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6" r:id="rId2"/>
    <p:sldMasterId id="2147483752" r:id="rId3"/>
    <p:sldMasterId id="2147483767" r:id="rId4"/>
    <p:sldMasterId id="2147483779" r:id="rId5"/>
  </p:sldMasterIdLst>
  <p:notesMasterIdLst>
    <p:notesMasterId r:id="rId40"/>
  </p:notesMasterIdLst>
  <p:handoutMasterIdLst>
    <p:handoutMasterId r:id="rId41"/>
  </p:handoutMasterIdLst>
  <p:sldIdLst>
    <p:sldId id="261" r:id="rId6"/>
    <p:sldId id="292" r:id="rId7"/>
    <p:sldId id="293" r:id="rId8"/>
    <p:sldId id="324" r:id="rId9"/>
    <p:sldId id="295" r:id="rId10"/>
    <p:sldId id="296" r:id="rId11"/>
    <p:sldId id="297" r:id="rId12"/>
    <p:sldId id="298" r:id="rId13"/>
    <p:sldId id="299" r:id="rId14"/>
    <p:sldId id="301" r:id="rId15"/>
    <p:sldId id="302" r:id="rId16"/>
    <p:sldId id="303" r:id="rId17"/>
    <p:sldId id="356" r:id="rId18"/>
    <p:sldId id="325" r:id="rId19"/>
    <p:sldId id="326" r:id="rId20"/>
    <p:sldId id="307" r:id="rId21"/>
    <p:sldId id="309" r:id="rId22"/>
    <p:sldId id="310" r:id="rId23"/>
    <p:sldId id="311" r:id="rId24"/>
    <p:sldId id="312" r:id="rId25"/>
    <p:sldId id="330" r:id="rId26"/>
    <p:sldId id="332" r:id="rId27"/>
    <p:sldId id="319" r:id="rId28"/>
    <p:sldId id="333" r:id="rId29"/>
    <p:sldId id="258" r:id="rId30"/>
    <p:sldId id="355" r:id="rId31"/>
    <p:sldId id="354" r:id="rId32"/>
    <p:sldId id="275" r:id="rId33"/>
    <p:sldId id="353" r:id="rId34"/>
    <p:sldId id="349" r:id="rId35"/>
    <p:sldId id="289" r:id="rId36"/>
    <p:sldId id="334" r:id="rId37"/>
    <p:sldId id="357" r:id="rId38"/>
    <p:sldId id="260"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FFCCCC"/>
    <a:srgbClr val="FFFFFF"/>
    <a:srgbClr val="FAF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49" d="100"/>
          <a:sy n="49" d="100"/>
        </p:scale>
        <p:origin x="72" y="162"/>
      </p:cViewPr>
      <p:guideLst>
        <p:guide orient="horz" pos="2160"/>
        <p:guide pos="3864"/>
      </p:guideLst>
    </p:cSldViewPr>
  </p:slideViewPr>
  <p:notesTextViewPr>
    <p:cViewPr>
      <p:scale>
        <a:sx n="1" d="1"/>
        <a:sy n="1" d="1"/>
      </p:scale>
      <p:origin x="0" y="0"/>
    </p:cViewPr>
  </p:notesTextViewPr>
  <p:sorterViewPr>
    <p:cViewPr>
      <p:scale>
        <a:sx n="125" d="100"/>
        <a:sy n="125" d="100"/>
      </p:scale>
      <p:origin x="0" y="0"/>
    </p:cViewPr>
  </p:sorterViewPr>
  <p:notesViewPr>
    <p:cSldViewPr snapToGrid="0" showGuides="1">
      <p:cViewPr>
        <p:scale>
          <a:sx n="125" d="100"/>
          <a:sy n="125" d="100"/>
        </p:scale>
        <p:origin x="1786" y="-523"/>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ra\Box%20Sync\Research\Diabetes\Diabetes\Diabetes%20Prevalence%20Rate%20per%20100%20United%20States,%201980&#8211;201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etra\Box%20Sync\Research\Consumption\data%20sources_rev%20102616.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tra\Box%20Sync\Research\Obesity%20and%20Overweight\BRFSS%20O_OW%20U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tra\Box%20Sync\Research\HFA%20graphs_pvb%20101016_rev.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tra\Box%20Sync\Communications\Presentations\WA%20legislators%209-15\Data%20sources\data%20sourc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tra\Box%20Sync\Communications\Presentations\WA%20legislators%209-15\Data%20sources\data%20sourc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tra\Box%20Sync\Research\Consumption\BRFSS%20and%20YRBS\YRBS%20all%20yrs%201%20or%20more%20sod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tra\Box%20Sync\Research\Consumption\BRFSS%20and%20YRBS\YRBS%20all%20yrs%201%20or%20more%20sod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etra\Box%20Sync\Research\Consumption\BRFSS%20and%20YRBS\BRFSS%20SSB%20consumption%20among%20adults%2024%20states%20201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etra\Box%20Sync\Research\HFA%20graphs_pvb%20101016_rev.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Prevalence!$B$3</c:f>
              <c:strCache>
                <c:ptCount val="1"/>
                <c:pt idx="0">
                  <c:v>Rate</c:v>
                </c:pt>
              </c:strCache>
            </c:strRef>
          </c:tx>
          <c:spPr>
            <a:ln w="31750" cap="rnd">
              <a:solidFill>
                <a:schemeClr val="accent1"/>
              </a:solidFill>
              <a:round/>
            </a:ln>
            <a:effectLst/>
          </c:spPr>
          <c:marker>
            <c:symbol val="none"/>
          </c:marker>
          <c:cat>
            <c:numRef>
              <c:f>Prevalence!$A$4:$A$35</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numCache>
            </c:numRef>
          </c:cat>
          <c:val>
            <c:numRef>
              <c:f>Prevalence!$B$4:$B$35</c:f>
            </c:numRef>
          </c:val>
          <c:smooth val="0"/>
          <c:extLst xmlns:c16r2="http://schemas.microsoft.com/office/drawing/2015/06/chart">
            <c:ext xmlns:c16="http://schemas.microsoft.com/office/drawing/2014/chart" uri="{C3380CC4-5D6E-409C-BE32-E72D297353CC}">
              <c16:uniqueId val="{00000000-5FFB-494C-9229-771C4BA2EA12}"/>
            </c:ext>
          </c:extLst>
        </c:ser>
        <c:ser>
          <c:idx val="1"/>
          <c:order val="1"/>
          <c:tx>
            <c:strRef>
              <c:f>Prevalence!$C$3</c:f>
              <c:strCache>
                <c:ptCount val="1"/>
                <c:pt idx="0">
                  <c:v>Std Error</c:v>
                </c:pt>
              </c:strCache>
            </c:strRef>
          </c:tx>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cat>
            <c:numRef>
              <c:f>Prevalence!$A$4:$A$35</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numCache>
            </c:numRef>
          </c:cat>
          <c:val>
            <c:numRef>
              <c:f>Prevalence!$C$4:$C$35</c:f>
            </c:numRef>
          </c:val>
          <c:smooth val="0"/>
          <c:extLst xmlns:c16r2="http://schemas.microsoft.com/office/drawing/2015/06/chart">
            <c:ext xmlns:c16="http://schemas.microsoft.com/office/drawing/2014/chart" uri="{C3380CC4-5D6E-409C-BE32-E72D297353CC}">
              <c16:uniqueId val="{00000001-5FFB-494C-9229-771C4BA2EA12}"/>
            </c:ext>
          </c:extLst>
        </c:ser>
        <c:ser>
          <c:idx val="2"/>
          <c:order val="2"/>
          <c:tx>
            <c:strRef>
              <c:f>Prevalence!$D$3</c:f>
              <c:strCache>
                <c:ptCount val="1"/>
                <c:pt idx="0">
                  <c:v>Age-Adjusted Rate</c:v>
                </c:pt>
              </c:strCache>
            </c:strRef>
          </c:tx>
          <c:spPr>
            <a:ln w="28575" cap="rnd">
              <a:solidFill>
                <a:schemeClr val="accent3"/>
              </a:solidFill>
              <a:round/>
            </a:ln>
            <a:effectLst/>
          </c:spPr>
          <c:marker>
            <c:symbol val="none"/>
          </c:marker>
          <c:cat>
            <c:numRef>
              <c:f>Prevalence!$A$4:$A$35</c:f>
              <c:numCache>
                <c:formatCode>General</c:formatCode>
                <c:ptCount val="3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numCache>
            </c:numRef>
          </c:cat>
          <c:val>
            <c:numRef>
              <c:f>Prevalence!$D$4:$D$35</c:f>
              <c:numCache>
                <c:formatCode>General</c:formatCode>
                <c:ptCount val="32"/>
                <c:pt idx="0">
                  <c:v>2.8</c:v>
                </c:pt>
                <c:pt idx="1">
                  <c:v>2.8</c:v>
                </c:pt>
                <c:pt idx="2">
                  <c:v>2.7</c:v>
                </c:pt>
                <c:pt idx="3">
                  <c:v>2.8</c:v>
                </c:pt>
                <c:pt idx="4">
                  <c:v>2.8</c:v>
                </c:pt>
                <c:pt idx="5">
                  <c:v>2.9</c:v>
                </c:pt>
                <c:pt idx="6">
                  <c:v>3</c:v>
                </c:pt>
                <c:pt idx="7">
                  <c:v>2.9</c:v>
                </c:pt>
                <c:pt idx="8">
                  <c:v>2.9</c:v>
                </c:pt>
                <c:pt idx="9">
                  <c:v>2.8</c:v>
                </c:pt>
                <c:pt idx="10">
                  <c:v>2.9</c:v>
                </c:pt>
                <c:pt idx="11">
                  <c:v>3</c:v>
                </c:pt>
                <c:pt idx="12">
                  <c:v>3.1</c:v>
                </c:pt>
                <c:pt idx="13">
                  <c:v>3.2</c:v>
                </c:pt>
                <c:pt idx="14">
                  <c:v>3.3</c:v>
                </c:pt>
                <c:pt idx="15">
                  <c:v>3.3</c:v>
                </c:pt>
                <c:pt idx="16">
                  <c:v>3.5</c:v>
                </c:pt>
                <c:pt idx="17">
                  <c:v>3.7</c:v>
                </c:pt>
                <c:pt idx="18">
                  <c:v>4.0999999999999996</c:v>
                </c:pt>
                <c:pt idx="19">
                  <c:v>4.2</c:v>
                </c:pt>
                <c:pt idx="20">
                  <c:v>4.5</c:v>
                </c:pt>
                <c:pt idx="21">
                  <c:v>4.7</c:v>
                </c:pt>
                <c:pt idx="22">
                  <c:v>4.9000000000000004</c:v>
                </c:pt>
                <c:pt idx="23">
                  <c:v>5</c:v>
                </c:pt>
                <c:pt idx="24">
                  <c:v>5.2</c:v>
                </c:pt>
                <c:pt idx="25">
                  <c:v>5.5</c:v>
                </c:pt>
                <c:pt idx="26">
                  <c:v>5.6</c:v>
                </c:pt>
                <c:pt idx="27">
                  <c:v>5.8</c:v>
                </c:pt>
                <c:pt idx="28">
                  <c:v>6</c:v>
                </c:pt>
                <c:pt idx="29">
                  <c:v>6.3</c:v>
                </c:pt>
                <c:pt idx="30">
                  <c:v>6.4</c:v>
                </c:pt>
                <c:pt idx="31">
                  <c:v>6.4</c:v>
                </c:pt>
              </c:numCache>
            </c:numRef>
          </c:val>
          <c:smooth val="0"/>
          <c:extLst xmlns:c16r2="http://schemas.microsoft.com/office/drawing/2015/06/chart">
            <c:ext xmlns:c16="http://schemas.microsoft.com/office/drawing/2014/chart" uri="{C3380CC4-5D6E-409C-BE32-E72D297353CC}">
              <c16:uniqueId val="{00000002-5FFB-494C-9229-771C4BA2EA12}"/>
            </c:ext>
          </c:extLst>
        </c:ser>
        <c:dLbls>
          <c:showLegendKey val="0"/>
          <c:showVal val="0"/>
          <c:showCatName val="0"/>
          <c:showSerName val="0"/>
          <c:showPercent val="0"/>
          <c:showBubbleSize val="0"/>
        </c:dLbls>
        <c:hiLowLines>
          <c:spPr>
            <a:ln w="9525">
              <a:solidFill>
                <a:schemeClr val="tx2">
                  <a:lumMod val="60000"/>
                  <a:lumOff val="40000"/>
                </a:schemeClr>
              </a:solidFill>
              <a:prstDash val="dash"/>
            </a:ln>
            <a:effectLst/>
          </c:spPr>
        </c:hiLowLines>
        <c:smooth val="0"/>
        <c:axId val="370320832"/>
        <c:axId val="370321224"/>
      </c:lineChart>
      <c:catAx>
        <c:axId val="37032083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0321224"/>
        <c:crosses val="autoZero"/>
        <c:auto val="1"/>
        <c:lblAlgn val="ctr"/>
        <c:lblOffset val="100"/>
        <c:noMultiLvlLbl val="0"/>
      </c:catAx>
      <c:valAx>
        <c:axId val="37032122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Percent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7032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'Reg soft drink'!$B$2</c:f>
              <c:strCache>
                <c:ptCount val="1"/>
                <c:pt idx="0">
                  <c:v>Regular soft drinks</c:v>
                </c:pt>
              </c:strCache>
            </c:strRef>
          </c:tx>
          <c:spPr>
            <a:ln w="28575" cap="rnd">
              <a:solidFill>
                <a:schemeClr val="accent2">
                  <a:lumMod val="75000"/>
                </a:schemeClr>
              </a:solidFill>
              <a:round/>
            </a:ln>
            <a:effectLst/>
          </c:spPr>
          <c:marker>
            <c:symbol val="none"/>
          </c:marker>
          <c:cat>
            <c:numRef>
              <c:f>'Reg soft drink'!$A$3:$A$64</c:f>
              <c:numCache>
                <c:formatCode>General</c:formatCode>
                <c:ptCount val="62"/>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pt idx="61">
                  <c:v>2015</c:v>
                </c:pt>
              </c:numCache>
            </c:numRef>
          </c:cat>
          <c:val>
            <c:numRef>
              <c:f>'Reg soft drink'!$B$3:$B$64</c:f>
              <c:numCache>
                <c:formatCode>#,##0.0</c:formatCode>
                <c:ptCount val="62"/>
                <c:pt idx="0">
                  <c:v>11.021692189322678</c:v>
                </c:pt>
                <c:pt idx="1">
                  <c:v>11.702064942392814</c:v>
                </c:pt>
                <c:pt idx="2">
                  <c:v>12.086212758461983</c:v>
                </c:pt>
                <c:pt idx="3">
                  <c:v>12.308105164594904</c:v>
                </c:pt>
                <c:pt idx="4">
                  <c:v>12.168243711054696</c:v>
                </c:pt>
                <c:pt idx="5">
                  <c:v>13.194022158392194</c:v>
                </c:pt>
                <c:pt idx="6">
                  <c:v>12.976111135218149</c:v>
                </c:pt>
                <c:pt idx="7">
                  <c:v>13.294499813482769</c:v>
                </c:pt>
                <c:pt idx="8">
                  <c:v>14.450953956836456</c:v>
                </c:pt>
                <c:pt idx="9">
                  <c:v>15.509621557381834</c:v>
                </c:pt>
                <c:pt idx="10">
                  <c:v>16.320343644131945</c:v>
                </c:pt>
                <c:pt idx="11">
                  <c:v>17.166498241941728</c:v>
                </c:pt>
                <c:pt idx="12">
                  <c:v>18.72605069840349</c:v>
                </c:pt>
                <c:pt idx="13">
                  <c:v>19.203168284740478</c:v>
                </c:pt>
                <c:pt idx="14">
                  <c:v>21.028119355752914</c:v>
                </c:pt>
                <c:pt idx="15">
                  <c:v>21.479575995385694</c:v>
                </c:pt>
                <c:pt idx="16">
                  <c:v>22.162596170877439</c:v>
                </c:pt>
                <c:pt idx="17">
                  <c:v>23.266773223758296</c:v>
                </c:pt>
                <c:pt idx="18">
                  <c:v>23.858488943254144</c:v>
                </c:pt>
                <c:pt idx="19">
                  <c:v>24.950829591829624</c:v>
                </c:pt>
                <c:pt idx="20">
                  <c:v>24.682448008543663</c:v>
                </c:pt>
                <c:pt idx="21">
                  <c:v>24.984332567527201</c:v>
                </c:pt>
                <c:pt idx="22">
                  <c:v>27.023982475455295</c:v>
                </c:pt>
                <c:pt idx="23">
                  <c:v>28.652621041135784</c:v>
                </c:pt>
                <c:pt idx="24">
                  <c:v>29.524139355928856</c:v>
                </c:pt>
                <c:pt idx="25">
                  <c:v>29.840906298205244</c:v>
                </c:pt>
                <c:pt idx="26">
                  <c:v>29.943955786010218</c:v>
                </c:pt>
                <c:pt idx="27">
                  <c:v>30.011152260442511</c:v>
                </c:pt>
                <c:pt idx="28">
                  <c:v>29.815163340009672</c:v>
                </c:pt>
                <c:pt idx="29">
                  <c:v>29.255506562996192</c:v>
                </c:pt>
                <c:pt idx="30">
                  <c:v>29.344621512082</c:v>
                </c:pt>
                <c:pt idx="31">
                  <c:v>28.654945469840271</c:v>
                </c:pt>
                <c:pt idx="32">
                  <c:v>28.207563086761368</c:v>
                </c:pt>
                <c:pt idx="33">
                  <c:v>32.445963291771399</c:v>
                </c:pt>
                <c:pt idx="34">
                  <c:v>34.52733958012098</c:v>
                </c:pt>
                <c:pt idx="35">
                  <c:v>34.659811440772394</c:v>
                </c:pt>
                <c:pt idx="36">
                  <c:v>35.550410018307609</c:v>
                </c:pt>
                <c:pt idx="37">
                  <c:v>36.15686553535641</c:v>
                </c:pt>
                <c:pt idx="38">
                  <c:v>36.686106801188238</c:v>
                </c:pt>
                <c:pt idx="39">
                  <c:v>37.178120876119095</c:v>
                </c:pt>
                <c:pt idx="40">
                  <c:v>37.066652478280375</c:v>
                </c:pt>
                <c:pt idx="41">
                  <c:v>36.515596481872322</c:v>
                </c:pt>
                <c:pt idx="42">
                  <c:v>36.012680312107918</c:v>
                </c:pt>
                <c:pt idx="43">
                  <c:v>36.173880512164082</c:v>
                </c:pt>
                <c:pt idx="44">
                  <c:v>36.813676800046409</c:v>
                </c:pt>
                <c:pt idx="45">
                  <c:v>38.212442660550451</c:v>
                </c:pt>
                <c:pt idx="46">
                  <c:v>37.702536041846813</c:v>
                </c:pt>
                <c:pt idx="47">
                  <c:v>35.513304129713674</c:v>
                </c:pt>
                <c:pt idx="48">
                  <c:v>35.448051620312569</c:v>
                </c:pt>
                <c:pt idx="49">
                  <c:v>35.334820960040922</c:v>
                </c:pt>
                <c:pt idx="50" formatCode="General">
                  <c:v>37.151599999999995</c:v>
                </c:pt>
                <c:pt idx="51" formatCode="General">
                  <c:v>36.589499999999994</c:v>
                </c:pt>
                <c:pt idx="52" formatCode="General">
                  <c:v>35.954999999999998</c:v>
                </c:pt>
                <c:pt idx="53" formatCode="General">
                  <c:v>34.629399999999997</c:v>
                </c:pt>
                <c:pt idx="54" formatCode="General">
                  <c:v>33.44</c:v>
                </c:pt>
                <c:pt idx="55" formatCode="General">
                  <c:v>32.316099999999999</c:v>
                </c:pt>
                <c:pt idx="56" formatCode="General">
                  <c:v>31.895499999999998</c:v>
                </c:pt>
                <c:pt idx="57" formatCode="General">
                  <c:v>31.621399999999998</c:v>
                </c:pt>
                <c:pt idx="58" formatCode="General">
                  <c:v>31.404599999999995</c:v>
                </c:pt>
                <c:pt idx="59" formatCode="General">
                  <c:v>30.564599999999999</c:v>
                </c:pt>
                <c:pt idx="60" formatCode="General">
                  <c:v>30.372900000000001</c:v>
                </c:pt>
                <c:pt idx="61" formatCode="General">
                  <c:v>30.45</c:v>
                </c:pt>
              </c:numCache>
            </c:numRef>
          </c:val>
          <c:smooth val="0"/>
          <c:extLst xmlns:c16r2="http://schemas.microsoft.com/office/drawing/2015/06/chart">
            <c:ext xmlns:c16="http://schemas.microsoft.com/office/drawing/2014/chart" uri="{C3380CC4-5D6E-409C-BE32-E72D297353CC}">
              <c16:uniqueId val="{00000000-0870-4088-AEB4-E56500EE7FBB}"/>
            </c:ext>
          </c:extLst>
        </c:ser>
        <c:dLbls>
          <c:showLegendKey val="0"/>
          <c:showVal val="0"/>
          <c:showCatName val="0"/>
          <c:showSerName val="0"/>
          <c:showPercent val="0"/>
          <c:showBubbleSize val="0"/>
        </c:dLbls>
        <c:smooth val="0"/>
        <c:axId val="414452056"/>
        <c:axId val="414450488"/>
      </c:lineChart>
      <c:catAx>
        <c:axId val="41445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14450488"/>
        <c:crosses val="autoZero"/>
        <c:auto val="1"/>
        <c:lblAlgn val="ctr"/>
        <c:lblOffset val="100"/>
        <c:noMultiLvlLbl val="0"/>
      </c:catAx>
      <c:valAx>
        <c:axId val="414450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Gallons per year</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14452056"/>
        <c:crosses val="autoZero"/>
        <c:crossBetween val="between"/>
      </c:valAx>
      <c:spPr>
        <a:noFill/>
        <a:ln>
          <a:noFill/>
        </a:ln>
        <a:effectLst/>
      </c:spPr>
    </c:plotArea>
    <c:legend>
      <c:legendPos val="b"/>
      <c:layout>
        <c:manualLayout>
          <c:xMode val="edge"/>
          <c:yMode val="edge"/>
          <c:x val="0.68204078274585134"/>
          <c:y val="0.37499965159222348"/>
          <c:w val="0.2581021267350479"/>
          <c:h val="4.977910946972336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551674108715"/>
          <c:y val="1.9883071216062774E-2"/>
          <c:w val="0.85694698773118472"/>
          <c:h val="0.71705110071668154"/>
        </c:manualLayout>
      </c:layout>
      <c:lineChart>
        <c:grouping val="standard"/>
        <c:varyColors val="0"/>
        <c:ser>
          <c:idx val="0"/>
          <c:order val="0"/>
          <c:tx>
            <c:strRef>
              <c:f>Sheet2!$B$1</c:f>
              <c:strCache>
                <c:ptCount val="1"/>
                <c:pt idx="0">
                  <c:v>Percent</c:v>
                </c:pt>
              </c:strCache>
            </c:strRef>
          </c:tx>
          <c:spPr>
            <a:ln w="28575" cap="rnd">
              <a:solidFill>
                <a:schemeClr val="accent1"/>
              </a:solidFill>
              <a:round/>
            </a:ln>
            <a:effectLst/>
          </c:spPr>
          <c:marker>
            <c:symbol val="none"/>
          </c:marker>
          <c:cat>
            <c:strRef>
              <c:f>Sheet2!$A$2:$A$11</c:f>
              <c:strCache>
                <c:ptCount val="10"/>
                <c:pt idx="0">
                  <c:v>1960-1962</c:v>
                </c:pt>
                <c:pt idx="1">
                  <c:v>1971-1974</c:v>
                </c:pt>
                <c:pt idx="2">
                  <c:v>1976-1980</c:v>
                </c:pt>
                <c:pt idx="3">
                  <c:v>1988-1994</c:v>
                </c:pt>
                <c:pt idx="4">
                  <c:v>1999-2000</c:v>
                </c:pt>
                <c:pt idx="5">
                  <c:v>2001-2002</c:v>
                </c:pt>
                <c:pt idx="6">
                  <c:v>2003-2004</c:v>
                </c:pt>
                <c:pt idx="7">
                  <c:v>2005-2006</c:v>
                </c:pt>
                <c:pt idx="8">
                  <c:v>2007-2008</c:v>
                </c:pt>
                <c:pt idx="9">
                  <c:v>2009-2010</c:v>
                </c:pt>
              </c:strCache>
            </c:strRef>
          </c:cat>
          <c:val>
            <c:numRef>
              <c:f>Sheet2!$B$2:$B$11</c:f>
              <c:numCache>
                <c:formatCode>General</c:formatCode>
                <c:ptCount val="10"/>
                <c:pt idx="0">
                  <c:v>13.4</c:v>
                </c:pt>
                <c:pt idx="1">
                  <c:v>14.5</c:v>
                </c:pt>
                <c:pt idx="2">
                  <c:v>15</c:v>
                </c:pt>
                <c:pt idx="3">
                  <c:v>23.2</c:v>
                </c:pt>
                <c:pt idx="4">
                  <c:v>30.9</c:v>
                </c:pt>
                <c:pt idx="5">
                  <c:v>31.2</c:v>
                </c:pt>
                <c:pt idx="6">
                  <c:v>32.9</c:v>
                </c:pt>
                <c:pt idx="7">
                  <c:v>35.1</c:v>
                </c:pt>
                <c:pt idx="8">
                  <c:v>34.299999999999997</c:v>
                </c:pt>
                <c:pt idx="9">
                  <c:v>36.1</c:v>
                </c:pt>
              </c:numCache>
            </c:numRef>
          </c:val>
          <c:smooth val="0"/>
          <c:extLst xmlns:c16r2="http://schemas.microsoft.com/office/drawing/2015/06/chart">
            <c:ext xmlns:c16="http://schemas.microsoft.com/office/drawing/2014/chart" uri="{C3380CC4-5D6E-409C-BE32-E72D297353CC}">
              <c16:uniqueId val="{00000000-E338-40E7-AE4E-F22251F738CD}"/>
            </c:ext>
          </c:extLst>
        </c:ser>
        <c:dLbls>
          <c:showLegendKey val="0"/>
          <c:showVal val="0"/>
          <c:showCatName val="0"/>
          <c:showSerName val="0"/>
          <c:showPercent val="0"/>
          <c:showBubbleSize val="0"/>
        </c:dLbls>
        <c:smooth val="0"/>
        <c:axId val="370307504"/>
        <c:axId val="370311816"/>
      </c:lineChart>
      <c:catAx>
        <c:axId val="37030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0311816"/>
        <c:crosses val="autoZero"/>
        <c:auto val="1"/>
        <c:lblAlgn val="ctr"/>
        <c:lblOffset val="100"/>
        <c:noMultiLvlLbl val="0"/>
      </c:catAx>
      <c:valAx>
        <c:axId val="370311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030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baseline="0" dirty="0"/>
              <a:t>Recommended versus current consumption:</a:t>
            </a:r>
          </a:p>
          <a:p>
            <a:pPr>
              <a:defRPr sz="1800" b="1"/>
            </a:pPr>
            <a:r>
              <a:rPr lang="en-US" sz="1800" b="1" i="0" u="none" strike="noStrike" baseline="0" dirty="0">
                <a:effectLst/>
              </a:rPr>
              <a:t>Percent of daily calories from added sugars </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BDD38"/>
              </a:solidFill>
              <a:ln>
                <a:noFill/>
              </a:ln>
              <a:effectLst/>
            </c:spPr>
            <c:extLst xmlns:c16r2="http://schemas.microsoft.com/office/drawing/2015/06/chart">
              <c:ext xmlns:c16="http://schemas.microsoft.com/office/drawing/2014/chart" uri="{C3380CC4-5D6E-409C-BE32-E72D297353CC}">
                <c16:uniqueId val="{00000001-D207-4375-B90F-B83DC4DC71B0}"/>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2-D207-4375-B90F-B83DC4DC71B0}"/>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D207-4375-B90F-B83DC4DC71B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'Powell et al.'!$A$12:$A$14</c:f>
              <c:strCache>
                <c:ptCount val="3"/>
                <c:pt idx="0">
                  <c:v>Recommended</c:v>
                </c:pt>
                <c:pt idx="1">
                  <c:v>Adults</c:v>
                </c:pt>
                <c:pt idx="2">
                  <c:v>Youth</c:v>
                </c:pt>
              </c:strCache>
            </c:strRef>
          </c:cat>
          <c:val>
            <c:numRef>
              <c:f>'Powell et al.'!$B$12:$B$14</c:f>
              <c:numCache>
                <c:formatCode>0%</c:formatCode>
                <c:ptCount val="3"/>
                <c:pt idx="0">
                  <c:v>0.1</c:v>
                </c:pt>
                <c:pt idx="1">
                  <c:v>0.14000000000000001</c:v>
                </c:pt>
                <c:pt idx="2">
                  <c:v>0.17</c:v>
                </c:pt>
              </c:numCache>
            </c:numRef>
          </c:val>
          <c:extLst xmlns:c16r2="http://schemas.microsoft.com/office/drawing/2015/06/chart">
            <c:ext xmlns:c16="http://schemas.microsoft.com/office/drawing/2014/chart" uri="{C3380CC4-5D6E-409C-BE32-E72D297353CC}">
              <c16:uniqueId val="{00000000-D207-4375-B90F-B83DC4DC71B0}"/>
            </c:ext>
          </c:extLst>
        </c:ser>
        <c:dLbls>
          <c:dLblPos val="outEnd"/>
          <c:showLegendKey val="0"/>
          <c:showVal val="1"/>
          <c:showCatName val="0"/>
          <c:showSerName val="0"/>
          <c:showPercent val="0"/>
          <c:showBubbleSize val="0"/>
        </c:dLbls>
        <c:gapWidth val="219"/>
        <c:overlap val="-27"/>
        <c:axId val="381732192"/>
        <c:axId val="381736896"/>
      </c:barChart>
      <c:catAx>
        <c:axId val="38173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1736896"/>
        <c:crosses val="autoZero"/>
        <c:auto val="1"/>
        <c:lblAlgn val="ctr"/>
        <c:lblOffset val="100"/>
        <c:noMultiLvlLbl val="0"/>
      </c:catAx>
      <c:valAx>
        <c:axId val="381736896"/>
        <c:scaling>
          <c:orientation val="minMax"/>
        </c:scaling>
        <c:delete val="1"/>
        <c:axPos val="l"/>
        <c:numFmt formatCode="0%" sourceLinked="1"/>
        <c:majorTickMark val="none"/>
        <c:minorTickMark val="none"/>
        <c:tickLblPos val="nextTo"/>
        <c:crossAx val="381732192"/>
        <c:crosses val="autoZero"/>
        <c:crossBetween val="between"/>
      </c:valAx>
      <c:spPr>
        <a:noFill/>
        <a:ln>
          <a:noFill/>
        </a:ln>
        <a:effectLst/>
      </c:spPr>
    </c:plotArea>
    <c:plotVisOnly val="1"/>
    <c:dispBlanksAs val="gap"/>
    <c:showDLblsOverMax val="0"/>
  </c:chart>
  <c:spPr>
    <a:noFill/>
    <a:ln w="9525">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2324751015378497E-2"/>
          <c:y val="4.8914802207225237E-2"/>
          <c:w val="0.9143668935003888"/>
          <c:h val="0.76897335456657723"/>
        </c:manualLayout>
      </c:layout>
      <c:lineChart>
        <c:grouping val="standard"/>
        <c:varyColors val="0"/>
        <c:ser>
          <c:idx val="0"/>
          <c:order val="0"/>
          <c:tx>
            <c:strRef>
              <c:f>'Reg soft drink'!$B$2</c:f>
              <c:strCache>
                <c:ptCount val="1"/>
                <c:pt idx="0">
                  <c:v>Regular soft drinks</c:v>
                </c:pt>
              </c:strCache>
            </c:strRef>
          </c:tx>
          <c:spPr>
            <a:ln w="28575" cap="rnd">
              <a:solidFill>
                <a:schemeClr val="accent3"/>
              </a:solidFill>
              <a:round/>
            </a:ln>
            <a:effectLst/>
          </c:spPr>
          <c:marker>
            <c:symbol val="none"/>
          </c:marker>
          <c:cat>
            <c:numRef>
              <c:f>'Reg soft drink'!$A$3:$A$63</c:f>
              <c:numCache>
                <c:formatCode>General</c:formatCode>
                <c:ptCount val="61"/>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pt idx="36">
                  <c:v>1990</c:v>
                </c:pt>
                <c:pt idx="37">
                  <c:v>1991</c:v>
                </c:pt>
                <c:pt idx="38">
                  <c:v>1992</c:v>
                </c:pt>
                <c:pt idx="39">
                  <c:v>1993</c:v>
                </c:pt>
                <c:pt idx="40">
                  <c:v>1994</c:v>
                </c:pt>
                <c:pt idx="41">
                  <c:v>1995</c:v>
                </c:pt>
                <c:pt idx="42">
                  <c:v>1996</c:v>
                </c:pt>
                <c:pt idx="43">
                  <c:v>1997</c:v>
                </c:pt>
                <c:pt idx="44">
                  <c:v>1998</c:v>
                </c:pt>
                <c:pt idx="45">
                  <c:v>1999</c:v>
                </c:pt>
                <c:pt idx="46">
                  <c:v>2000</c:v>
                </c:pt>
                <c:pt idx="47">
                  <c:v>2001</c:v>
                </c:pt>
                <c:pt idx="48">
                  <c:v>2002</c:v>
                </c:pt>
                <c:pt idx="49">
                  <c:v>2003</c:v>
                </c:pt>
                <c:pt idx="50">
                  <c:v>2004</c:v>
                </c:pt>
                <c:pt idx="51">
                  <c:v>2005</c:v>
                </c:pt>
                <c:pt idx="52">
                  <c:v>2006</c:v>
                </c:pt>
                <c:pt idx="53">
                  <c:v>2007</c:v>
                </c:pt>
                <c:pt idx="54">
                  <c:v>2008</c:v>
                </c:pt>
                <c:pt idx="55">
                  <c:v>2009</c:v>
                </c:pt>
                <c:pt idx="56">
                  <c:v>2010</c:v>
                </c:pt>
                <c:pt idx="57">
                  <c:v>2011</c:v>
                </c:pt>
                <c:pt idx="58">
                  <c:v>2012</c:v>
                </c:pt>
                <c:pt idx="59">
                  <c:v>2013</c:v>
                </c:pt>
                <c:pt idx="60">
                  <c:v>2014</c:v>
                </c:pt>
              </c:numCache>
            </c:numRef>
          </c:cat>
          <c:val>
            <c:numRef>
              <c:f>'Reg soft drink'!$B$3:$B$63</c:f>
              <c:numCache>
                <c:formatCode>#,##0.0</c:formatCode>
                <c:ptCount val="61"/>
                <c:pt idx="0">
                  <c:v>11.021692189322678</c:v>
                </c:pt>
                <c:pt idx="1">
                  <c:v>11.702064942392814</c:v>
                </c:pt>
                <c:pt idx="2">
                  <c:v>12.086212758461983</c:v>
                </c:pt>
                <c:pt idx="3">
                  <c:v>12.308105164594904</c:v>
                </c:pt>
                <c:pt idx="4">
                  <c:v>12.168243711054696</c:v>
                </c:pt>
                <c:pt idx="5">
                  <c:v>13.194022158392194</c:v>
                </c:pt>
                <c:pt idx="6">
                  <c:v>12.976111135218149</c:v>
                </c:pt>
                <c:pt idx="7">
                  <c:v>13.294499813482769</c:v>
                </c:pt>
                <c:pt idx="8">
                  <c:v>14.450953956836456</c:v>
                </c:pt>
                <c:pt idx="9">
                  <c:v>15.509621557381834</c:v>
                </c:pt>
                <c:pt idx="10">
                  <c:v>16.320343644131945</c:v>
                </c:pt>
                <c:pt idx="11">
                  <c:v>17.166498241941728</c:v>
                </c:pt>
                <c:pt idx="12">
                  <c:v>18.72605069840349</c:v>
                </c:pt>
                <c:pt idx="13">
                  <c:v>19.203168284740478</c:v>
                </c:pt>
                <c:pt idx="14">
                  <c:v>21.028119355752914</c:v>
                </c:pt>
                <c:pt idx="15">
                  <c:v>21.479575995385694</c:v>
                </c:pt>
                <c:pt idx="16">
                  <c:v>22.162596170877439</c:v>
                </c:pt>
                <c:pt idx="17">
                  <c:v>23.266773223758296</c:v>
                </c:pt>
                <c:pt idx="18">
                  <c:v>23.858488943254144</c:v>
                </c:pt>
                <c:pt idx="19">
                  <c:v>24.950829591829624</c:v>
                </c:pt>
                <c:pt idx="20">
                  <c:v>24.682448008543663</c:v>
                </c:pt>
                <c:pt idx="21">
                  <c:v>24.984332567527201</c:v>
                </c:pt>
                <c:pt idx="22">
                  <c:v>27.023982475455295</c:v>
                </c:pt>
                <c:pt idx="23">
                  <c:v>28.652621041135784</c:v>
                </c:pt>
                <c:pt idx="24">
                  <c:v>29.524139355928856</c:v>
                </c:pt>
                <c:pt idx="25">
                  <c:v>29.840906298205244</c:v>
                </c:pt>
                <c:pt idx="26">
                  <c:v>29.943955786010218</c:v>
                </c:pt>
                <c:pt idx="27">
                  <c:v>30.011152260442511</c:v>
                </c:pt>
                <c:pt idx="28">
                  <c:v>29.815163340009672</c:v>
                </c:pt>
                <c:pt idx="29">
                  <c:v>29.255506562996192</c:v>
                </c:pt>
                <c:pt idx="30">
                  <c:v>29.344621512082</c:v>
                </c:pt>
                <c:pt idx="31">
                  <c:v>28.654945469840271</c:v>
                </c:pt>
                <c:pt idx="32">
                  <c:v>28.207563086761368</c:v>
                </c:pt>
                <c:pt idx="33">
                  <c:v>32.445963291771399</c:v>
                </c:pt>
                <c:pt idx="34">
                  <c:v>34.52733958012098</c:v>
                </c:pt>
                <c:pt idx="35">
                  <c:v>34.659811440772394</c:v>
                </c:pt>
                <c:pt idx="36">
                  <c:v>35.550410018307609</c:v>
                </c:pt>
                <c:pt idx="37">
                  <c:v>36.15686553535641</c:v>
                </c:pt>
                <c:pt idx="38">
                  <c:v>36.686106801188238</c:v>
                </c:pt>
                <c:pt idx="39">
                  <c:v>37.178120876119095</c:v>
                </c:pt>
                <c:pt idx="40">
                  <c:v>37.066652478280375</c:v>
                </c:pt>
                <c:pt idx="41">
                  <c:v>36.515596481872322</c:v>
                </c:pt>
                <c:pt idx="42">
                  <c:v>36.012680312107918</c:v>
                </c:pt>
                <c:pt idx="43">
                  <c:v>36.173880512164082</c:v>
                </c:pt>
                <c:pt idx="44">
                  <c:v>36.813676800046409</c:v>
                </c:pt>
                <c:pt idx="45">
                  <c:v>38.212442660550451</c:v>
                </c:pt>
                <c:pt idx="46">
                  <c:v>37.702536041846813</c:v>
                </c:pt>
                <c:pt idx="47">
                  <c:v>35.513304129713674</c:v>
                </c:pt>
                <c:pt idx="48">
                  <c:v>35.448051620312569</c:v>
                </c:pt>
                <c:pt idx="49">
                  <c:v>35.334820960040922</c:v>
                </c:pt>
                <c:pt idx="50" formatCode="General">
                  <c:v>37.151599999999995</c:v>
                </c:pt>
                <c:pt idx="51" formatCode="General">
                  <c:v>36.589499999999994</c:v>
                </c:pt>
                <c:pt idx="52" formatCode="General">
                  <c:v>35.954999999999998</c:v>
                </c:pt>
                <c:pt idx="53" formatCode="General">
                  <c:v>34.629399999999997</c:v>
                </c:pt>
                <c:pt idx="54" formatCode="General">
                  <c:v>33.44</c:v>
                </c:pt>
                <c:pt idx="55" formatCode="General">
                  <c:v>32.316099999999999</c:v>
                </c:pt>
                <c:pt idx="56" formatCode="General">
                  <c:v>31.895499999999998</c:v>
                </c:pt>
                <c:pt idx="57" formatCode="General">
                  <c:v>31.621399999999998</c:v>
                </c:pt>
                <c:pt idx="58" formatCode="General">
                  <c:v>31.404599999999995</c:v>
                </c:pt>
                <c:pt idx="59" formatCode="General">
                  <c:v>30.564599999999999</c:v>
                </c:pt>
                <c:pt idx="60" formatCode="General">
                  <c:v>30.372900000000001</c:v>
                </c:pt>
              </c:numCache>
            </c:numRef>
          </c:val>
          <c:smooth val="0"/>
          <c:extLst xmlns:c16r2="http://schemas.microsoft.com/office/drawing/2015/06/chart">
            <c:ext xmlns:c16="http://schemas.microsoft.com/office/drawing/2014/chart" uri="{C3380CC4-5D6E-409C-BE32-E72D297353CC}">
              <c16:uniqueId val="{00000000-3D17-4C66-862F-A2D49B179DBF}"/>
            </c:ext>
          </c:extLst>
        </c:ser>
        <c:dLbls>
          <c:showLegendKey val="0"/>
          <c:showVal val="0"/>
          <c:showCatName val="0"/>
          <c:showSerName val="0"/>
          <c:showPercent val="0"/>
          <c:showBubbleSize val="0"/>
        </c:dLbls>
        <c:smooth val="0"/>
        <c:axId val="381727096"/>
        <c:axId val="381725528"/>
      </c:lineChart>
      <c:catAx>
        <c:axId val="381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1725528"/>
        <c:crosses val="autoZero"/>
        <c:auto val="1"/>
        <c:lblAlgn val="ctr"/>
        <c:lblOffset val="100"/>
        <c:noMultiLvlLbl val="0"/>
      </c:catAx>
      <c:valAx>
        <c:axId val="381725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800" b="1" dirty="0"/>
                  <a:t>Gallons per year</a:t>
                </a:r>
              </a:p>
            </c:rich>
          </c:tx>
          <c:layout>
            <c:manualLayout>
              <c:xMode val="edge"/>
              <c:yMode val="edge"/>
              <c:x val="1.0653408793021631E-3"/>
              <c:y val="0.3013812515137863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727096"/>
        <c:crosses val="autoZero"/>
        <c:crossBetween val="between"/>
      </c:valAx>
      <c:spPr>
        <a:noFill/>
        <a:ln>
          <a:noFill/>
        </a:ln>
        <a:effectLst/>
      </c:spPr>
    </c:plotArea>
    <c:legend>
      <c:legendPos val="b"/>
      <c:layout>
        <c:manualLayout>
          <c:xMode val="edge"/>
          <c:yMode val="edge"/>
          <c:x val="0.50632865762389589"/>
          <c:y val="0.38090875464310953"/>
          <c:w val="0.18571483576092643"/>
          <c:h val="6.419252290281481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44085151082865E-2"/>
          <c:y val="7.6010581630576599E-2"/>
          <c:w val="0.65730163813440756"/>
          <c:h val="0.71355600026552013"/>
        </c:manualLayout>
      </c:layout>
      <c:lineChart>
        <c:grouping val="standard"/>
        <c:varyColors val="0"/>
        <c:ser>
          <c:idx val="0"/>
          <c:order val="0"/>
          <c:tx>
            <c:strRef>
              <c:f>'Juice and sports drinks'!$B$2</c:f>
              <c:strCache>
                <c:ptCount val="1"/>
                <c:pt idx="0">
                  <c:v>Juice drinks</c:v>
                </c:pt>
              </c:strCache>
            </c:strRef>
          </c:tx>
          <c:spPr>
            <a:ln w="28575" cap="rnd">
              <a:solidFill>
                <a:schemeClr val="accent1"/>
              </a:solidFill>
              <a:round/>
            </a:ln>
            <a:effectLst/>
          </c:spPr>
          <c:marker>
            <c:symbol val="none"/>
          </c:marker>
          <c:cat>
            <c:numRef>
              <c:f>'Juice and sports drinks'!$A$3:$A$17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'Juice and sports drinks'!$B$3:$B$17</c:f>
              <c:numCache>
                <c:formatCode>General</c:formatCode>
                <c:ptCount val="15"/>
                <c:pt idx="0">
                  <c:v>3.7</c:v>
                </c:pt>
                <c:pt idx="1">
                  <c:v>3.9</c:v>
                </c:pt>
                <c:pt idx="2">
                  <c:v>4</c:v>
                </c:pt>
                <c:pt idx="3">
                  <c:v>3.9</c:v>
                </c:pt>
                <c:pt idx="4">
                  <c:v>4</c:v>
                </c:pt>
                <c:pt idx="5">
                  <c:v>4.2</c:v>
                </c:pt>
                <c:pt idx="6">
                  <c:v>4.5</c:v>
                </c:pt>
                <c:pt idx="7">
                  <c:v>4.5</c:v>
                </c:pt>
                <c:pt idx="8">
                  <c:v>4.5</c:v>
                </c:pt>
                <c:pt idx="9">
                  <c:v>4.0999999999999996</c:v>
                </c:pt>
                <c:pt idx="10">
                  <c:v>4.3</c:v>
                </c:pt>
                <c:pt idx="11">
                  <c:v>4.5999999999999996</c:v>
                </c:pt>
                <c:pt idx="12">
                  <c:v>4.5999999999999996</c:v>
                </c:pt>
                <c:pt idx="13">
                  <c:v>4.5</c:v>
                </c:pt>
                <c:pt idx="14">
                  <c:v>4.5</c:v>
                </c:pt>
              </c:numCache>
            </c:numRef>
          </c:val>
          <c:smooth val="0"/>
          <c:extLst xmlns:c16r2="http://schemas.microsoft.com/office/drawing/2015/06/chart">
            <c:ext xmlns:c16="http://schemas.microsoft.com/office/drawing/2014/chart" uri="{C3380CC4-5D6E-409C-BE32-E72D297353CC}">
              <c16:uniqueId val="{00000000-CBE3-4FCE-9F32-8AB5C9862580}"/>
            </c:ext>
          </c:extLst>
        </c:ser>
        <c:ser>
          <c:idx val="1"/>
          <c:order val="1"/>
          <c:tx>
            <c:strRef>
              <c:f>'Juice and sports drinks'!$C$2</c:f>
              <c:strCache>
                <c:ptCount val="1"/>
                <c:pt idx="0">
                  <c:v>Sports drinks</c:v>
                </c:pt>
              </c:strCache>
            </c:strRef>
          </c:tx>
          <c:spPr>
            <a:ln w="28575" cap="rnd">
              <a:solidFill>
                <a:schemeClr val="accent2"/>
              </a:solidFill>
              <a:round/>
            </a:ln>
            <a:effectLst/>
          </c:spPr>
          <c:marker>
            <c:symbol val="none"/>
          </c:marker>
          <c:cat>
            <c:numRef>
              <c:f>'Juice and sports drinks'!$A$3:$A$17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'Juice and sports drinks'!$C$3:$C$17</c:f>
              <c:numCache>
                <c:formatCode>General</c:formatCode>
                <c:ptCount val="15"/>
                <c:pt idx="0">
                  <c:v>2.2000000000000002</c:v>
                </c:pt>
                <c:pt idx="1">
                  <c:v>2.2999999999999998</c:v>
                </c:pt>
                <c:pt idx="2">
                  <c:v>2.6</c:v>
                </c:pt>
                <c:pt idx="3">
                  <c:v>3</c:v>
                </c:pt>
                <c:pt idx="4">
                  <c:v>3.5</c:v>
                </c:pt>
                <c:pt idx="5">
                  <c:v>4.2</c:v>
                </c:pt>
                <c:pt idx="6">
                  <c:v>4.7</c:v>
                </c:pt>
                <c:pt idx="7">
                  <c:v>4.9000000000000004</c:v>
                </c:pt>
                <c:pt idx="8">
                  <c:v>4.5999999999999996</c:v>
                </c:pt>
                <c:pt idx="9">
                  <c:v>4</c:v>
                </c:pt>
                <c:pt idx="10">
                  <c:v>4.3</c:v>
                </c:pt>
                <c:pt idx="11">
                  <c:v>4.3</c:v>
                </c:pt>
                <c:pt idx="12">
                  <c:v>4.3</c:v>
                </c:pt>
                <c:pt idx="13">
                  <c:v>4.3</c:v>
                </c:pt>
                <c:pt idx="14">
                  <c:v>4.5</c:v>
                </c:pt>
              </c:numCache>
            </c:numRef>
          </c:val>
          <c:smooth val="0"/>
          <c:extLst xmlns:c16r2="http://schemas.microsoft.com/office/drawing/2015/06/chart">
            <c:ext xmlns:c16="http://schemas.microsoft.com/office/drawing/2014/chart" uri="{C3380CC4-5D6E-409C-BE32-E72D297353CC}">
              <c16:uniqueId val="{00000001-CBE3-4FCE-9F32-8AB5C9862580}"/>
            </c:ext>
          </c:extLst>
        </c:ser>
        <c:dLbls>
          <c:showLegendKey val="0"/>
          <c:showVal val="0"/>
          <c:showCatName val="0"/>
          <c:showSerName val="0"/>
          <c:showPercent val="0"/>
          <c:showBubbleSize val="0"/>
        </c:dLbls>
        <c:smooth val="0"/>
        <c:axId val="381732584"/>
        <c:axId val="381734544"/>
      </c:lineChart>
      <c:catAx>
        <c:axId val="381732584"/>
        <c:scaling>
          <c:orientation val="minMax"/>
        </c:scaling>
        <c:delete val="1"/>
        <c:axPos val="b"/>
        <c:numFmt formatCode="General" sourceLinked="1"/>
        <c:majorTickMark val="out"/>
        <c:minorTickMark val="none"/>
        <c:tickLblPos val="nextTo"/>
        <c:crossAx val="381734544"/>
        <c:crosses val="autoZero"/>
        <c:auto val="1"/>
        <c:lblAlgn val="ctr"/>
        <c:lblOffset val="100"/>
        <c:noMultiLvlLbl val="0"/>
      </c:catAx>
      <c:valAx>
        <c:axId val="3817345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1732584"/>
        <c:crosses val="autoZero"/>
        <c:crossBetween val="between"/>
      </c:valAx>
      <c:spPr>
        <a:noFill/>
        <a:ln>
          <a:noFill/>
        </a:ln>
        <a:effectLst/>
      </c:spPr>
    </c:plotArea>
    <c:legend>
      <c:legendPos val="t"/>
      <c:layout>
        <c:manualLayout>
          <c:xMode val="edge"/>
          <c:yMode val="edge"/>
          <c:x val="0.13420895853052889"/>
          <c:y val="0"/>
          <c:w val="0.6053295878899857"/>
          <c:h val="0.1416805683872154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381725920"/>
        <c:axId val="381737680"/>
      </c:barChart>
      <c:catAx>
        <c:axId val="3817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81737680"/>
        <c:crosses val="autoZero"/>
        <c:auto val="1"/>
        <c:lblAlgn val="ctr"/>
        <c:lblOffset val="100"/>
        <c:noMultiLvlLbl val="0"/>
      </c:catAx>
      <c:valAx>
        <c:axId val="381737680"/>
        <c:scaling>
          <c:orientation val="minMax"/>
        </c:scaling>
        <c:delete val="1"/>
        <c:axPos val="l"/>
        <c:numFmt formatCode="General" sourceLinked="1"/>
        <c:majorTickMark val="none"/>
        <c:minorTickMark val="none"/>
        <c:tickLblPos val="nextTo"/>
        <c:crossAx val="381725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81830454717905E-2"/>
          <c:y val="4.5267439421065606E-2"/>
          <c:w val="0.94643633909056424"/>
          <c:h val="0.84742683376411232"/>
        </c:manualLayout>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39B7B1"/>
              </a:solidFill>
              <a:ln>
                <a:noFill/>
              </a:ln>
              <a:effectLst/>
            </c:spPr>
            <c:extLst xmlns:c16r2="http://schemas.microsoft.com/office/drawing/2015/06/chart">
              <c:ext xmlns:c16="http://schemas.microsoft.com/office/drawing/2014/chart" uri="{C3380CC4-5D6E-409C-BE32-E72D297353CC}">
                <c16:uniqueId val="{00000001-7A7B-43B6-A0AE-ED40666468F8}"/>
              </c:ext>
            </c:extLst>
          </c:dPt>
          <c:dLbls>
            <c:dLbl>
              <c:idx val="0"/>
              <c:tx>
                <c:rich>
                  <a:bodyPr/>
                  <a:lstStyle/>
                  <a:p>
                    <a:fld id="{6E19D461-E210-4D64-831A-D049D5275ECA}"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A7B-43B6-A0AE-ED40666468F8}"/>
                </c:ext>
                <c:ext xmlns:c15="http://schemas.microsoft.com/office/drawing/2012/chart" uri="{CE6537A1-D6FC-4f65-9D91-7224C49458BB}">
                  <c15:dlblFieldTable/>
                  <c15:showDataLabelsRange val="0"/>
                </c:ext>
              </c:extLst>
            </c:dLbl>
            <c:dLbl>
              <c:idx val="1"/>
              <c:tx>
                <c:rich>
                  <a:bodyPr/>
                  <a:lstStyle/>
                  <a:p>
                    <a:fld id="{8F99F920-54BD-42D0-8FD2-94D74BAB37C2}"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A7B-43B6-A0AE-ED40666468F8}"/>
                </c:ext>
                <c:ext xmlns:c15="http://schemas.microsoft.com/office/drawing/2012/chart" uri="{CE6537A1-D6FC-4f65-9D91-7224C49458BB}">
                  <c15:dlblFieldTable/>
                  <c15:showDataLabelsRange val="0"/>
                </c:ext>
              </c:extLst>
            </c:dLbl>
            <c:dLbl>
              <c:idx val="2"/>
              <c:tx>
                <c:rich>
                  <a:bodyPr/>
                  <a:lstStyle/>
                  <a:p>
                    <a:fld id="{293D556D-2C7D-4944-A41A-F75A04B81A4E}"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A7B-43B6-A0AE-ED40666468F8}"/>
                </c:ext>
                <c:ext xmlns:c15="http://schemas.microsoft.com/office/drawing/2012/chart" uri="{CE6537A1-D6FC-4f65-9D91-7224C49458BB}">
                  <c15:dlblFieldTable/>
                  <c15:showDataLabelsRange val="0"/>
                </c:ext>
              </c:extLst>
            </c:dLbl>
            <c:dLbl>
              <c:idx val="3"/>
              <c:tx>
                <c:rich>
                  <a:bodyPr/>
                  <a:lstStyle/>
                  <a:p>
                    <a:fld id="{2FBBBA15-34EB-47B0-835A-13753FE21E44}"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A7B-43B6-A0AE-ED40666468F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Sheet2!$A$3:$A$6</c:f>
              <c:strCache>
                <c:ptCount val="4"/>
                <c:pt idx="0">
                  <c:v>Black</c:v>
                </c:pt>
                <c:pt idx="1">
                  <c:v>White</c:v>
                </c:pt>
                <c:pt idx="2">
                  <c:v>Overall</c:v>
                </c:pt>
                <c:pt idx="3">
                  <c:v>Hispanic</c:v>
                </c:pt>
              </c:strCache>
            </c:strRef>
          </c:cat>
          <c:val>
            <c:numRef>
              <c:f>Sheet2!$B$3:$B$6</c:f>
              <c:numCache>
                <c:formatCode>0</c:formatCode>
                <c:ptCount val="4"/>
                <c:pt idx="0">
                  <c:v>24.7</c:v>
                </c:pt>
                <c:pt idx="1">
                  <c:v>20</c:v>
                </c:pt>
                <c:pt idx="2">
                  <c:v>19.399999999999999</c:v>
                </c:pt>
                <c:pt idx="3">
                  <c:v>15.9</c:v>
                </c:pt>
              </c:numCache>
            </c:numRef>
          </c:val>
          <c:extLst xmlns:c16r2="http://schemas.microsoft.com/office/drawing/2015/06/chart">
            <c:ext xmlns:c16="http://schemas.microsoft.com/office/drawing/2014/chart" uri="{C3380CC4-5D6E-409C-BE32-E72D297353CC}">
              <c16:uniqueId val="{00000005-7A7B-43B6-A0AE-ED40666468F8}"/>
            </c:ext>
          </c:extLst>
        </c:ser>
        <c:dLbls>
          <c:dLblPos val="outEnd"/>
          <c:showLegendKey val="0"/>
          <c:showVal val="1"/>
          <c:showCatName val="0"/>
          <c:showSerName val="0"/>
          <c:showPercent val="0"/>
          <c:showBubbleSize val="0"/>
        </c:dLbls>
        <c:gapWidth val="219"/>
        <c:overlap val="-27"/>
        <c:axId val="381739640"/>
        <c:axId val="377377512"/>
      </c:barChart>
      <c:catAx>
        <c:axId val="38173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7377512"/>
        <c:crosses val="autoZero"/>
        <c:auto val="1"/>
        <c:lblAlgn val="ctr"/>
        <c:lblOffset val="100"/>
        <c:noMultiLvlLbl val="0"/>
      </c:catAx>
      <c:valAx>
        <c:axId val="377377512"/>
        <c:scaling>
          <c:orientation val="minMax"/>
        </c:scaling>
        <c:delete val="1"/>
        <c:axPos val="l"/>
        <c:numFmt formatCode="0" sourceLinked="1"/>
        <c:majorTickMark val="none"/>
        <c:minorTickMark val="none"/>
        <c:tickLblPos val="nextTo"/>
        <c:crossAx val="381739640"/>
        <c:crosses val="autoZero"/>
        <c:crossBetween val="between"/>
      </c:valAx>
      <c:spPr>
        <a:noFill/>
        <a:ln>
          <a:solidFill>
            <a:srgbClr val="00206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Percent consuming</a:t>
            </a:r>
            <a:r>
              <a:rPr lang="en-US" sz="1800" baseline="0" dirty="0" smtClean="0"/>
              <a:t> one or more sugary drinks per day, adults</a:t>
            </a:r>
            <a:endParaRPr lang="en-US" sz="1800" dirty="0"/>
          </a:p>
        </c:rich>
      </c:tx>
      <c:layout>
        <c:manualLayout>
          <c:xMode val="edge"/>
          <c:yMode val="edge"/>
          <c:x val="8.9376486581838416E-2"/>
          <c:y val="4.336598058335780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Sheet1!$T$3</c:f>
              <c:strCache>
                <c:ptCount val="1"/>
                <c:pt idx="0">
                  <c:v>≥1 Times/Day</c:v>
                </c:pt>
              </c:strCache>
            </c:strRef>
          </c:tx>
          <c:spPr>
            <a:solidFill>
              <a:schemeClr val="accent1"/>
            </a:solidFill>
            <a:ln>
              <a:noFill/>
            </a:ln>
            <a:effectLst/>
          </c:spPr>
          <c:invertIfNegative val="0"/>
          <c:dLbls>
            <c:dLbl>
              <c:idx val="0"/>
              <c:tx>
                <c:rich>
                  <a:bodyPr/>
                  <a:lstStyle/>
                  <a:p>
                    <a:fld id="{D75BEAEF-FE31-4CD7-B76D-AEC3C97AC105}"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193-4336-8851-98E9344F3D09}"/>
                </c:ext>
                <c:ext xmlns:c15="http://schemas.microsoft.com/office/drawing/2012/chart" uri="{CE6537A1-D6FC-4f65-9D91-7224C49458BB}">
                  <c15:dlblFieldTable/>
                  <c15:showDataLabelsRange val="0"/>
                </c:ext>
              </c:extLst>
            </c:dLbl>
            <c:dLbl>
              <c:idx val="1"/>
              <c:tx>
                <c:rich>
                  <a:bodyPr/>
                  <a:lstStyle/>
                  <a:p>
                    <a:fld id="{3E9F23D4-C096-43FC-B65C-8C3A74DA53A3}"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193-4336-8851-98E9344F3D09}"/>
                </c:ext>
                <c:ext xmlns:c15="http://schemas.microsoft.com/office/drawing/2012/chart" uri="{CE6537A1-D6FC-4f65-9D91-7224C49458BB}">
                  <c15:dlblFieldTable/>
                  <c15:showDataLabelsRange val="0"/>
                </c:ext>
              </c:extLst>
            </c:dLbl>
            <c:dLbl>
              <c:idx val="2"/>
              <c:tx>
                <c:rich>
                  <a:bodyPr/>
                  <a:lstStyle/>
                  <a:p>
                    <a:fld id="{64875FCA-4F55-43E8-BC09-4C125B4AF6FF}"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193-4336-8851-98E9344F3D09}"/>
                </c:ext>
                <c:ext xmlns:c15="http://schemas.microsoft.com/office/drawing/2012/chart" uri="{CE6537A1-D6FC-4f65-9D91-7224C49458BB}">
                  <c15:dlblFieldTable/>
                  <c15:showDataLabelsRange val="0"/>
                </c:ext>
              </c:extLst>
            </c:dLbl>
            <c:dLbl>
              <c:idx val="3"/>
              <c:tx>
                <c:rich>
                  <a:bodyPr/>
                  <a:lstStyle/>
                  <a:p>
                    <a:fld id="{75154E3D-F866-4CE6-8FFA-2AE0B7AD099C}" type="VALUE">
                      <a:rPr lang="en-US" smtClean="0"/>
                      <a:pPr/>
                      <a:t>[VALUE]</a:t>
                    </a:fld>
                    <a:r>
                      <a:rPr lang="en-US"/>
                      <a:t>%</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193-4336-8851-98E9344F3D09}"/>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Sheet1!$S$4:$S$7</c:f>
              <c:strCache>
                <c:ptCount val="4"/>
                <c:pt idx="0">
                  <c:v>&lt;$25,000</c:v>
                </c:pt>
                <c:pt idx="1">
                  <c:v>$25,000–$49,999</c:v>
                </c:pt>
                <c:pt idx="2">
                  <c:v>$50,000–$74,999</c:v>
                </c:pt>
                <c:pt idx="3">
                  <c:v>≥$75,000</c:v>
                </c:pt>
              </c:strCache>
            </c:strRef>
          </c:cat>
          <c:val>
            <c:numRef>
              <c:f>Sheet1!$T$4:$T$7</c:f>
              <c:numCache>
                <c:formatCode>0</c:formatCode>
                <c:ptCount val="4"/>
                <c:pt idx="0">
                  <c:v>38.200000000000003</c:v>
                </c:pt>
                <c:pt idx="1">
                  <c:v>32.6</c:v>
                </c:pt>
                <c:pt idx="2">
                  <c:v>25.9</c:v>
                </c:pt>
                <c:pt idx="3">
                  <c:v>18.3</c:v>
                </c:pt>
              </c:numCache>
            </c:numRef>
          </c:val>
          <c:extLst xmlns:c16r2="http://schemas.microsoft.com/office/drawing/2015/06/chart">
            <c:ext xmlns:c16="http://schemas.microsoft.com/office/drawing/2014/chart" uri="{C3380CC4-5D6E-409C-BE32-E72D297353CC}">
              <c16:uniqueId val="{00000004-5193-4336-8851-98E9344F3D09}"/>
            </c:ext>
          </c:extLst>
        </c:ser>
        <c:dLbls>
          <c:dLblPos val="outEnd"/>
          <c:showLegendKey val="0"/>
          <c:showVal val="1"/>
          <c:showCatName val="0"/>
          <c:showSerName val="0"/>
          <c:showPercent val="0"/>
          <c:showBubbleSize val="0"/>
        </c:dLbls>
        <c:gapWidth val="219"/>
        <c:overlap val="-27"/>
        <c:axId val="377375552"/>
        <c:axId val="377376728"/>
      </c:barChart>
      <c:catAx>
        <c:axId val="37737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7376728"/>
        <c:crosses val="autoZero"/>
        <c:auto val="1"/>
        <c:lblAlgn val="ctr"/>
        <c:lblOffset val="100"/>
        <c:noMultiLvlLbl val="0"/>
      </c:catAx>
      <c:valAx>
        <c:axId val="377376728"/>
        <c:scaling>
          <c:orientation val="minMax"/>
        </c:scaling>
        <c:delete val="1"/>
        <c:axPos val="l"/>
        <c:numFmt formatCode="0" sourceLinked="1"/>
        <c:majorTickMark val="none"/>
        <c:minorTickMark val="none"/>
        <c:tickLblPos val="nextTo"/>
        <c:crossAx val="377375552"/>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11293919032482E-2"/>
          <c:y val="6.8023068643817908E-2"/>
          <c:w val="0.9673887060809675"/>
          <c:h val="0.92123644683347405"/>
        </c:manualLayout>
      </c:layout>
      <c:barChart>
        <c:barDir val="col"/>
        <c:grouping val="clustered"/>
        <c:varyColors val="0"/>
        <c:ser>
          <c:idx val="0"/>
          <c:order val="0"/>
          <c:tx>
            <c:strRef>
              <c:f>Berkeley!$B$26</c:f>
              <c:strCache>
                <c:ptCount val="1"/>
              </c:strCache>
            </c:strRef>
          </c:tx>
          <c:spPr>
            <a:solidFill>
              <a:srgbClr val="EBDD38"/>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C7F-4292-82B0-7C8578D784FE}"/>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9C7F-4292-82B0-7C8578D784F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Berkeley!$A$27:$A$29</c:f>
              <c:strCache>
                <c:ptCount val="3"/>
                <c:pt idx="0">
                  <c:v>Berkeley</c:v>
                </c:pt>
                <c:pt idx="1">
                  <c:v>Mexico Overall</c:v>
                </c:pt>
                <c:pt idx="2">
                  <c:v>Mexico Low SES</c:v>
                </c:pt>
              </c:strCache>
            </c:strRef>
          </c:cat>
          <c:val>
            <c:numRef>
              <c:f>Berkeley!$B$27:$B$29</c:f>
              <c:numCache>
                <c:formatCode>0%</c:formatCode>
                <c:ptCount val="3"/>
                <c:pt idx="0">
                  <c:v>-0.21</c:v>
                </c:pt>
                <c:pt idx="1">
                  <c:v>-0.12</c:v>
                </c:pt>
                <c:pt idx="2">
                  <c:v>-0.17399999999999999</c:v>
                </c:pt>
              </c:numCache>
            </c:numRef>
          </c:val>
          <c:extLst xmlns:c16r2="http://schemas.microsoft.com/office/drawing/2015/06/chart">
            <c:ext xmlns:c16="http://schemas.microsoft.com/office/drawing/2014/chart" uri="{C3380CC4-5D6E-409C-BE32-E72D297353CC}">
              <c16:uniqueId val="{00000000-DA14-4399-A704-6B52888444F4}"/>
            </c:ext>
          </c:extLst>
        </c:ser>
        <c:dLbls>
          <c:dLblPos val="outEnd"/>
          <c:showLegendKey val="0"/>
          <c:showVal val="1"/>
          <c:showCatName val="0"/>
          <c:showSerName val="0"/>
          <c:showPercent val="0"/>
          <c:showBubbleSize val="0"/>
        </c:dLbls>
        <c:gapWidth val="219"/>
        <c:overlap val="-27"/>
        <c:axId val="414455584"/>
        <c:axId val="414452840"/>
      </c:barChart>
      <c:catAx>
        <c:axId val="414455584"/>
        <c:scaling>
          <c:orientation val="minMax"/>
        </c:scaling>
        <c:delete val="1"/>
        <c:axPos val="b"/>
        <c:numFmt formatCode="General" sourceLinked="1"/>
        <c:majorTickMark val="none"/>
        <c:minorTickMark val="none"/>
        <c:tickLblPos val="nextTo"/>
        <c:crossAx val="414452840"/>
        <c:crosses val="autoZero"/>
        <c:auto val="1"/>
        <c:lblAlgn val="ctr"/>
        <c:lblOffset val="100"/>
        <c:noMultiLvlLbl val="0"/>
      </c:catAx>
      <c:valAx>
        <c:axId val="414452840"/>
        <c:scaling>
          <c:orientation val="minMax"/>
        </c:scaling>
        <c:delete val="1"/>
        <c:axPos val="l"/>
        <c:numFmt formatCode="0%" sourceLinked="1"/>
        <c:majorTickMark val="none"/>
        <c:minorTickMark val="none"/>
        <c:tickLblPos val="nextTo"/>
        <c:crossAx val="414455584"/>
        <c:crosses val="autoZero"/>
        <c:crossBetween val="between"/>
      </c:valAx>
      <c:spPr>
        <a:noFill/>
        <a:ln w="25400">
          <a:noFill/>
        </a:ln>
        <a:effectLst/>
      </c:spPr>
    </c:plotArea>
    <c:plotVisOnly val="1"/>
    <c:dispBlanksAs val="gap"/>
    <c:showDLblsOverMax val="0"/>
  </c:chart>
  <c:spPr>
    <a:noFill/>
    <a:ln w="9525">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A9A10-8242-4BA0-A441-0D28189BA0B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BC7E5B36-D667-47CE-9064-02F4E90C76CB}">
      <dgm:prSet phldrT="[Text]"/>
      <dgm:spPr>
        <a:solidFill>
          <a:srgbClr val="FF0000"/>
        </a:solidFill>
      </dgm:spPr>
      <dgm:t>
        <a:bodyPr/>
        <a:lstStyle/>
        <a:p>
          <a:r>
            <a:rPr lang="en-US" b="1" dirty="0"/>
            <a:t>Institutional Policies</a:t>
          </a:r>
        </a:p>
      </dgm:t>
    </dgm:pt>
    <dgm:pt modelId="{9A385D7C-6E99-4108-BB96-72D88717CF06}" type="parTrans" cxnId="{C587376E-0830-4AE7-9C7F-B9D225FE4D28}">
      <dgm:prSet/>
      <dgm:spPr/>
      <dgm:t>
        <a:bodyPr/>
        <a:lstStyle/>
        <a:p>
          <a:endParaRPr lang="en-US"/>
        </a:p>
      </dgm:t>
    </dgm:pt>
    <dgm:pt modelId="{22F57F04-1924-421B-9B8B-E534B3DB397A}" type="sibTrans" cxnId="{C587376E-0830-4AE7-9C7F-B9D225FE4D28}">
      <dgm:prSet/>
      <dgm:spPr/>
      <dgm:t>
        <a:bodyPr/>
        <a:lstStyle/>
        <a:p>
          <a:endParaRPr lang="en-US"/>
        </a:p>
      </dgm:t>
    </dgm:pt>
    <dgm:pt modelId="{7128E45C-D0D4-4AA5-B20B-CCFE907C82B9}">
      <dgm:prSet phldrT="[Text]" custT="1"/>
      <dgm:spPr>
        <a:solidFill>
          <a:schemeClr val="accent2">
            <a:lumMod val="75000"/>
          </a:schemeClr>
        </a:solidFill>
      </dgm:spPr>
      <dgm:t>
        <a:bodyPr/>
        <a:lstStyle/>
        <a:p>
          <a:r>
            <a:rPr lang="en-US" sz="1800" b="1" dirty="0"/>
            <a:t>Government</a:t>
          </a:r>
        </a:p>
        <a:p>
          <a:r>
            <a:rPr lang="en-US" sz="1600" dirty="0"/>
            <a:t>Cities</a:t>
          </a:r>
        </a:p>
        <a:p>
          <a:r>
            <a:rPr lang="en-US" sz="1600" dirty="0"/>
            <a:t>State</a:t>
          </a:r>
        </a:p>
      </dgm:t>
    </dgm:pt>
    <dgm:pt modelId="{668D4DD7-FFBC-4BF1-A636-2B8F9FB83633}" type="parTrans" cxnId="{60DB0E6E-0380-4107-86DE-D658171DCA8C}">
      <dgm:prSet/>
      <dgm:spPr/>
      <dgm:t>
        <a:bodyPr/>
        <a:lstStyle/>
        <a:p>
          <a:endParaRPr lang="en-US"/>
        </a:p>
      </dgm:t>
    </dgm:pt>
    <dgm:pt modelId="{2F9C0C93-BC90-4ADB-9DAB-EE240E476FD0}" type="sibTrans" cxnId="{60DB0E6E-0380-4107-86DE-D658171DCA8C}">
      <dgm:prSet/>
      <dgm:spPr/>
      <dgm:t>
        <a:bodyPr/>
        <a:lstStyle/>
        <a:p>
          <a:endParaRPr lang="en-US"/>
        </a:p>
      </dgm:t>
    </dgm:pt>
    <dgm:pt modelId="{4211CED4-0472-4702-A585-60DBFBCBB3CC}">
      <dgm:prSet phldrT="[Text]" custT="1"/>
      <dgm:spPr>
        <a:solidFill>
          <a:schemeClr val="accent6">
            <a:lumMod val="75000"/>
          </a:schemeClr>
        </a:solidFill>
      </dgm:spPr>
      <dgm:t>
        <a:bodyPr/>
        <a:lstStyle/>
        <a:p>
          <a:r>
            <a:rPr lang="en-US" sz="2000" b="1" dirty="0"/>
            <a:t>Business</a:t>
          </a:r>
        </a:p>
      </dgm:t>
    </dgm:pt>
    <dgm:pt modelId="{584D047A-58AD-4DD1-9384-46A7D0253BDB}" type="parTrans" cxnId="{3B68161D-996E-4A19-B827-B827C8542B6A}">
      <dgm:prSet/>
      <dgm:spPr/>
      <dgm:t>
        <a:bodyPr/>
        <a:lstStyle/>
        <a:p>
          <a:endParaRPr lang="en-US"/>
        </a:p>
      </dgm:t>
    </dgm:pt>
    <dgm:pt modelId="{04E694F9-67E3-42AF-B1A4-D95218335512}" type="sibTrans" cxnId="{3B68161D-996E-4A19-B827-B827C8542B6A}">
      <dgm:prSet/>
      <dgm:spPr/>
      <dgm:t>
        <a:bodyPr/>
        <a:lstStyle/>
        <a:p>
          <a:endParaRPr lang="en-US"/>
        </a:p>
      </dgm:t>
    </dgm:pt>
    <dgm:pt modelId="{7C837AA4-6B23-4167-9C5C-2D591B13AD51}">
      <dgm:prSet phldrT="[Text]" custT="1"/>
      <dgm:spPr>
        <a:solidFill>
          <a:srgbClr val="002060"/>
        </a:solidFill>
      </dgm:spPr>
      <dgm:t>
        <a:bodyPr anchor="b"/>
        <a:lstStyle/>
        <a:p>
          <a:pPr algn="ctr"/>
          <a:r>
            <a:rPr lang="en-US" sz="2000" b="1" dirty="0"/>
            <a:t>Public Housing</a:t>
          </a:r>
        </a:p>
        <a:p>
          <a:pPr algn="ctr"/>
          <a:endParaRPr lang="en-US" sz="1800" dirty="0"/>
        </a:p>
      </dgm:t>
    </dgm:pt>
    <dgm:pt modelId="{32B21365-DD99-47C4-A406-D35C1E7808D0}" type="parTrans" cxnId="{0C40A103-372F-4359-8EF7-A8C9282F7527}">
      <dgm:prSet/>
      <dgm:spPr/>
      <dgm:t>
        <a:bodyPr/>
        <a:lstStyle/>
        <a:p>
          <a:endParaRPr lang="en-US"/>
        </a:p>
      </dgm:t>
    </dgm:pt>
    <dgm:pt modelId="{D0CF84B6-BEE3-4827-99B0-E6B050237429}" type="sibTrans" cxnId="{0C40A103-372F-4359-8EF7-A8C9282F7527}">
      <dgm:prSet/>
      <dgm:spPr/>
      <dgm:t>
        <a:bodyPr/>
        <a:lstStyle/>
        <a:p>
          <a:endParaRPr lang="en-US"/>
        </a:p>
      </dgm:t>
    </dgm:pt>
    <dgm:pt modelId="{FC5F68E2-62DC-4F5B-B163-A061C35E7920}">
      <dgm:prSet phldrT="[Text]" custT="1"/>
      <dgm:spPr>
        <a:solidFill>
          <a:schemeClr val="accent3">
            <a:lumMod val="50000"/>
          </a:schemeClr>
        </a:solidFill>
      </dgm:spPr>
      <dgm:t>
        <a:bodyPr/>
        <a:lstStyle/>
        <a:p>
          <a:r>
            <a:rPr lang="en-US" sz="2000" b="1" dirty="0"/>
            <a:t>Healthcare</a:t>
          </a:r>
        </a:p>
        <a:p>
          <a:r>
            <a:rPr lang="en-US" sz="1800" b="0" dirty="0"/>
            <a:t>Hospitals</a:t>
          </a:r>
        </a:p>
        <a:p>
          <a:r>
            <a:rPr lang="en-US" sz="1800" b="0" dirty="0"/>
            <a:t>Health Centers</a:t>
          </a:r>
        </a:p>
      </dgm:t>
    </dgm:pt>
    <dgm:pt modelId="{0D3E07F4-8A0F-43CD-9C13-3407A0E131F9}" type="parTrans" cxnId="{43760734-DC2E-4811-9CED-B6598E144C11}">
      <dgm:prSet/>
      <dgm:spPr/>
      <dgm:t>
        <a:bodyPr/>
        <a:lstStyle/>
        <a:p>
          <a:endParaRPr lang="en-US"/>
        </a:p>
      </dgm:t>
    </dgm:pt>
    <dgm:pt modelId="{C31CF7DD-6533-433A-BA4D-A3E7D5F01046}" type="sibTrans" cxnId="{43760734-DC2E-4811-9CED-B6598E144C11}">
      <dgm:prSet/>
      <dgm:spPr/>
      <dgm:t>
        <a:bodyPr/>
        <a:lstStyle/>
        <a:p>
          <a:endParaRPr lang="en-US"/>
        </a:p>
      </dgm:t>
    </dgm:pt>
    <dgm:pt modelId="{18AFB32C-E1BB-4316-929A-5ABAED5E5C40}">
      <dgm:prSet phldrT="[Text]" custT="1"/>
      <dgm:spPr>
        <a:solidFill>
          <a:srgbClr val="7030A0"/>
        </a:solidFill>
      </dgm:spPr>
      <dgm:t>
        <a:bodyPr/>
        <a:lstStyle/>
        <a:p>
          <a:r>
            <a:rPr lang="en-US" sz="2000" b="1" dirty="0"/>
            <a:t>Community</a:t>
          </a:r>
        </a:p>
        <a:p>
          <a:r>
            <a:rPr lang="en-US" sz="1600" dirty="0"/>
            <a:t>Aquarium</a:t>
          </a:r>
        </a:p>
        <a:p>
          <a:r>
            <a:rPr lang="en-US" sz="1600" dirty="0"/>
            <a:t>Faith</a:t>
          </a:r>
        </a:p>
        <a:p>
          <a:r>
            <a:rPr lang="en-US" sz="1600" dirty="0"/>
            <a:t>CBOs</a:t>
          </a:r>
        </a:p>
      </dgm:t>
    </dgm:pt>
    <dgm:pt modelId="{B7EBC0C3-9BAD-47F0-8598-D411BDFEAE88}" type="parTrans" cxnId="{4A88B570-8736-404A-94C9-D963A89CCAB6}">
      <dgm:prSet/>
      <dgm:spPr/>
      <dgm:t>
        <a:bodyPr/>
        <a:lstStyle/>
        <a:p>
          <a:endParaRPr lang="en-US"/>
        </a:p>
      </dgm:t>
    </dgm:pt>
    <dgm:pt modelId="{6F6052B2-B046-4696-A8BD-2CC7F36B7959}" type="sibTrans" cxnId="{4A88B570-8736-404A-94C9-D963A89CCAB6}">
      <dgm:prSet/>
      <dgm:spPr/>
      <dgm:t>
        <a:bodyPr/>
        <a:lstStyle/>
        <a:p>
          <a:endParaRPr lang="en-US"/>
        </a:p>
      </dgm:t>
    </dgm:pt>
    <dgm:pt modelId="{4F626226-1C9A-4171-92F2-C983E5F7422B}">
      <dgm:prSet phldrT="[Text]" custT="1"/>
      <dgm:spPr>
        <a:solidFill>
          <a:schemeClr val="accent5">
            <a:lumMod val="75000"/>
          </a:schemeClr>
        </a:solidFill>
      </dgm:spPr>
      <dgm:t>
        <a:bodyPr/>
        <a:lstStyle/>
        <a:p>
          <a:r>
            <a:rPr lang="en-US" sz="2000" b="1" dirty="0"/>
            <a:t>Schools &amp; Early Learning</a:t>
          </a:r>
        </a:p>
      </dgm:t>
    </dgm:pt>
    <dgm:pt modelId="{FD1C1F5C-70AE-4DF3-8273-1C4D5876F68E}" type="parTrans" cxnId="{F05F10A7-8234-4E77-9A79-0686005A9F27}">
      <dgm:prSet/>
      <dgm:spPr/>
      <dgm:t>
        <a:bodyPr/>
        <a:lstStyle/>
        <a:p>
          <a:endParaRPr lang="en-US"/>
        </a:p>
      </dgm:t>
    </dgm:pt>
    <dgm:pt modelId="{5448CFB2-4631-4FB8-839E-8D318D01414E}" type="sibTrans" cxnId="{F05F10A7-8234-4E77-9A79-0686005A9F27}">
      <dgm:prSet/>
      <dgm:spPr/>
      <dgm:t>
        <a:bodyPr/>
        <a:lstStyle/>
        <a:p>
          <a:endParaRPr lang="en-US"/>
        </a:p>
      </dgm:t>
    </dgm:pt>
    <dgm:pt modelId="{0D98894E-7FAE-416A-9F93-323E73C1724D}" type="pres">
      <dgm:prSet presAssocID="{B24A9A10-8242-4BA0-A441-0D28189BA0BB}" presName="Name0" presStyleCnt="0">
        <dgm:presLayoutVars>
          <dgm:chMax val="1"/>
          <dgm:chPref val="1"/>
          <dgm:dir/>
          <dgm:animOne val="branch"/>
          <dgm:animLvl val="lvl"/>
        </dgm:presLayoutVars>
      </dgm:prSet>
      <dgm:spPr/>
      <dgm:t>
        <a:bodyPr/>
        <a:lstStyle/>
        <a:p>
          <a:endParaRPr lang="en-US"/>
        </a:p>
      </dgm:t>
    </dgm:pt>
    <dgm:pt modelId="{CB53E667-8CC8-4C89-8F2A-27677D15442A}" type="pres">
      <dgm:prSet presAssocID="{BC7E5B36-D667-47CE-9064-02F4E90C76CB}" presName="Parent" presStyleLbl="node0" presStyleIdx="0" presStyleCnt="1" custLinFactNeighborX="-1649" custLinFactNeighborY="-782">
        <dgm:presLayoutVars>
          <dgm:chMax val="6"/>
          <dgm:chPref val="6"/>
        </dgm:presLayoutVars>
      </dgm:prSet>
      <dgm:spPr/>
      <dgm:t>
        <a:bodyPr/>
        <a:lstStyle/>
        <a:p>
          <a:endParaRPr lang="en-US"/>
        </a:p>
      </dgm:t>
    </dgm:pt>
    <dgm:pt modelId="{ACEBC3CA-7EBB-4152-BD6A-CB6E9F3ED474}" type="pres">
      <dgm:prSet presAssocID="{7128E45C-D0D4-4AA5-B20B-CCFE907C82B9}" presName="Accent1" presStyleCnt="0"/>
      <dgm:spPr/>
    </dgm:pt>
    <dgm:pt modelId="{6D638FD4-90B6-4718-AC66-1B19C360A944}" type="pres">
      <dgm:prSet presAssocID="{7128E45C-D0D4-4AA5-B20B-CCFE907C82B9}" presName="Accent" presStyleLbl="bgShp" presStyleIdx="0" presStyleCnt="6"/>
      <dgm:spPr/>
    </dgm:pt>
    <dgm:pt modelId="{70082B4D-8D94-4305-8861-0130C52125E7}" type="pres">
      <dgm:prSet presAssocID="{7128E45C-D0D4-4AA5-B20B-CCFE907C82B9}" presName="Child1" presStyleLbl="node1" presStyleIdx="0" presStyleCnt="6">
        <dgm:presLayoutVars>
          <dgm:chMax val="0"/>
          <dgm:chPref val="0"/>
          <dgm:bulletEnabled val="1"/>
        </dgm:presLayoutVars>
      </dgm:prSet>
      <dgm:spPr/>
      <dgm:t>
        <a:bodyPr/>
        <a:lstStyle/>
        <a:p>
          <a:endParaRPr lang="en-US"/>
        </a:p>
      </dgm:t>
    </dgm:pt>
    <dgm:pt modelId="{E8A918D9-BA4F-4FD6-BFA5-6C63B98CEC9D}" type="pres">
      <dgm:prSet presAssocID="{4211CED4-0472-4702-A585-60DBFBCBB3CC}" presName="Accent2" presStyleCnt="0"/>
      <dgm:spPr/>
    </dgm:pt>
    <dgm:pt modelId="{30566B3C-0256-4430-B8CF-50A962E56FB6}" type="pres">
      <dgm:prSet presAssocID="{4211CED4-0472-4702-A585-60DBFBCBB3CC}" presName="Accent" presStyleLbl="bgShp" presStyleIdx="1" presStyleCnt="6"/>
      <dgm:spPr/>
    </dgm:pt>
    <dgm:pt modelId="{82D14F15-98A2-4C32-AAC2-E9EDA135B432}" type="pres">
      <dgm:prSet presAssocID="{4211CED4-0472-4702-A585-60DBFBCBB3CC}" presName="Child2" presStyleLbl="node1" presStyleIdx="1" presStyleCnt="6">
        <dgm:presLayoutVars>
          <dgm:chMax val="0"/>
          <dgm:chPref val="0"/>
          <dgm:bulletEnabled val="1"/>
        </dgm:presLayoutVars>
      </dgm:prSet>
      <dgm:spPr/>
      <dgm:t>
        <a:bodyPr/>
        <a:lstStyle/>
        <a:p>
          <a:endParaRPr lang="en-US"/>
        </a:p>
      </dgm:t>
    </dgm:pt>
    <dgm:pt modelId="{47829907-5F85-4598-A38C-9D4EE64C3DDB}" type="pres">
      <dgm:prSet presAssocID="{7C837AA4-6B23-4167-9C5C-2D591B13AD51}" presName="Accent3" presStyleCnt="0"/>
      <dgm:spPr/>
    </dgm:pt>
    <dgm:pt modelId="{77C8DEAE-6A63-43E6-90B2-194C8CAF88AA}" type="pres">
      <dgm:prSet presAssocID="{7C837AA4-6B23-4167-9C5C-2D591B13AD51}" presName="Accent" presStyleLbl="bgShp" presStyleIdx="2" presStyleCnt="6"/>
      <dgm:spPr/>
    </dgm:pt>
    <dgm:pt modelId="{C2651021-D8FF-40A1-B2F7-3F85FF481C6C}" type="pres">
      <dgm:prSet presAssocID="{7C837AA4-6B23-4167-9C5C-2D591B13AD51}" presName="Child3" presStyleLbl="node1" presStyleIdx="2" presStyleCnt="6">
        <dgm:presLayoutVars>
          <dgm:chMax val="0"/>
          <dgm:chPref val="0"/>
          <dgm:bulletEnabled val="1"/>
        </dgm:presLayoutVars>
      </dgm:prSet>
      <dgm:spPr/>
      <dgm:t>
        <a:bodyPr/>
        <a:lstStyle/>
        <a:p>
          <a:endParaRPr lang="en-US"/>
        </a:p>
      </dgm:t>
    </dgm:pt>
    <dgm:pt modelId="{A90E9688-DF0A-4644-A088-F0C3B4E515CD}" type="pres">
      <dgm:prSet presAssocID="{FC5F68E2-62DC-4F5B-B163-A061C35E7920}" presName="Accent4" presStyleCnt="0"/>
      <dgm:spPr/>
    </dgm:pt>
    <dgm:pt modelId="{E9C381A7-B309-4D8C-9022-C592027DBBCE}" type="pres">
      <dgm:prSet presAssocID="{FC5F68E2-62DC-4F5B-B163-A061C35E7920}" presName="Accent" presStyleLbl="bgShp" presStyleIdx="3" presStyleCnt="6"/>
      <dgm:spPr>
        <a:blipFill rotWithShape="0">
          <a:blip xmlns:r="http://schemas.openxmlformats.org/officeDocument/2006/relationships" r:embed="rId1"/>
          <a:stretch>
            <a:fillRect/>
          </a:stretch>
        </a:blipFill>
      </dgm:spPr>
    </dgm:pt>
    <dgm:pt modelId="{496E9141-77C7-41C3-905B-25FAE27992DC}" type="pres">
      <dgm:prSet presAssocID="{FC5F68E2-62DC-4F5B-B163-A061C35E7920}" presName="Child4" presStyleLbl="node1" presStyleIdx="3" presStyleCnt="6" custLinFactNeighborX="-213" custLinFactNeighborY="848">
        <dgm:presLayoutVars>
          <dgm:chMax val="0"/>
          <dgm:chPref val="0"/>
          <dgm:bulletEnabled val="1"/>
        </dgm:presLayoutVars>
      </dgm:prSet>
      <dgm:spPr/>
      <dgm:t>
        <a:bodyPr/>
        <a:lstStyle/>
        <a:p>
          <a:endParaRPr lang="en-US"/>
        </a:p>
      </dgm:t>
    </dgm:pt>
    <dgm:pt modelId="{7798A085-592E-403A-8BFD-617A8F63BBAE}" type="pres">
      <dgm:prSet presAssocID="{18AFB32C-E1BB-4316-929A-5ABAED5E5C40}" presName="Accent5" presStyleCnt="0"/>
      <dgm:spPr/>
    </dgm:pt>
    <dgm:pt modelId="{903E096E-F420-4157-91A0-034643A78FA6}" type="pres">
      <dgm:prSet presAssocID="{18AFB32C-E1BB-4316-929A-5ABAED5E5C40}" presName="Accent" presStyleLbl="bgShp" presStyleIdx="4" presStyleCnt="6"/>
      <dgm:spPr/>
    </dgm:pt>
    <dgm:pt modelId="{FF7E34A8-C4BA-4AEC-AF15-93C368F09637}" type="pres">
      <dgm:prSet presAssocID="{18AFB32C-E1BB-4316-929A-5ABAED5E5C40}" presName="Child5" presStyleLbl="node1" presStyleIdx="4" presStyleCnt="6">
        <dgm:presLayoutVars>
          <dgm:chMax val="0"/>
          <dgm:chPref val="0"/>
          <dgm:bulletEnabled val="1"/>
        </dgm:presLayoutVars>
      </dgm:prSet>
      <dgm:spPr/>
      <dgm:t>
        <a:bodyPr/>
        <a:lstStyle/>
        <a:p>
          <a:endParaRPr lang="en-US"/>
        </a:p>
      </dgm:t>
    </dgm:pt>
    <dgm:pt modelId="{F1E394DD-76DD-493D-B752-AB7997F3CD85}" type="pres">
      <dgm:prSet presAssocID="{4F626226-1C9A-4171-92F2-C983E5F7422B}" presName="Accent6" presStyleCnt="0"/>
      <dgm:spPr/>
    </dgm:pt>
    <dgm:pt modelId="{E0E547CF-E761-45D0-A359-78639DB3A583}" type="pres">
      <dgm:prSet presAssocID="{4F626226-1C9A-4171-92F2-C983E5F7422B}" presName="Accent" presStyleLbl="bgShp" presStyleIdx="5" presStyleCnt="6"/>
      <dgm:spPr>
        <a:blipFill rotWithShape="0">
          <a:blip xmlns:r="http://schemas.openxmlformats.org/officeDocument/2006/relationships" r:embed="rId2"/>
          <a:stretch>
            <a:fillRect/>
          </a:stretch>
        </a:blipFill>
      </dgm:spPr>
    </dgm:pt>
    <dgm:pt modelId="{820B03C3-7FA6-48DE-90C7-1AC72CBB4988}" type="pres">
      <dgm:prSet presAssocID="{4F626226-1C9A-4171-92F2-C983E5F7422B}" presName="Child6" presStyleLbl="node1" presStyleIdx="5" presStyleCnt="6" custLinFactNeighborX="1537">
        <dgm:presLayoutVars>
          <dgm:chMax val="0"/>
          <dgm:chPref val="0"/>
          <dgm:bulletEnabled val="1"/>
        </dgm:presLayoutVars>
      </dgm:prSet>
      <dgm:spPr/>
      <dgm:t>
        <a:bodyPr/>
        <a:lstStyle/>
        <a:p>
          <a:endParaRPr lang="en-US"/>
        </a:p>
      </dgm:t>
    </dgm:pt>
  </dgm:ptLst>
  <dgm:cxnLst>
    <dgm:cxn modelId="{0C40A103-372F-4359-8EF7-A8C9282F7527}" srcId="{BC7E5B36-D667-47CE-9064-02F4E90C76CB}" destId="{7C837AA4-6B23-4167-9C5C-2D591B13AD51}" srcOrd="2" destOrd="0" parTransId="{32B21365-DD99-47C4-A406-D35C1E7808D0}" sibTransId="{D0CF84B6-BEE3-4827-99B0-E6B050237429}"/>
    <dgm:cxn modelId="{C7253D3A-11B6-4995-9CFA-1D64E13B2082}" type="presOf" srcId="{B24A9A10-8242-4BA0-A441-0D28189BA0BB}" destId="{0D98894E-7FAE-416A-9F93-323E73C1724D}" srcOrd="0" destOrd="0" presId="urn:microsoft.com/office/officeart/2011/layout/HexagonRadial"/>
    <dgm:cxn modelId="{7A7BA6E6-0185-4EED-99A5-02086E3B0EDC}" type="presOf" srcId="{FC5F68E2-62DC-4F5B-B163-A061C35E7920}" destId="{496E9141-77C7-41C3-905B-25FAE27992DC}" srcOrd="0" destOrd="0" presId="urn:microsoft.com/office/officeart/2011/layout/HexagonRadial"/>
    <dgm:cxn modelId="{4A88B570-8736-404A-94C9-D963A89CCAB6}" srcId="{BC7E5B36-D667-47CE-9064-02F4E90C76CB}" destId="{18AFB32C-E1BB-4316-929A-5ABAED5E5C40}" srcOrd="4" destOrd="0" parTransId="{B7EBC0C3-9BAD-47F0-8598-D411BDFEAE88}" sibTransId="{6F6052B2-B046-4696-A8BD-2CC7F36B7959}"/>
    <dgm:cxn modelId="{599EE903-AEAF-41AA-94FF-4CD054BB9725}" type="presOf" srcId="{4F626226-1C9A-4171-92F2-C983E5F7422B}" destId="{820B03C3-7FA6-48DE-90C7-1AC72CBB4988}" srcOrd="0" destOrd="0" presId="urn:microsoft.com/office/officeart/2011/layout/HexagonRadial"/>
    <dgm:cxn modelId="{3B68161D-996E-4A19-B827-B827C8542B6A}" srcId="{BC7E5B36-D667-47CE-9064-02F4E90C76CB}" destId="{4211CED4-0472-4702-A585-60DBFBCBB3CC}" srcOrd="1" destOrd="0" parTransId="{584D047A-58AD-4DD1-9384-46A7D0253BDB}" sibTransId="{04E694F9-67E3-42AF-B1A4-D95218335512}"/>
    <dgm:cxn modelId="{6C39622C-7FD9-4023-9A68-58D63C07A393}" type="presOf" srcId="{4211CED4-0472-4702-A585-60DBFBCBB3CC}" destId="{82D14F15-98A2-4C32-AAC2-E9EDA135B432}" srcOrd="0" destOrd="0" presId="urn:microsoft.com/office/officeart/2011/layout/HexagonRadial"/>
    <dgm:cxn modelId="{6994FED3-D98D-42DC-BC92-FA915C7F3EB8}" type="presOf" srcId="{BC7E5B36-D667-47CE-9064-02F4E90C76CB}" destId="{CB53E667-8CC8-4C89-8F2A-27677D15442A}" srcOrd="0" destOrd="0" presId="urn:microsoft.com/office/officeart/2011/layout/HexagonRadial"/>
    <dgm:cxn modelId="{60DB0E6E-0380-4107-86DE-D658171DCA8C}" srcId="{BC7E5B36-D667-47CE-9064-02F4E90C76CB}" destId="{7128E45C-D0D4-4AA5-B20B-CCFE907C82B9}" srcOrd="0" destOrd="0" parTransId="{668D4DD7-FFBC-4BF1-A636-2B8F9FB83633}" sibTransId="{2F9C0C93-BC90-4ADB-9DAB-EE240E476FD0}"/>
    <dgm:cxn modelId="{F05F10A7-8234-4E77-9A79-0686005A9F27}" srcId="{BC7E5B36-D667-47CE-9064-02F4E90C76CB}" destId="{4F626226-1C9A-4171-92F2-C983E5F7422B}" srcOrd="5" destOrd="0" parTransId="{FD1C1F5C-70AE-4DF3-8273-1C4D5876F68E}" sibTransId="{5448CFB2-4631-4FB8-839E-8D318D01414E}"/>
    <dgm:cxn modelId="{D8C27EA3-2BED-4708-ACEE-2AA1E474CD81}" type="presOf" srcId="{7128E45C-D0D4-4AA5-B20B-CCFE907C82B9}" destId="{70082B4D-8D94-4305-8861-0130C52125E7}" srcOrd="0" destOrd="0" presId="urn:microsoft.com/office/officeart/2011/layout/HexagonRadial"/>
    <dgm:cxn modelId="{C587376E-0830-4AE7-9C7F-B9D225FE4D28}" srcId="{B24A9A10-8242-4BA0-A441-0D28189BA0BB}" destId="{BC7E5B36-D667-47CE-9064-02F4E90C76CB}" srcOrd="0" destOrd="0" parTransId="{9A385D7C-6E99-4108-BB96-72D88717CF06}" sibTransId="{22F57F04-1924-421B-9B8B-E534B3DB397A}"/>
    <dgm:cxn modelId="{43760734-DC2E-4811-9CED-B6598E144C11}" srcId="{BC7E5B36-D667-47CE-9064-02F4E90C76CB}" destId="{FC5F68E2-62DC-4F5B-B163-A061C35E7920}" srcOrd="3" destOrd="0" parTransId="{0D3E07F4-8A0F-43CD-9C13-3407A0E131F9}" sibTransId="{C31CF7DD-6533-433A-BA4D-A3E7D5F01046}"/>
    <dgm:cxn modelId="{48CFF677-EF9E-4F68-B40D-9D8162FB1C77}" type="presOf" srcId="{18AFB32C-E1BB-4316-929A-5ABAED5E5C40}" destId="{FF7E34A8-C4BA-4AEC-AF15-93C368F09637}" srcOrd="0" destOrd="0" presId="urn:microsoft.com/office/officeart/2011/layout/HexagonRadial"/>
    <dgm:cxn modelId="{A7EAA170-70E6-4C6F-8AD6-B9C40F1FEBE7}" type="presOf" srcId="{7C837AA4-6B23-4167-9C5C-2D591B13AD51}" destId="{C2651021-D8FF-40A1-B2F7-3F85FF481C6C}" srcOrd="0" destOrd="0" presId="urn:microsoft.com/office/officeart/2011/layout/HexagonRadial"/>
    <dgm:cxn modelId="{77EE1D32-03FF-42CA-84E4-CD36B4439F63}" type="presParOf" srcId="{0D98894E-7FAE-416A-9F93-323E73C1724D}" destId="{CB53E667-8CC8-4C89-8F2A-27677D15442A}" srcOrd="0" destOrd="0" presId="urn:microsoft.com/office/officeart/2011/layout/HexagonRadial"/>
    <dgm:cxn modelId="{FF8AE85E-688B-42DF-B89C-A5417E08A6DB}" type="presParOf" srcId="{0D98894E-7FAE-416A-9F93-323E73C1724D}" destId="{ACEBC3CA-7EBB-4152-BD6A-CB6E9F3ED474}" srcOrd="1" destOrd="0" presId="urn:microsoft.com/office/officeart/2011/layout/HexagonRadial"/>
    <dgm:cxn modelId="{5170070C-D107-4681-B30D-0144437F9816}" type="presParOf" srcId="{ACEBC3CA-7EBB-4152-BD6A-CB6E9F3ED474}" destId="{6D638FD4-90B6-4718-AC66-1B19C360A944}" srcOrd="0" destOrd="0" presId="urn:microsoft.com/office/officeart/2011/layout/HexagonRadial"/>
    <dgm:cxn modelId="{93101B4C-79DB-4F8F-991C-8243B3C15978}" type="presParOf" srcId="{0D98894E-7FAE-416A-9F93-323E73C1724D}" destId="{70082B4D-8D94-4305-8861-0130C52125E7}" srcOrd="2" destOrd="0" presId="urn:microsoft.com/office/officeart/2011/layout/HexagonRadial"/>
    <dgm:cxn modelId="{B06ABA07-593C-425A-932B-43685C26A901}" type="presParOf" srcId="{0D98894E-7FAE-416A-9F93-323E73C1724D}" destId="{E8A918D9-BA4F-4FD6-BFA5-6C63B98CEC9D}" srcOrd="3" destOrd="0" presId="urn:microsoft.com/office/officeart/2011/layout/HexagonRadial"/>
    <dgm:cxn modelId="{1D8B6CA8-54F7-40E8-9DF3-D5785F5328C8}" type="presParOf" srcId="{E8A918D9-BA4F-4FD6-BFA5-6C63B98CEC9D}" destId="{30566B3C-0256-4430-B8CF-50A962E56FB6}" srcOrd="0" destOrd="0" presId="urn:microsoft.com/office/officeart/2011/layout/HexagonRadial"/>
    <dgm:cxn modelId="{42BBD1E9-6CAD-4FAB-8BD8-22FDE53DF8F8}" type="presParOf" srcId="{0D98894E-7FAE-416A-9F93-323E73C1724D}" destId="{82D14F15-98A2-4C32-AAC2-E9EDA135B432}" srcOrd="4" destOrd="0" presId="urn:microsoft.com/office/officeart/2011/layout/HexagonRadial"/>
    <dgm:cxn modelId="{25C40152-6F58-47F6-90C1-183D7E84D7EB}" type="presParOf" srcId="{0D98894E-7FAE-416A-9F93-323E73C1724D}" destId="{47829907-5F85-4598-A38C-9D4EE64C3DDB}" srcOrd="5" destOrd="0" presId="urn:microsoft.com/office/officeart/2011/layout/HexagonRadial"/>
    <dgm:cxn modelId="{3A349AC0-3864-4BD7-98CA-CCB8D8055C6E}" type="presParOf" srcId="{47829907-5F85-4598-A38C-9D4EE64C3DDB}" destId="{77C8DEAE-6A63-43E6-90B2-194C8CAF88AA}" srcOrd="0" destOrd="0" presId="urn:microsoft.com/office/officeart/2011/layout/HexagonRadial"/>
    <dgm:cxn modelId="{8EC47B53-C09F-4056-B43B-6FEBE978FE1F}" type="presParOf" srcId="{0D98894E-7FAE-416A-9F93-323E73C1724D}" destId="{C2651021-D8FF-40A1-B2F7-3F85FF481C6C}" srcOrd="6" destOrd="0" presId="urn:microsoft.com/office/officeart/2011/layout/HexagonRadial"/>
    <dgm:cxn modelId="{8E36340A-082B-4708-AB35-E21B6064AD1E}" type="presParOf" srcId="{0D98894E-7FAE-416A-9F93-323E73C1724D}" destId="{A90E9688-DF0A-4644-A088-F0C3B4E515CD}" srcOrd="7" destOrd="0" presId="urn:microsoft.com/office/officeart/2011/layout/HexagonRadial"/>
    <dgm:cxn modelId="{0385E21B-A29D-487E-9917-C8F2BC82B171}" type="presParOf" srcId="{A90E9688-DF0A-4644-A088-F0C3B4E515CD}" destId="{E9C381A7-B309-4D8C-9022-C592027DBBCE}" srcOrd="0" destOrd="0" presId="urn:microsoft.com/office/officeart/2011/layout/HexagonRadial"/>
    <dgm:cxn modelId="{9691D19C-85EB-44F4-8050-CD397E1B32C1}" type="presParOf" srcId="{0D98894E-7FAE-416A-9F93-323E73C1724D}" destId="{496E9141-77C7-41C3-905B-25FAE27992DC}" srcOrd="8" destOrd="0" presId="urn:microsoft.com/office/officeart/2011/layout/HexagonRadial"/>
    <dgm:cxn modelId="{8FEAFEC0-7FBD-479F-B164-6473222F6F53}" type="presParOf" srcId="{0D98894E-7FAE-416A-9F93-323E73C1724D}" destId="{7798A085-592E-403A-8BFD-617A8F63BBAE}" srcOrd="9" destOrd="0" presId="urn:microsoft.com/office/officeart/2011/layout/HexagonRadial"/>
    <dgm:cxn modelId="{331108D5-7165-43EC-88BD-4A3DA877193B}" type="presParOf" srcId="{7798A085-592E-403A-8BFD-617A8F63BBAE}" destId="{903E096E-F420-4157-91A0-034643A78FA6}" srcOrd="0" destOrd="0" presId="urn:microsoft.com/office/officeart/2011/layout/HexagonRadial"/>
    <dgm:cxn modelId="{4E0F8431-32AB-4302-AF87-18FB9FEE575D}" type="presParOf" srcId="{0D98894E-7FAE-416A-9F93-323E73C1724D}" destId="{FF7E34A8-C4BA-4AEC-AF15-93C368F09637}" srcOrd="10" destOrd="0" presId="urn:microsoft.com/office/officeart/2011/layout/HexagonRadial"/>
    <dgm:cxn modelId="{223996E6-2FE8-4AEF-A9A7-37A3535EDAE5}" type="presParOf" srcId="{0D98894E-7FAE-416A-9F93-323E73C1724D}" destId="{F1E394DD-76DD-493D-B752-AB7997F3CD85}" srcOrd="11" destOrd="0" presId="urn:microsoft.com/office/officeart/2011/layout/HexagonRadial"/>
    <dgm:cxn modelId="{CB9125B2-5802-4CD6-B98F-C3CBE1002F12}" type="presParOf" srcId="{F1E394DD-76DD-493D-B752-AB7997F3CD85}" destId="{E0E547CF-E761-45D0-A359-78639DB3A583}" srcOrd="0" destOrd="0" presId="urn:microsoft.com/office/officeart/2011/layout/HexagonRadial"/>
    <dgm:cxn modelId="{E8410F84-CE8E-4B05-9284-980E84AA7AA1}" type="presParOf" srcId="{0D98894E-7FAE-416A-9F93-323E73C1724D}" destId="{820B03C3-7FA6-48DE-90C7-1AC72CBB4988}"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0.77402</cdr:x>
      <cdr:y>0.24732</cdr:y>
    </cdr:from>
    <cdr:to>
      <cdr:x>0.87309</cdr:x>
      <cdr:y>0.30919</cdr:y>
    </cdr:to>
    <cdr:sp macro="" textlink="">
      <cdr:nvSpPr>
        <cdr:cNvPr id="2" name="TextBox 1"/>
        <cdr:cNvSpPr txBox="1"/>
      </cdr:nvSpPr>
      <cdr:spPr>
        <a:xfrm xmlns:a="http://schemas.openxmlformats.org/drawingml/2006/main">
          <a:off x="9318928" y="1239621"/>
          <a:ext cx="1192695" cy="310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1"/>
              </a:solidFill>
            </a:rPr>
            <a:t>23% decrease</a:t>
          </a:r>
          <a:endParaRPr lang="en-US" sz="1400" b="1" dirty="0">
            <a:solidFill>
              <a:schemeClr val="accent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BF7533BA-6B4C-49CF-9694-AED8C47A4CA9}" type="datetimeFigureOut">
              <a:rPr lang="en-US" smtClean="0"/>
              <a:t>12/1/2016</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16CE4355-9C1D-447D-A800-FAD1B3C35814}" type="slidenum">
              <a:rPr lang="en-US" smtClean="0"/>
              <a:t>‹#›</a:t>
            </a:fld>
            <a:endParaRPr lang="en-US"/>
          </a:p>
        </p:txBody>
      </p:sp>
    </p:spTree>
    <p:extLst>
      <p:ext uri="{BB962C8B-B14F-4D97-AF65-F5344CB8AC3E}">
        <p14:creationId xmlns:p14="http://schemas.microsoft.com/office/powerpoint/2010/main" val="245997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12575A7-096D-4717-9FA1-D8E0E5C0835E}" type="datetimeFigureOut">
              <a:rPr lang="en-US" smtClean="0"/>
              <a:t>12/1/2016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1B684AC-AD84-4F6A-8B2B-BE57A6192425}" type="slidenum">
              <a:rPr lang="en-US" smtClean="0"/>
              <a:t>‹#›</a:t>
            </a:fld>
            <a:endParaRPr lang="en-US"/>
          </a:p>
        </p:txBody>
      </p:sp>
    </p:spTree>
    <p:extLst>
      <p:ext uri="{BB962C8B-B14F-4D97-AF65-F5344CB8AC3E}">
        <p14:creationId xmlns:p14="http://schemas.microsoft.com/office/powerpoint/2010/main" val="160578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diabetes/statistics/prev/national/figage.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hrq.gov/professionals/education/curriculum-tools/population-health/sallis.html#ref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ahrq.gov/professionals/education/curriculum-tools/population-health/sallis.html#ref2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1</a:t>
            </a:fld>
            <a:endParaRPr lang="en-US"/>
          </a:p>
        </p:txBody>
      </p:sp>
    </p:spTree>
    <p:extLst>
      <p:ext uri="{BB962C8B-B14F-4D97-AF65-F5344CB8AC3E}">
        <p14:creationId xmlns:p14="http://schemas.microsoft.com/office/powerpoint/2010/main" val="391720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dirty="0">
                <a:cs typeface="Arial" pitchFamily="34" charset="0"/>
              </a:rPr>
              <a:t>Malik, Popkin, Bray, </a:t>
            </a:r>
            <a:r>
              <a:rPr lang="en-US" sz="1200" dirty="0" err="1">
                <a:cs typeface="Arial" pitchFamily="34" charset="0"/>
              </a:rPr>
              <a:t>Després</a:t>
            </a:r>
            <a:r>
              <a:rPr lang="en-US" sz="1200" dirty="0">
                <a:cs typeface="Arial" pitchFamily="34" charset="0"/>
              </a:rPr>
              <a:t>, Hu. </a:t>
            </a:r>
            <a:r>
              <a:rPr lang="en-US" sz="1200" i="1" dirty="0">
                <a:cs typeface="Arial" pitchFamily="34" charset="0"/>
              </a:rPr>
              <a:t>Circulation,</a:t>
            </a:r>
            <a:r>
              <a:rPr lang="en-US" sz="1200" dirty="0">
                <a:cs typeface="Arial" pitchFamily="34" charset="0"/>
              </a:rPr>
              <a:t> 2010</a:t>
            </a:r>
          </a:p>
          <a:p>
            <a:r>
              <a:rPr lang="en-US" sz="1200" dirty="0">
                <a:cs typeface="Arial" pitchFamily="34" charset="0"/>
              </a:rPr>
              <a:t>Stroke is for 16 oz (AHA summary </a:t>
            </a:r>
            <a:r>
              <a:rPr lang="en-US" sz="1200" dirty="0" err="1">
                <a:cs typeface="Arial" pitchFamily="34" charset="0"/>
              </a:rPr>
              <a:t>statetment</a:t>
            </a:r>
            <a:r>
              <a:rPr lang="en-US" sz="1200" dirty="0">
                <a:cs typeface="Arial" pitchFamily="34" charset="0"/>
              </a:rPr>
              <a:t>)</a:t>
            </a:r>
          </a:p>
        </p:txBody>
      </p:sp>
      <p:sp>
        <p:nvSpPr>
          <p:cNvPr id="4" name="Slide Number Placeholder 3"/>
          <p:cNvSpPr>
            <a:spLocks noGrp="1"/>
          </p:cNvSpPr>
          <p:nvPr>
            <p:ph type="sldNum" sz="quarter" idx="10"/>
          </p:nvPr>
        </p:nvSpPr>
        <p:spPr/>
        <p:txBody>
          <a:bodyPr/>
          <a:lstStyle/>
          <a:p>
            <a:fld id="{B1E1B901-AF9B-49EE-97F6-F7BBFCFC315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2931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sz="1862" b="0" i="0" u="none" strike="noStrike" kern="1200" spc="0" baseline="0">
                <a:solidFill>
                  <a:srgbClr val="000000">
                    <a:lumMod val="65000"/>
                    <a:lumOff val="35000"/>
                  </a:srgbClr>
                </a:solidFill>
                <a:latin typeface="+mn-lt"/>
                <a:ea typeface="+mn-ea"/>
                <a:cs typeface="+mn-cs"/>
              </a:defRPr>
            </a:pPr>
            <a:r>
              <a:rPr lang="en-US" dirty="0"/>
              <a:t>One reason for our increase in added sugar consumption, is</a:t>
            </a:r>
            <a:r>
              <a:rPr lang="en-US" baseline="0" dirty="0"/>
              <a:t> increasing sugary drink consumption.</a:t>
            </a:r>
          </a:p>
          <a:p>
            <a:pPr algn="l" rtl="0">
              <a:defRPr sz="1862" b="0" i="0" u="none" strike="noStrike" kern="1200" spc="0" baseline="0">
                <a:solidFill>
                  <a:srgbClr val="000000">
                    <a:lumMod val="65000"/>
                    <a:lumOff val="35000"/>
                  </a:srgbClr>
                </a:solidFill>
                <a:latin typeface="+mn-lt"/>
                <a:ea typeface="+mn-ea"/>
                <a:cs typeface="+mn-cs"/>
              </a:defRPr>
            </a:pPr>
            <a:r>
              <a:rPr lang="en-US" dirty="0"/>
              <a:t>Per capita availability of regular soft drinks</a:t>
            </a:r>
          </a:p>
          <a:p>
            <a:pPr algn="l" rtl="0">
              <a:defRPr sz="1862" b="0" i="0" u="none" strike="noStrike" kern="1200" spc="0" baseline="0">
                <a:solidFill>
                  <a:srgbClr val="000000">
                    <a:lumMod val="65000"/>
                    <a:lumOff val="35000"/>
                  </a:srgbClr>
                </a:solidFill>
                <a:latin typeface="+mn-lt"/>
                <a:ea typeface="+mn-ea"/>
                <a:cs typeface="+mn-cs"/>
              </a:defRPr>
            </a:pPr>
            <a:r>
              <a:rPr lang="en-US" dirty="0"/>
              <a:t>Gallons per year 1954-2014</a:t>
            </a:r>
          </a:p>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11</a:t>
            </a:fld>
            <a:endParaRPr lang="en-US"/>
          </a:p>
        </p:txBody>
      </p:sp>
    </p:spTree>
    <p:extLst>
      <p:ext uri="{BB962C8B-B14F-4D97-AF65-F5344CB8AC3E}">
        <p14:creationId xmlns:p14="http://schemas.microsoft.com/office/powerpoint/2010/main" val="105886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numbers reflect only soda consumption – they do not capture the growing number of sports drinks, fruit drinks, vitamin waters, and energy drinks that are increasing in popularity.</a:t>
            </a:r>
          </a:p>
          <a:p>
            <a:endParaRPr lang="en-US" dirty="0"/>
          </a:p>
          <a:p>
            <a:r>
              <a:rPr lang="en-US" dirty="0"/>
              <a:t>During 2007–2013, a significant linear decrease occurred overall in the prevalence of having drunk soda or pop one or more times per day (33.8%–27.0%).</a:t>
            </a:r>
          </a:p>
          <a:p>
            <a:endParaRPr lang="en-US" dirty="0"/>
          </a:p>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12</a:t>
            </a:fld>
            <a:endParaRPr lang="en-US"/>
          </a:p>
        </p:txBody>
      </p:sp>
    </p:spTree>
    <p:extLst>
      <p:ext uri="{BB962C8B-B14F-4D97-AF65-F5344CB8AC3E}">
        <p14:creationId xmlns:p14="http://schemas.microsoft.com/office/powerpoint/2010/main" val="208550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Sugar-Sweetened Beverage Intake among U.S. Adults in 24 States: Behavioral Risk Factor Surveillance System, 2013 </a:t>
            </a:r>
            <a:r>
              <a:rPr lang="en-US" dirty="0" err="1"/>
              <a:t>Sohyun</a:t>
            </a:r>
            <a:r>
              <a:rPr lang="en-US" dirty="0"/>
              <a:t> Park, PhD; </a:t>
            </a:r>
            <a:r>
              <a:rPr lang="en-US" dirty="0" err="1"/>
              <a:t>LipingPan</a:t>
            </a:r>
            <a:r>
              <a:rPr lang="en-US" dirty="0"/>
              <a:t>, MD, MPH; Heidi M. Blanck, PhD Division of Nutrition, Physical Activity, and Obesity, Centers for Disease Control and Prevention, Atlanta, GA </a:t>
            </a:r>
          </a:p>
          <a:p>
            <a:endParaRPr lang="en-US" dirty="0"/>
          </a:p>
          <a:p>
            <a:r>
              <a:rPr lang="en-US" dirty="0"/>
              <a:t>N=157,668 US adults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Two questions in an optional module were used to estimate frequency of SSB intake (regular soda, fruit drinks that are not 100% juice, sweet tea, and sports or energy drinks).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Daily SSB consumers were more likely to be young adults, males, non-Hispanic blacks or Hispanics, adults with lower education, adults with lower household income, adults with poorer self-rated health, and current smokers.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Fewer than half of U.S. states currently used the SSB module in 2013.</a:t>
            </a:r>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53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48CA56-C63E-4D0A-AE8E-75C35E35A998}" type="slidenum">
              <a:rPr lang="en-US" smtClean="0"/>
              <a:pPr>
                <a:defRPr/>
              </a:pPr>
              <a:t>15</a:t>
            </a:fld>
            <a:endParaRPr lang="en-US"/>
          </a:p>
        </p:txBody>
      </p:sp>
    </p:spTree>
    <p:extLst>
      <p:ext uri="{BB962C8B-B14F-4D97-AF65-F5344CB8AC3E}">
        <p14:creationId xmlns:p14="http://schemas.microsoft.com/office/powerpoint/2010/main" val="133886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32191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17</a:t>
            </a:fld>
            <a:endParaRPr lang="en-US"/>
          </a:p>
        </p:txBody>
      </p:sp>
    </p:spTree>
    <p:extLst>
      <p:ext uri="{BB962C8B-B14F-4D97-AF65-F5344CB8AC3E}">
        <p14:creationId xmlns:p14="http://schemas.microsoft.com/office/powerpoint/2010/main" val="66040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https://www.youtube.com/watch?v=-F4t8zL6F0c</a:t>
            </a:r>
          </a:p>
          <a:p>
            <a:endParaRPr lang="en-US" dirty="0"/>
          </a:p>
        </p:txBody>
      </p:sp>
      <p:sp>
        <p:nvSpPr>
          <p:cNvPr id="4" name="Slide Number Placeholder 3"/>
          <p:cNvSpPr>
            <a:spLocks noGrp="1"/>
          </p:cNvSpPr>
          <p:nvPr>
            <p:ph type="sldNum" sz="quarter" idx="10"/>
          </p:nvPr>
        </p:nvSpPr>
        <p:spPr/>
        <p:txBody>
          <a:bodyPr/>
          <a:lstStyle/>
          <a:p>
            <a:fld id="{4051D2EB-F077-45EB-A363-72E91E6B1F63}" type="slidenum">
              <a:rPr lang="en-US" smtClean="0"/>
              <a:t>18</a:t>
            </a:fld>
            <a:endParaRPr lang="en-US"/>
          </a:p>
        </p:txBody>
      </p:sp>
    </p:spTree>
    <p:extLst>
      <p:ext uri="{BB962C8B-B14F-4D97-AF65-F5344CB8AC3E}">
        <p14:creationId xmlns:p14="http://schemas.microsoft.com/office/powerpoint/2010/main" val="287907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20</a:t>
            </a:fld>
            <a:endParaRPr lang="en-US"/>
          </a:p>
        </p:txBody>
      </p:sp>
    </p:spTree>
    <p:extLst>
      <p:ext uri="{BB962C8B-B14F-4D97-AF65-F5344CB8AC3E}">
        <p14:creationId xmlns:p14="http://schemas.microsoft.com/office/powerpoint/2010/main" val="44668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Checkout sales of gum, candy, sugary drinks, and other products represent 46% of all supermarket sales of these products.</a:t>
            </a:r>
          </a:p>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21</a:t>
            </a:fld>
            <a:endParaRPr lang="en-US"/>
          </a:p>
        </p:txBody>
      </p:sp>
    </p:spTree>
    <p:extLst>
      <p:ext uri="{BB962C8B-B14F-4D97-AF65-F5344CB8AC3E}">
        <p14:creationId xmlns:p14="http://schemas.microsoft.com/office/powerpoint/2010/main" val="115133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Crude and Age-Adjusted Rate per 100 of Civilian, Noninstitutionalized Population with Diagnosed Diabetes, United States, 1980–2011</a:t>
            </a:r>
            <a:r>
              <a:rPr lang="en-US" dirty="0"/>
              <a:t> </a:t>
            </a:r>
            <a:r>
              <a:rPr lang="en-US" sz="1200" b="0" i="0" u="sng" strike="noStrike" kern="1200" dirty="0">
                <a:solidFill>
                  <a:schemeClr val="tx1"/>
                </a:solidFill>
                <a:effectLst/>
                <a:latin typeface="+mn-lt"/>
                <a:ea typeface="+mn-ea"/>
                <a:cs typeface="+mn-cs"/>
                <a:hlinkClick r:id="rId3"/>
              </a:rPr>
              <a:t>http://www.cdc.gov/diabetes/statistics/prev/national/figage.htm</a:t>
            </a:r>
            <a:r>
              <a:rPr lang="en-US" dirty="0"/>
              <a:t> </a:t>
            </a:r>
          </a:p>
          <a:p>
            <a:endParaRPr lang="en-US" sz="1200" b="0" i="0" kern="1200" dirty="0">
              <a:solidFill>
                <a:schemeClr val="tx1"/>
              </a:solidFill>
              <a:effectLst/>
              <a:latin typeface="+mn-lt"/>
              <a:ea typeface="+mn-ea"/>
              <a:cs typeface="+mn-cs"/>
            </a:endParaRPr>
          </a:p>
          <a:p>
            <a:pPr algn="ctr" rtl="0">
              <a:defRPr sz="2400" b="0" i="0" u="none" strike="noStrike" kern="1200" spc="0" baseline="0">
                <a:solidFill>
                  <a:prstClr val="black">
                    <a:lumMod val="65000"/>
                    <a:lumOff val="35000"/>
                  </a:prstClr>
                </a:solidFill>
                <a:latin typeface="+mn-lt"/>
                <a:ea typeface="+mn-ea"/>
                <a:cs typeface="+mn-cs"/>
              </a:defRPr>
            </a:pPr>
            <a:r>
              <a:rPr lang="en-US" sz="1200" b="0" i="0" u="none" strike="noStrike" baseline="0" dirty="0"/>
              <a:t>Age-adjusted prevalence of overweight, obesity, and extreme obesity among U.S. adults aged 20–74 </a:t>
            </a:r>
          </a:p>
          <a:p>
            <a:pPr algn="ctr" rtl="0">
              <a:defRPr sz="2400" b="0" i="0" u="none" strike="noStrike" kern="1200" spc="0" baseline="0">
                <a:solidFill>
                  <a:prstClr val="black">
                    <a:lumMod val="65000"/>
                    <a:lumOff val="35000"/>
                  </a:prstClr>
                </a:solidFill>
                <a:latin typeface="+mn-lt"/>
                <a:ea typeface="+mn-ea"/>
                <a:cs typeface="+mn-cs"/>
              </a:defRPr>
            </a:pPr>
            <a:r>
              <a:rPr lang="en-US" sz="1200" b="0" i="0" u="none" strike="noStrike" baseline="0" dirty="0"/>
              <a:t>NHANES 1960-2010</a:t>
            </a:r>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2</a:t>
            </a:fld>
            <a:endParaRPr lang="en-US"/>
          </a:p>
        </p:txBody>
      </p:sp>
    </p:spTree>
    <p:extLst>
      <p:ext uri="{BB962C8B-B14F-4D97-AF65-F5344CB8AC3E}">
        <p14:creationId xmlns:p14="http://schemas.microsoft.com/office/powerpoint/2010/main" val="124008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1B901-AF9B-49EE-97F6-F7BBFCFC31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9466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Cut costs:</a:t>
            </a:r>
            <a:r>
              <a:rPr lang="en-US" baseline="0" dirty="0"/>
              <a:t> </a:t>
            </a:r>
            <a:r>
              <a:rPr lang="en-US" dirty="0">
                <a:latin typeface="Arial" pitchFamily="34" charset="0"/>
                <a:cs typeface="Arial" pitchFamily="34" charset="0"/>
              </a:rPr>
              <a:t>Even greater savings if considering heart disease and diabetes</a:t>
            </a:r>
          </a:p>
          <a:p>
            <a:endParaRPr lang="en-US" dirty="0">
              <a:latin typeface="Arial" pitchFamily="34" charset="0"/>
              <a:cs typeface="Arial" pitchFamily="34" charset="0"/>
            </a:endParaRPr>
          </a:p>
          <a:p>
            <a:r>
              <a:rPr lang="en-US" b="1" dirty="0" err="1">
                <a:latin typeface="Arial" pitchFamily="34" charset="0"/>
                <a:cs typeface="Arial" pitchFamily="34" charset="0"/>
              </a:rPr>
              <a:t>Mekonnen</a:t>
            </a:r>
            <a:r>
              <a:rPr lang="en-US" b="1" dirty="0">
                <a:latin typeface="Arial" pitchFamily="34" charset="0"/>
                <a:cs typeface="Arial" pitchFamily="34" charset="0"/>
              </a:rPr>
              <a:t> 2013 </a:t>
            </a:r>
            <a:r>
              <a:rPr lang="en-US" dirty="0">
                <a:latin typeface="Arial" pitchFamily="34" charset="0"/>
                <a:cs typeface="Arial" pitchFamily="34" charset="0"/>
              </a:rPr>
              <a:t>for DM</a:t>
            </a:r>
            <a:r>
              <a:rPr lang="en-US" baseline="0" dirty="0">
                <a:latin typeface="Arial" pitchFamily="34" charset="0"/>
                <a:cs typeface="Arial" pitchFamily="34" charset="0"/>
              </a:rPr>
              <a:t> and HD stat</a:t>
            </a:r>
          </a:p>
          <a:p>
            <a:r>
              <a:rPr lang="en-US" b="1" baseline="0" dirty="0">
                <a:latin typeface="Arial" pitchFamily="34" charset="0"/>
                <a:cs typeface="Arial" pitchFamily="34" charset="0"/>
              </a:rPr>
              <a:t>Long</a:t>
            </a:r>
            <a:r>
              <a:rPr lang="en-US" baseline="0" dirty="0">
                <a:latin typeface="Arial" pitchFamily="34" charset="0"/>
                <a:cs typeface="Arial" pitchFamily="34" charset="0"/>
              </a:rPr>
              <a:t> for obesity state</a:t>
            </a:r>
          </a:p>
          <a:p>
            <a:endParaRPr lang="en-US" dirty="0">
              <a:latin typeface="Arial" pitchFamily="34" charset="0"/>
              <a:cs typeface="Arial" pitchFamily="34" charset="0"/>
            </a:endParaRPr>
          </a:p>
          <a:p>
            <a:r>
              <a:rPr lang="en-US" b="1" dirty="0"/>
              <a:t>Powell</a:t>
            </a:r>
            <a:r>
              <a:rPr lang="en-US" b="1" baseline="0" dirty="0"/>
              <a:t> et al 2013: </a:t>
            </a:r>
            <a:r>
              <a:rPr lang="en-US" dirty="0"/>
              <a:t>The new evidence presented herein suggested that SSBs</a:t>
            </a:r>
            <a:r>
              <a:rPr lang="en-US" baseline="0" dirty="0"/>
              <a:t> </a:t>
            </a:r>
            <a:r>
              <a:rPr lang="en-US" dirty="0"/>
              <a:t>are price elastic and that a tax that raises prices by 20% would reduce SSB consumption by</a:t>
            </a:r>
            <a:r>
              <a:rPr lang="en-US" baseline="0" dirty="0"/>
              <a:t> </a:t>
            </a:r>
            <a:r>
              <a:rPr lang="en-US" dirty="0"/>
              <a:t>24% (elasticity of −1.21). As expected, narrower categories of SSBs were found to be more</a:t>
            </a:r>
            <a:r>
              <a:rPr lang="en-US" baseline="0" dirty="0"/>
              <a:t> </a:t>
            </a:r>
            <a:r>
              <a:rPr lang="en-US" dirty="0"/>
              <a:t>price elastic with elasticity estimates for regular carbonated soda, sports drinks and fruit drinks of −1.25, −2.44, and −1.41, respectively. Soft drink demand was estimated to be less</a:t>
            </a:r>
            <a:r>
              <a:rPr lang="en-US" baseline="0" dirty="0"/>
              <a:t> </a:t>
            </a:r>
            <a:r>
              <a:rPr lang="en-US" dirty="0"/>
              <a:t>price elastic (−0.86), consistent with previous available estimates.</a:t>
            </a:r>
          </a:p>
          <a:p>
            <a:endParaRPr lang="en-US" dirty="0"/>
          </a:p>
          <a:p>
            <a:pPr defTabSz="931774">
              <a:defRPr/>
            </a:pPr>
            <a:r>
              <a:rPr lang="en-US" b="1" baseline="0" dirty="0"/>
              <a:t>Finkelstein 2015: </a:t>
            </a:r>
            <a:r>
              <a:rPr lang="en-US" dirty="0"/>
              <a:t>Our main findings are that a 20% price increase on SSBs would</a:t>
            </a:r>
            <a:r>
              <a:rPr lang="en-US" baseline="0" dirty="0"/>
              <a:t> </a:t>
            </a:r>
            <a:r>
              <a:rPr lang="en-US" dirty="0"/>
              <a:t>result in a decrease in energy purchased in stores of 24.3 kcal per</a:t>
            </a:r>
            <a:r>
              <a:rPr lang="en-US" baseline="0" dirty="0"/>
              <a:t> </a:t>
            </a:r>
            <a:r>
              <a:rPr lang="en-US" dirty="0"/>
              <a:t>day per household member across the 19 included food and beverage categories. This equates to a roughly 4.7% reduction. Following</a:t>
            </a:r>
            <a:r>
              <a:rPr lang="en-US" baseline="0" dirty="0"/>
              <a:t> </a:t>
            </a:r>
            <a:r>
              <a:rPr lang="en-US" dirty="0"/>
              <a:t>the recent methodology proposed by Lin et al. (2011), this would</a:t>
            </a:r>
            <a:r>
              <a:rPr lang="en-US" baseline="0" dirty="0"/>
              <a:t> </a:t>
            </a:r>
            <a:r>
              <a:rPr lang="en-US" dirty="0"/>
              <a:t>translate into an average weight loss of 1.6 pounds during the first</a:t>
            </a:r>
            <a:r>
              <a:rPr lang="en-US" baseline="0" dirty="0"/>
              <a:t> </a:t>
            </a:r>
            <a:r>
              <a:rPr lang="en-US" dirty="0"/>
              <a:t>year of implementation and a cumulated weight loss of 2.9 pounds</a:t>
            </a:r>
            <a:r>
              <a:rPr lang="en-US" baseline="0" dirty="0"/>
              <a:t> </a:t>
            </a:r>
            <a:r>
              <a:rPr lang="en-US" dirty="0"/>
              <a:t>over 10 years.</a:t>
            </a:r>
            <a:r>
              <a:rPr lang="en-US" baseline="0" dirty="0"/>
              <a:t> </a:t>
            </a:r>
          </a:p>
          <a:p>
            <a:pPr defTabSz="931774">
              <a:defRPr/>
            </a:pPr>
            <a:endParaRPr lang="en-US" baseline="0" dirty="0"/>
          </a:p>
          <a:p>
            <a:pPr defTabSz="931774">
              <a:defRPr/>
            </a:pPr>
            <a:r>
              <a:rPr lang="en-US" b="1" dirty="0" err="1">
                <a:latin typeface="Arial" pitchFamily="34" charset="0"/>
                <a:cs typeface="Arial" pitchFamily="34" charset="0"/>
              </a:rPr>
              <a:t>Dharmasena</a:t>
            </a:r>
            <a:r>
              <a:rPr lang="en-US" b="1" dirty="0">
                <a:latin typeface="Arial" pitchFamily="34" charset="0"/>
                <a:cs typeface="Arial" pitchFamily="34" charset="0"/>
              </a:rPr>
              <a:t> 2011: </a:t>
            </a:r>
            <a:r>
              <a:rPr lang="en-US" dirty="0"/>
              <a:t>The reduction in the body weight</a:t>
            </a:r>
            <a:r>
              <a:rPr lang="en-US" baseline="0" dirty="0"/>
              <a:t> </a:t>
            </a:r>
            <a:r>
              <a:rPr lang="en-US" dirty="0"/>
              <a:t>as a result of a 20% tax on SSBs is estimated to be between 1.54 and 2.55 </a:t>
            </a:r>
            <a:r>
              <a:rPr lang="en-US" dirty="0" err="1"/>
              <a:t>lb</a:t>
            </a:r>
            <a:r>
              <a:rPr lang="en-US" dirty="0"/>
              <a:t> per year. If demand interrelationships among non-alcoholic beverages are not considered, this</a:t>
            </a:r>
            <a:r>
              <a:rPr lang="en-US" baseline="0" dirty="0"/>
              <a:t> </a:t>
            </a:r>
            <a:r>
              <a:rPr lang="en-US" dirty="0"/>
              <a:t>range of weight loss is 2.01–3.21 </a:t>
            </a:r>
            <a:r>
              <a:rPr lang="en-US" dirty="0" err="1"/>
              <a:t>lb</a:t>
            </a:r>
            <a:r>
              <a:rPr lang="en-US" dirty="0"/>
              <a:t> per capita per year.</a:t>
            </a:r>
          </a:p>
          <a:p>
            <a:pPr defTabSz="931774">
              <a:defRPr/>
            </a:pPr>
            <a:endParaRPr lang="en-US" dirty="0"/>
          </a:p>
          <a:p>
            <a:pPr defTabSz="931774">
              <a:defRPr/>
            </a:pPr>
            <a:r>
              <a:rPr lang="en-US" b="1" dirty="0"/>
              <a:t>Long 2015: </a:t>
            </a:r>
            <a:r>
              <a:rPr lang="en-US" dirty="0"/>
              <a:t>At full effect, this change would</a:t>
            </a:r>
            <a:r>
              <a:rPr lang="en-US" baseline="0" dirty="0"/>
              <a:t> </a:t>
            </a:r>
            <a:r>
              <a:rPr lang="en-US" dirty="0"/>
              <a:t>reduce BMI by an average of 0.08 (95% UI¼0.03, 0.20)</a:t>
            </a:r>
            <a:r>
              <a:rPr lang="en-US" baseline="0" dirty="0"/>
              <a:t> </a:t>
            </a:r>
            <a:r>
              <a:rPr lang="en-US" dirty="0"/>
              <a:t>among adults and 0.16 (95% UI¼0.06, 0.37) among</a:t>
            </a:r>
            <a:r>
              <a:rPr lang="en-US" baseline="0" dirty="0"/>
              <a:t> </a:t>
            </a:r>
            <a:r>
              <a:rPr lang="en-US" dirty="0"/>
              <a:t>youth, and lead to an estimated 0.99% decrease in obesity prevalence among adults and a 1.38% decrease</a:t>
            </a:r>
            <a:r>
              <a:rPr lang="en-US" baseline="0" dirty="0"/>
              <a:t> among youth.</a:t>
            </a:r>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24</a:t>
            </a:fld>
            <a:endParaRPr lang="en-US"/>
          </a:p>
        </p:txBody>
      </p:sp>
    </p:spTree>
    <p:extLst>
      <p:ext uri="{BB962C8B-B14F-4D97-AF65-F5344CB8AC3E}">
        <p14:creationId xmlns:p14="http://schemas.microsoft.com/office/powerpoint/2010/main" val="3609287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2159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9F029A-6F3B-471E-A043-58C760BD0EE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31785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sz="1862" b="0" i="0" u="none" strike="noStrike" kern="1200" spc="0" baseline="0">
                <a:solidFill>
                  <a:srgbClr val="000000">
                    <a:lumMod val="65000"/>
                    <a:lumOff val="35000"/>
                  </a:srgbClr>
                </a:solidFill>
                <a:latin typeface="+mn-lt"/>
                <a:ea typeface="+mn-ea"/>
                <a:cs typeface="+mn-cs"/>
              </a:defRPr>
            </a:pPr>
            <a:r>
              <a:rPr lang="en-US" dirty="0"/>
              <a:t>One reason for our increase in added sugar consumption, is</a:t>
            </a:r>
            <a:r>
              <a:rPr lang="en-US" baseline="0" dirty="0"/>
              <a:t> increasing sugary drink consumption.</a:t>
            </a:r>
          </a:p>
          <a:p>
            <a:pPr algn="l" rtl="0">
              <a:defRPr sz="1862" b="0" i="0" u="none" strike="noStrike" kern="1200" spc="0" baseline="0">
                <a:solidFill>
                  <a:srgbClr val="000000">
                    <a:lumMod val="65000"/>
                    <a:lumOff val="35000"/>
                  </a:srgbClr>
                </a:solidFill>
                <a:latin typeface="+mn-lt"/>
                <a:ea typeface="+mn-ea"/>
                <a:cs typeface="+mn-cs"/>
              </a:defRPr>
            </a:pPr>
            <a:r>
              <a:rPr lang="en-US" dirty="0"/>
              <a:t>Per capita availability of regular soft drinks</a:t>
            </a:r>
          </a:p>
          <a:p>
            <a:pPr algn="l" rtl="0">
              <a:defRPr sz="1862" b="0" i="0" u="none" strike="noStrike" kern="1200" spc="0" baseline="0">
                <a:solidFill>
                  <a:srgbClr val="000000">
                    <a:lumMod val="65000"/>
                    <a:lumOff val="35000"/>
                  </a:srgbClr>
                </a:solidFill>
                <a:latin typeface="+mn-lt"/>
                <a:ea typeface="+mn-ea"/>
                <a:cs typeface="+mn-cs"/>
              </a:defRPr>
            </a:pPr>
            <a:r>
              <a:rPr lang="en-US" dirty="0"/>
              <a:t>Gallons per year 1954-2014</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1B901-AF9B-49EE-97F6-F7BBFCFC31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5243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http://www.ahrq.gov/professionals/education/curriculum-tools/population-health/sallis.html</a:t>
            </a:r>
          </a:p>
          <a:p>
            <a:r>
              <a:rPr lang="en-US" sz="1200" b="1" i="0" kern="1200" dirty="0">
                <a:solidFill>
                  <a:schemeClr val="tx1"/>
                </a:solidFill>
                <a:effectLst/>
                <a:latin typeface="+mn-lt"/>
                <a:ea typeface="+mn-ea"/>
                <a:cs typeface="+mn-cs"/>
              </a:rPr>
              <a:t>Source: </a:t>
            </a:r>
            <a:r>
              <a:rPr lang="en-US" sz="1200" b="0" i="0" kern="1200" dirty="0">
                <a:solidFill>
                  <a:schemeClr val="tx1"/>
                </a:solidFill>
                <a:effectLst/>
                <a:latin typeface="+mn-lt"/>
                <a:ea typeface="+mn-ea"/>
                <a:cs typeface="+mn-cs"/>
              </a:rPr>
              <a:t>Physical Activity Guidelines Advisory Committee</a:t>
            </a:r>
            <a:r>
              <a:rPr lang="en-US" sz="1200" b="0" i="0" u="none" strike="noStrike" kern="1200" baseline="300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Healthy People 2020</a:t>
            </a:r>
            <a:r>
              <a:rPr lang="en-US" sz="1200" b="0" i="0" u="none" strike="noStrike" kern="1200" baseline="30000" dirty="0">
                <a:solidFill>
                  <a:schemeClr val="tx1"/>
                </a:solidFill>
                <a:effectLst/>
                <a:latin typeface="+mn-lt"/>
                <a:ea typeface="+mn-ea"/>
                <a:cs typeface="+mn-cs"/>
                <a:hlinkClick r:id="rId4"/>
              </a:rPr>
              <a:t>21</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dirty="0"/>
              <a:t>http://www.nap.edu/read/11203/chapter/5#61 (1985-1998)</a:t>
            </a:r>
          </a:p>
          <a:p>
            <a:endParaRPr lang="en-US" dirty="0"/>
          </a:p>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3</a:t>
            </a:fld>
            <a:endParaRPr lang="en-US"/>
          </a:p>
        </p:txBody>
      </p:sp>
    </p:spTree>
    <p:extLst>
      <p:ext uri="{BB962C8B-B14F-4D97-AF65-F5344CB8AC3E}">
        <p14:creationId xmlns:p14="http://schemas.microsoft.com/office/powerpoint/2010/main" val="277108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Malik, Popkin, Bray, </a:t>
            </a:r>
            <a:r>
              <a:rPr lang="en-US" dirty="0" err="1">
                <a:cs typeface="Arial" pitchFamily="34" charset="0"/>
              </a:rPr>
              <a:t>Després</a:t>
            </a:r>
            <a:r>
              <a:rPr lang="en-US" dirty="0">
                <a:cs typeface="Arial" pitchFamily="34" charset="0"/>
              </a:rPr>
              <a:t>, Hu. </a:t>
            </a:r>
            <a:r>
              <a:rPr lang="en-US" i="1" dirty="0">
                <a:cs typeface="Arial" pitchFamily="34" charset="0"/>
              </a:rPr>
              <a:t>Circulation,</a:t>
            </a:r>
            <a:r>
              <a:rPr lang="en-US" dirty="0">
                <a:cs typeface="Arial" pitchFamily="34" charset="0"/>
              </a:rPr>
              <a:t> 2010</a:t>
            </a:r>
          </a:p>
        </p:txBody>
      </p:sp>
      <p:sp>
        <p:nvSpPr>
          <p:cNvPr id="4" name="Slide Number Placeholder 3"/>
          <p:cNvSpPr>
            <a:spLocks noGrp="1"/>
          </p:cNvSpPr>
          <p:nvPr>
            <p:ph type="sldNum" sz="quarter" idx="10"/>
          </p:nvPr>
        </p:nvSpPr>
        <p:spPr/>
        <p:txBody>
          <a:bodyPr/>
          <a:lstStyle/>
          <a:p>
            <a:fld id="{B1E1B901-AF9B-49EE-97F6-F7BBFCFC3156}" type="slidenum">
              <a:rPr lang="en-US" smtClean="0"/>
              <a:t>4</a:t>
            </a:fld>
            <a:endParaRPr lang="en-US"/>
          </a:p>
        </p:txBody>
      </p:sp>
    </p:spTree>
    <p:extLst>
      <p:ext uri="{BB962C8B-B14F-4D97-AF65-F5344CB8AC3E}">
        <p14:creationId xmlns:p14="http://schemas.microsoft.com/office/powerpoint/2010/main" val="359461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recommendation to further limit free sugars intake to less than 5% of</a:t>
            </a:r>
            <a:r>
              <a:rPr lang="en-US" baseline="0" dirty="0"/>
              <a:t> </a:t>
            </a:r>
            <a:r>
              <a:rPr lang="en-US" dirty="0"/>
              <a:t>total energy intake is based on very low quality evidence from ecological</a:t>
            </a:r>
            <a:r>
              <a:rPr lang="en-US" baseline="0" dirty="0"/>
              <a:t> </a:t>
            </a:r>
            <a:r>
              <a:rPr lang="en-US" dirty="0"/>
              <a:t>studies in which a positive dose–response relationship between free sugars</a:t>
            </a:r>
            <a:r>
              <a:rPr lang="en-US" baseline="0" dirty="0"/>
              <a:t> </a:t>
            </a:r>
            <a:r>
              <a:rPr lang="en-US" dirty="0"/>
              <a:t>intake and dental caries was observed at free sugars intake of less than 5% of</a:t>
            </a:r>
            <a:r>
              <a:rPr lang="en-US" baseline="0" dirty="0"/>
              <a:t> </a:t>
            </a:r>
            <a:r>
              <a:rPr lang="en-US" dirty="0"/>
              <a:t>total energy intake.</a:t>
            </a:r>
          </a:p>
        </p:txBody>
      </p:sp>
      <p:sp>
        <p:nvSpPr>
          <p:cNvPr id="4" name="Slide Number Placeholder 3"/>
          <p:cNvSpPr>
            <a:spLocks noGrp="1"/>
          </p:cNvSpPr>
          <p:nvPr>
            <p:ph type="sldNum" sz="quarter" idx="10"/>
          </p:nvPr>
        </p:nvSpPr>
        <p:spPr/>
        <p:txBody>
          <a:bodyPr/>
          <a:lstStyle/>
          <a:p>
            <a:fld id="{019F029A-6F3B-471E-A043-58C760BD0EE8}" type="slidenum">
              <a:rPr lang="en-US" smtClean="0"/>
              <a:t>5</a:t>
            </a:fld>
            <a:endParaRPr lang="en-US"/>
          </a:p>
        </p:txBody>
      </p:sp>
    </p:spTree>
    <p:extLst>
      <p:ext uri="{BB962C8B-B14F-4D97-AF65-F5344CB8AC3E}">
        <p14:creationId xmlns:p14="http://schemas.microsoft.com/office/powerpoint/2010/main" val="329277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19F029A-6F3B-471E-A043-58C760BD0EE8}" type="slidenum">
              <a:rPr lang="en-US" smtClean="0"/>
              <a:t>6</a:t>
            </a:fld>
            <a:endParaRPr lang="en-US"/>
          </a:p>
        </p:txBody>
      </p:sp>
    </p:spTree>
    <p:extLst>
      <p:ext uri="{BB962C8B-B14F-4D97-AF65-F5344CB8AC3E}">
        <p14:creationId xmlns:p14="http://schemas.microsoft.com/office/powerpoint/2010/main" val="289176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7</a:t>
            </a:fld>
            <a:endParaRPr lang="en-US"/>
          </a:p>
        </p:txBody>
      </p:sp>
    </p:spTree>
    <p:extLst>
      <p:ext uri="{BB962C8B-B14F-4D97-AF65-F5344CB8AC3E}">
        <p14:creationId xmlns:p14="http://schemas.microsoft.com/office/powerpoint/2010/main" val="127691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1B901-AF9B-49EE-97F6-F7BBFCFC3156}" type="slidenum">
              <a:rPr lang="en-US" smtClean="0"/>
              <a:t>8</a:t>
            </a:fld>
            <a:endParaRPr lang="en-US"/>
          </a:p>
        </p:txBody>
      </p:sp>
    </p:spTree>
    <p:extLst>
      <p:ext uri="{BB962C8B-B14F-4D97-AF65-F5344CB8AC3E}">
        <p14:creationId xmlns:p14="http://schemas.microsoft.com/office/powerpoint/2010/main" val="44022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60438" eaLnBrk="0" hangingPunct="0">
              <a:defRPr>
                <a:solidFill>
                  <a:schemeClr val="tx1"/>
                </a:solidFill>
                <a:latin typeface="Arial" pitchFamily="34" charset="0"/>
              </a:defRPr>
            </a:lvl1pPr>
            <a:lvl2pPr marL="742950" indent="-285750" defTabSz="960438" eaLnBrk="0" hangingPunct="0">
              <a:defRPr>
                <a:solidFill>
                  <a:schemeClr val="tx1"/>
                </a:solidFill>
                <a:latin typeface="Arial" pitchFamily="34" charset="0"/>
              </a:defRPr>
            </a:lvl2pPr>
            <a:lvl3pPr marL="1143000" indent="-228600" defTabSz="960438" eaLnBrk="0" hangingPunct="0">
              <a:defRPr>
                <a:solidFill>
                  <a:schemeClr val="tx1"/>
                </a:solidFill>
                <a:latin typeface="Arial" pitchFamily="34" charset="0"/>
              </a:defRPr>
            </a:lvl3pPr>
            <a:lvl4pPr marL="1600200" indent="-228600" defTabSz="960438" eaLnBrk="0" hangingPunct="0">
              <a:defRPr>
                <a:solidFill>
                  <a:schemeClr val="tx1"/>
                </a:solidFill>
                <a:latin typeface="Arial" pitchFamily="34" charset="0"/>
              </a:defRPr>
            </a:lvl4pPr>
            <a:lvl5pPr marL="2057400" indent="-228600" defTabSz="960438" eaLnBrk="0" hangingPunct="0">
              <a:defRPr>
                <a:solidFill>
                  <a:schemeClr val="tx1"/>
                </a:solidFill>
                <a:latin typeface="Arial" pitchFamily="34" charset="0"/>
              </a:defRPr>
            </a:lvl5pPr>
            <a:lvl6pPr marL="2514600" indent="-228600" defTabSz="960438" eaLnBrk="0" fontAlgn="base" hangingPunct="0">
              <a:spcBef>
                <a:spcPct val="0"/>
              </a:spcBef>
              <a:spcAft>
                <a:spcPct val="0"/>
              </a:spcAft>
              <a:defRPr>
                <a:solidFill>
                  <a:schemeClr val="tx1"/>
                </a:solidFill>
                <a:latin typeface="Arial" pitchFamily="34" charset="0"/>
              </a:defRPr>
            </a:lvl6pPr>
            <a:lvl7pPr marL="2971800" indent="-228600" defTabSz="960438" eaLnBrk="0" fontAlgn="base" hangingPunct="0">
              <a:spcBef>
                <a:spcPct val="0"/>
              </a:spcBef>
              <a:spcAft>
                <a:spcPct val="0"/>
              </a:spcAft>
              <a:defRPr>
                <a:solidFill>
                  <a:schemeClr val="tx1"/>
                </a:solidFill>
                <a:latin typeface="Arial" pitchFamily="34" charset="0"/>
              </a:defRPr>
            </a:lvl7pPr>
            <a:lvl8pPr marL="3429000" indent="-228600" defTabSz="960438" eaLnBrk="0" fontAlgn="base" hangingPunct="0">
              <a:spcBef>
                <a:spcPct val="0"/>
              </a:spcBef>
              <a:spcAft>
                <a:spcPct val="0"/>
              </a:spcAft>
              <a:defRPr>
                <a:solidFill>
                  <a:schemeClr val="tx1"/>
                </a:solidFill>
                <a:latin typeface="Arial" pitchFamily="34" charset="0"/>
              </a:defRPr>
            </a:lvl8pPr>
            <a:lvl9pPr marL="3886200" indent="-228600" defTabSz="960438" eaLnBrk="0" fontAlgn="base" hangingPunct="0">
              <a:spcBef>
                <a:spcPct val="0"/>
              </a:spcBef>
              <a:spcAft>
                <a:spcPct val="0"/>
              </a:spcAft>
              <a:defRPr>
                <a:solidFill>
                  <a:schemeClr val="tx1"/>
                </a:solidFill>
                <a:latin typeface="Arial" pitchFamily="34" charset="0"/>
              </a:defRPr>
            </a:lvl9pPr>
          </a:lstStyle>
          <a:p>
            <a:pPr eaLnBrk="1" hangingPunct="1"/>
            <a:fld id="{C16DBAF1-51C2-4D2A-A4FF-82747E5801F4}" type="slidenum">
              <a:rPr lang="en-US" smtClean="0"/>
              <a:pPr eaLnBrk="1" hangingPunct="1"/>
              <a:t>9</a:t>
            </a:fld>
            <a:endParaRPr lang="en-US"/>
          </a:p>
        </p:txBody>
      </p:sp>
      <p:sp>
        <p:nvSpPr>
          <p:cNvPr id="104451" name="Slide Image Placeholder 1"/>
          <p:cNvSpPr>
            <a:spLocks noGrp="1" noRot="1" noChangeAspect="1" noTextEdit="1"/>
          </p:cNvSpPr>
          <p:nvPr>
            <p:ph type="sldImg"/>
          </p:nvPr>
        </p:nvSpPr>
        <p:spPr>
          <a:xfrm>
            <a:off x="458788" y="720725"/>
            <a:ext cx="6400800" cy="3600450"/>
          </a:xfrm>
          <a:ln/>
        </p:spPr>
      </p:sp>
      <p:sp>
        <p:nvSpPr>
          <p:cNvPr id="104452" name="Notes Placeholder 2"/>
          <p:cNvSpPr>
            <a:spLocks noGrp="1"/>
          </p:cNvSpPr>
          <p:nvPr>
            <p:ph type="body" idx="1"/>
          </p:nvPr>
        </p:nvSpPr>
        <p:spPr>
          <a:noFill/>
        </p:spPr>
        <p:txBody>
          <a:bodyPr lIns="96082" tIns="48042" rIns="96082" bIns="48042"/>
          <a:lstStyle/>
          <a:p>
            <a:pPr eaLnBrk="1" hangingPunct="1"/>
            <a:r>
              <a:rPr lang="en-US" sz="1200" b="0" i="0" kern="1200" dirty="0">
                <a:solidFill>
                  <a:schemeClr val="tx1"/>
                </a:solidFill>
                <a:effectLst/>
                <a:latin typeface="Arial" pitchFamily="34" charset="0"/>
                <a:ea typeface="+mn-ea"/>
                <a:cs typeface="+mn-cs"/>
              </a:rPr>
              <a:t>Coffee Frappuccino Blended Beverage</a:t>
            </a:r>
            <a:r>
              <a:rPr lang="en-US" dirty="0"/>
              <a:t/>
            </a:r>
            <a:br>
              <a:rPr lang="en-US" dirty="0"/>
            </a:br>
            <a:r>
              <a:rPr lang="en-US" sz="1200" b="0" i="0" kern="1200" dirty="0">
                <a:solidFill>
                  <a:schemeClr val="tx1"/>
                </a:solidFill>
                <a:effectLst/>
                <a:latin typeface="Arial" pitchFamily="34" charset="0"/>
                <a:ea typeface="+mn-ea"/>
                <a:cs typeface="+mn-cs"/>
              </a:rPr>
              <a:t>Serving size: 16 </a:t>
            </a:r>
            <a:r>
              <a:rPr lang="en-US" sz="1200" b="0" i="0" kern="1200" dirty="0" err="1">
                <a:solidFill>
                  <a:schemeClr val="tx1"/>
                </a:solidFill>
                <a:effectLst/>
                <a:latin typeface="Arial" pitchFamily="34" charset="0"/>
                <a:ea typeface="+mn-ea"/>
                <a:cs typeface="+mn-cs"/>
              </a:rPr>
              <a:t>fl</a:t>
            </a:r>
            <a:r>
              <a:rPr lang="en-US" sz="1200" b="0" i="0" kern="1200" dirty="0">
                <a:solidFill>
                  <a:schemeClr val="tx1"/>
                </a:solidFill>
                <a:effectLst/>
                <a:latin typeface="Arial" pitchFamily="34" charset="0"/>
                <a:ea typeface="+mn-ea"/>
                <a:cs typeface="+mn-cs"/>
              </a:rPr>
              <a:t> oz</a:t>
            </a:r>
            <a:r>
              <a:rPr lang="en-US" dirty="0"/>
              <a:t/>
            </a:r>
            <a:br>
              <a:rPr lang="en-US" dirty="0"/>
            </a:br>
            <a:r>
              <a:rPr lang="en-US" sz="1200" b="0" i="0" kern="1200" dirty="0">
                <a:solidFill>
                  <a:schemeClr val="tx1"/>
                </a:solidFill>
                <a:effectLst/>
                <a:latin typeface="Arial" pitchFamily="34" charset="0"/>
                <a:ea typeface="+mn-ea"/>
                <a:cs typeface="+mn-cs"/>
              </a:rPr>
              <a:t>Sugar: 50g (3.56 </a:t>
            </a:r>
            <a:r>
              <a:rPr lang="en-US" sz="1200" b="0" i="0" kern="1200" dirty="0" err="1">
                <a:solidFill>
                  <a:schemeClr val="tx1"/>
                </a:solidFill>
                <a:effectLst/>
                <a:latin typeface="Arial" pitchFamily="34" charset="0"/>
                <a:ea typeface="+mn-ea"/>
                <a:cs typeface="+mn-cs"/>
              </a:rPr>
              <a:t>tbsp</a:t>
            </a:r>
            <a:r>
              <a:rPr lang="en-US" sz="1200" b="0" i="0" kern="1200" dirty="0">
                <a:solidFill>
                  <a:schemeClr val="tx1"/>
                </a:solidFill>
                <a:effectLst/>
                <a:latin typeface="Arial" pitchFamily="34" charset="0"/>
                <a:ea typeface="+mn-ea"/>
                <a:cs typeface="+mn-cs"/>
              </a:rPr>
              <a:t>)</a:t>
            </a:r>
            <a:endParaRPr lang="en-US" dirty="0"/>
          </a:p>
        </p:txBody>
      </p:sp>
      <p:sp>
        <p:nvSpPr>
          <p:cNvPr id="104453"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82" tIns="48042" rIns="96082" bIns="4804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AD28074A-34C5-4E4D-84A3-38B8182453AA}" type="slidenum">
              <a:rPr lang="en-US" sz="1300"/>
              <a:pPr algn="r" eaLnBrk="1" hangingPunct="1"/>
              <a:t>9</a:t>
            </a:fld>
            <a:endParaRPr lang="en-US" sz="1300"/>
          </a:p>
        </p:txBody>
      </p:sp>
    </p:spTree>
    <p:extLst>
      <p:ext uri="{BB962C8B-B14F-4D97-AF65-F5344CB8AC3E}">
        <p14:creationId xmlns:p14="http://schemas.microsoft.com/office/powerpoint/2010/main" val="89402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A2FBAF-64B1-4780-A039-EDD44BA3BBAA}"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4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FB5A-0E4C-442A-897D-2207F5522720}"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83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D930B-3B3A-41FB-AA76-946E0A4AD8B3}"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101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A2FBAF-64B1-4780-A039-EDD44BA3BBAA}"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71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C008-3306-4480-8220-06CC92FE77CA}"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215539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012613-6C2E-4F15-95A9-130C9C1D1758}"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73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1BDC4-48BB-499D-AE76-A8D977500C84}" type="datetime1">
              <a:rPr lang="en-US" smtClean="0"/>
              <a:pPr/>
              <a:t>12/1/2016</a:t>
            </a:fld>
            <a:endParaRPr lang="en-US" dirty="0"/>
          </a:p>
        </p:txBody>
      </p:sp>
      <p:sp>
        <p:nvSpPr>
          <p:cNvPr id="6" name="Footer Placeholder 5"/>
          <p:cNvSpPr>
            <a:spLocks noGrp="1"/>
          </p:cNvSpPr>
          <p:nvPr>
            <p:ph type="ftr" sz="quarter" idx="11"/>
          </p:nvPr>
        </p:nvSpPr>
        <p:spPr/>
        <p:txBody>
          <a:bodyPr/>
          <a:lstStyle/>
          <a:p>
            <a:r>
              <a:rPr lang="en-US"/>
              <a:t>Action for Healthy Food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015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0E85B3-41B0-425C-8828-E1F3643CA2B1}" type="datetime1">
              <a:rPr lang="en-US" smtClean="0"/>
              <a:pPr/>
              <a:t>12/1/2016</a:t>
            </a:fld>
            <a:endParaRPr lang="en-US" dirty="0"/>
          </a:p>
        </p:txBody>
      </p:sp>
      <p:sp>
        <p:nvSpPr>
          <p:cNvPr id="8" name="Footer Placeholder 7"/>
          <p:cNvSpPr>
            <a:spLocks noGrp="1"/>
          </p:cNvSpPr>
          <p:nvPr>
            <p:ph type="ftr" sz="quarter" idx="11"/>
          </p:nvPr>
        </p:nvSpPr>
        <p:spPr/>
        <p:txBody>
          <a:bodyPr/>
          <a:lstStyle/>
          <a:p>
            <a:r>
              <a:rPr lang="en-US"/>
              <a:t>Action for Healthy Food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2189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941BA-0E37-47FB-A87D-08E3F4892450}" type="datetime1">
              <a:rPr lang="en-US" smtClean="0"/>
              <a:pPr/>
              <a:t>12/1/2016</a:t>
            </a:fld>
            <a:endParaRPr lang="en-US" dirty="0"/>
          </a:p>
        </p:txBody>
      </p:sp>
      <p:sp>
        <p:nvSpPr>
          <p:cNvPr id="4" name="Footer Placeholder 3"/>
          <p:cNvSpPr>
            <a:spLocks noGrp="1"/>
          </p:cNvSpPr>
          <p:nvPr>
            <p:ph type="ftr" sz="quarter" idx="11"/>
          </p:nvPr>
        </p:nvSpPr>
        <p:spPr/>
        <p:txBody>
          <a:bodyPr/>
          <a:lstStyle/>
          <a:p>
            <a:r>
              <a:rPr lang="en-US"/>
              <a:t>Action for Healthy Food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825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9EC46B-4F7F-46FD-BA96-6DBA7A42DDD1}" type="datetime1">
              <a:rPr lang="en-US" smtClean="0"/>
              <a:pPr/>
              <a:t>12/1/2016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Action for Healthy Food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716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2B9653-DC3D-4283-902A-9151170C4E9F}" type="datetime1">
              <a:rPr lang="en-US" smtClean="0"/>
              <a:pPr/>
              <a:t>12/1/2016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solidFill>
                  <a:srgbClr val="637052"/>
                </a:solidFill>
              </a:rPr>
              <a:t>Action for Healthy Food</a:t>
            </a:r>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71157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C008-3306-4480-8220-06CC92FE77CA}"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291088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572646-2436-4FB5-BC05-08B1BC2AF60D}" type="datetime1">
              <a:rPr lang="en-US" smtClean="0"/>
              <a:pPr/>
              <a:t>12/1/2016</a:t>
            </a:fld>
            <a:endParaRPr lang="en-US" dirty="0"/>
          </a:p>
        </p:txBody>
      </p:sp>
      <p:sp>
        <p:nvSpPr>
          <p:cNvPr id="6" name="Footer Placeholder 5"/>
          <p:cNvSpPr>
            <a:spLocks noGrp="1"/>
          </p:cNvSpPr>
          <p:nvPr>
            <p:ph type="ftr" sz="quarter" idx="11"/>
          </p:nvPr>
        </p:nvSpPr>
        <p:spPr/>
        <p:txBody>
          <a:bodyPr/>
          <a:lstStyle/>
          <a:p>
            <a:r>
              <a:rPr lang="en-US"/>
              <a:t>Action for Healthy Food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252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FB5A-0E4C-442A-897D-2207F5522720}"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5165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D930B-3B3A-41FB-AA76-946E0A4AD8B3}"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7983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A2FBAF-64B1-4780-A039-EDD44BA3BBAA}" type="datetime1">
              <a:rPr lang="en-US" smtClean="0"/>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92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C008-3306-4480-8220-06CC92FE77CA}" type="datetime1">
              <a:rPr lang="en-US" smtClean="0"/>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32712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12613-6C2E-4F15-95A9-130C9C1D1758}" type="datetime1">
              <a:rPr lang="en-US" smtClean="0"/>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014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1BDC4-48BB-499D-AE76-A8D977500C84}" type="datetime1">
              <a:rPr lang="en-US" smtClean="0"/>
              <a:t>12/1/2016</a:t>
            </a:fld>
            <a:endParaRPr lang="en-US" dirty="0"/>
          </a:p>
        </p:txBody>
      </p:sp>
      <p:sp>
        <p:nvSpPr>
          <p:cNvPr id="6" name="Footer Placeholder 5"/>
          <p:cNvSpPr>
            <a:spLocks noGrp="1"/>
          </p:cNvSpPr>
          <p:nvPr>
            <p:ph type="ftr" sz="quarter" idx="11"/>
          </p:nvPr>
        </p:nvSpPr>
        <p:spPr/>
        <p:txBody>
          <a:bodyPr/>
          <a:lstStyle/>
          <a:p>
            <a:r>
              <a:rPr lang="en-US"/>
              <a:t>Action for Healthy Food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64665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0E85B3-41B0-425C-8828-E1F3643CA2B1}" type="datetime1">
              <a:rPr lang="en-US" smtClean="0"/>
              <a:t>12/1/2016</a:t>
            </a:fld>
            <a:endParaRPr lang="en-US" dirty="0"/>
          </a:p>
        </p:txBody>
      </p:sp>
      <p:sp>
        <p:nvSpPr>
          <p:cNvPr id="8" name="Footer Placeholder 7"/>
          <p:cNvSpPr>
            <a:spLocks noGrp="1"/>
          </p:cNvSpPr>
          <p:nvPr>
            <p:ph type="ftr" sz="quarter" idx="11"/>
          </p:nvPr>
        </p:nvSpPr>
        <p:spPr/>
        <p:txBody>
          <a:bodyPr/>
          <a:lstStyle/>
          <a:p>
            <a:r>
              <a:rPr lang="en-US"/>
              <a:t>Action for Healthy Food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79302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941BA-0E37-47FB-A87D-08E3F4892450}" type="datetime1">
              <a:rPr lang="en-US" smtClean="0"/>
              <a:t>12/1/2016</a:t>
            </a:fld>
            <a:endParaRPr lang="en-US" dirty="0"/>
          </a:p>
        </p:txBody>
      </p:sp>
      <p:sp>
        <p:nvSpPr>
          <p:cNvPr id="4" name="Footer Placeholder 3"/>
          <p:cNvSpPr>
            <a:spLocks noGrp="1"/>
          </p:cNvSpPr>
          <p:nvPr>
            <p:ph type="ftr" sz="quarter" idx="11"/>
          </p:nvPr>
        </p:nvSpPr>
        <p:spPr/>
        <p:txBody>
          <a:bodyPr/>
          <a:lstStyle/>
          <a:p>
            <a:r>
              <a:rPr lang="en-US"/>
              <a:t>Action for Healthy Food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04799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9EC46B-4F7F-46FD-BA96-6DBA7A42DDD1}" type="datetime1">
              <a:rPr lang="en-US" smtClean="0"/>
              <a:t>12/1/2016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Action for Healthy Food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4017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012613-6C2E-4F15-95A9-130C9C1D1758}" type="datetime1">
              <a:rPr lang="en-US" smtClean="0"/>
              <a:pPr/>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263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2B9653-DC3D-4283-902A-9151170C4E9F}" type="datetime1">
              <a:rPr lang="en-US" smtClean="0"/>
              <a:t>12/1/2016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Action for Healthy Food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28731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572646-2436-4FB5-BC05-08B1BC2AF60D}" type="datetime1">
              <a:rPr lang="en-US" smtClean="0"/>
              <a:t>12/1/2016</a:t>
            </a:fld>
            <a:endParaRPr lang="en-US" dirty="0"/>
          </a:p>
        </p:txBody>
      </p:sp>
      <p:sp>
        <p:nvSpPr>
          <p:cNvPr id="6" name="Footer Placeholder 5"/>
          <p:cNvSpPr>
            <a:spLocks noGrp="1"/>
          </p:cNvSpPr>
          <p:nvPr>
            <p:ph type="ftr" sz="quarter" idx="11"/>
          </p:nvPr>
        </p:nvSpPr>
        <p:spPr/>
        <p:txBody>
          <a:bodyPr/>
          <a:lstStyle/>
          <a:p>
            <a:r>
              <a:rPr lang="en-US"/>
              <a:t>Action for Healthy Food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88176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1FB5A-0E4C-442A-897D-2207F5522720}" type="datetime1">
              <a:rPr lang="en-US" smtClean="0"/>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90717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D930B-3B3A-41FB-AA76-946E0A4AD8B3}" type="datetime1">
              <a:rPr lang="en-US" smtClean="0"/>
              <a:t>12/1/2016</a:t>
            </a:fld>
            <a:endParaRPr lang="en-US" dirty="0"/>
          </a:p>
        </p:txBody>
      </p:sp>
      <p:sp>
        <p:nvSpPr>
          <p:cNvPr id="5" name="Footer Placeholder 4"/>
          <p:cNvSpPr>
            <a:spLocks noGrp="1"/>
          </p:cNvSpPr>
          <p:nvPr>
            <p:ph type="ftr" sz="quarter" idx="11"/>
          </p:nvPr>
        </p:nvSpPr>
        <p:spPr/>
        <p:txBody>
          <a:bodyPr/>
          <a:lstStyle/>
          <a:p>
            <a:r>
              <a:rPr lang="en-US"/>
              <a:t>Action for Healthy Food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0303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3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Contents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17"/>
          <p:cNvSpPr>
            <a:spLocks noGrp="1"/>
          </p:cNvSpPr>
          <p:nvPr>
            <p:ph type="body" sz="quarter" idx="15"/>
          </p:nvPr>
        </p:nvSpPr>
        <p:spPr>
          <a:xfrm>
            <a:off x="623392" y="1628800"/>
            <a:ext cx="10945216" cy="4176464"/>
          </a:xfrm>
          <a:prstGeom prst="rect">
            <a:avLst/>
          </a:prstGeom>
        </p:spPr>
        <p:txBody>
          <a:bodyPr>
            <a:normAutofit/>
          </a:bodyPr>
          <a:lstStyle>
            <a:lvl1pPr marL="0" indent="-180000">
              <a:buFont typeface="WordyLight" pitchFamily="2" charset="0"/>
              <a:buChar char="•"/>
              <a:defRPr sz="2400">
                <a:solidFill>
                  <a:schemeClr val="accent6">
                    <a:lumMod val="50000"/>
                  </a:schemeClr>
                </a:solidFill>
              </a:defRPr>
            </a:lvl1pPr>
            <a:lvl2pPr>
              <a:lnSpc>
                <a:spcPts val="2160"/>
              </a:lnSpc>
              <a:buClr>
                <a:schemeClr val="accent2"/>
              </a:buClr>
              <a:defRPr sz="1800">
                <a:solidFill>
                  <a:schemeClr val="accent2"/>
                </a:solidFill>
              </a:defRPr>
            </a:lvl2pPr>
            <a:lvl3pPr>
              <a:lnSpc>
                <a:spcPts val="2160"/>
              </a:lnSpc>
              <a:defRPr sz="1800">
                <a:solidFill>
                  <a:schemeClr val="accent2"/>
                </a:solidFill>
              </a:defRPr>
            </a:lvl3pPr>
            <a:lvl4pPr>
              <a:lnSpc>
                <a:spcPts val="2160"/>
              </a:lnSpc>
              <a:defRPr sz="1800">
                <a:solidFill>
                  <a:schemeClr val="bg1"/>
                </a:solidFill>
              </a:defRPr>
            </a:lvl4pPr>
            <a:lvl5pPr>
              <a:defRPr sz="2400">
                <a:solidFill>
                  <a:schemeClr val="bg1"/>
                </a:solidFill>
              </a:defRPr>
            </a:lvl5pPr>
          </a:lstStyle>
          <a:p>
            <a:pPr lvl="0"/>
            <a:r>
              <a:rPr lang="en-US"/>
              <a:t>Click to edit Master text styles</a:t>
            </a:r>
          </a:p>
        </p:txBody>
      </p:sp>
      <p:sp>
        <p:nvSpPr>
          <p:cNvPr id="5" name="Text Placeholder 10"/>
          <p:cNvSpPr>
            <a:spLocks noGrp="1"/>
          </p:cNvSpPr>
          <p:nvPr>
            <p:ph type="body" sz="quarter" idx="10"/>
          </p:nvPr>
        </p:nvSpPr>
        <p:spPr>
          <a:xfrm>
            <a:off x="623392" y="403200"/>
            <a:ext cx="10945216" cy="1224136"/>
          </a:xfrm>
          <a:prstGeom prst="rect">
            <a:avLst/>
          </a:prstGeom>
        </p:spPr>
        <p:txBody>
          <a:bodyPr/>
          <a:lstStyle>
            <a:lvl1pPr marL="0" indent="0">
              <a:buNone/>
              <a:defRPr sz="6000" b="1" cap="all" baseline="0">
                <a:solidFill>
                  <a:srgbClr val="002939"/>
                </a:solidFill>
                <a:latin typeface="Calibri" pitchFamily="34" charset="0"/>
              </a:defRPr>
            </a:lvl1pPr>
          </a:lstStyle>
          <a:p>
            <a:pPr lvl="0"/>
            <a:r>
              <a:rPr lang="en-US"/>
              <a:t>Click to edit Master text styles</a:t>
            </a:r>
          </a:p>
        </p:txBody>
      </p:sp>
    </p:spTree>
    <p:extLst>
      <p:ext uri="{BB962C8B-B14F-4D97-AF65-F5344CB8AC3E}">
        <p14:creationId xmlns:p14="http://schemas.microsoft.com/office/powerpoint/2010/main" val="1848673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6915E61C-7806-4309-A11D-57576A9ACDC2}" type="slidenum">
              <a:rPr lang="en-US" altLang="en-US"/>
              <a:pPr/>
              <a:t>‹#›</a:t>
            </a:fld>
            <a:endParaRPr lang="en-US" altLang="en-US"/>
          </a:p>
        </p:txBody>
      </p:sp>
    </p:spTree>
    <p:extLst>
      <p:ext uri="{BB962C8B-B14F-4D97-AF65-F5344CB8AC3E}">
        <p14:creationId xmlns:p14="http://schemas.microsoft.com/office/powerpoint/2010/main" val="3817878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0C2E82-1D6C-4FDC-8D67-A553BEB0306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C19D-1515-4847-8EBA-93061B9786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07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C2E82-1D6C-4FDC-8D67-A553BEB0306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2240139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0C2E82-1D6C-4FDC-8D67-A553BEB0306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C19D-1515-4847-8EBA-93061B9786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55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1BDC4-48BB-499D-AE76-A8D977500C84}" type="datetime1">
              <a:rPr lang="en-US" smtClean="0"/>
              <a:pPr/>
              <a:t>12/1/2016</a:t>
            </a:fld>
            <a:endParaRPr lang="en-US" dirty="0"/>
          </a:p>
        </p:txBody>
      </p:sp>
      <p:sp>
        <p:nvSpPr>
          <p:cNvPr id="6" name="Footer Placeholder 5"/>
          <p:cNvSpPr>
            <a:spLocks noGrp="1"/>
          </p:cNvSpPr>
          <p:nvPr>
            <p:ph type="ftr" sz="quarter" idx="11"/>
          </p:nvPr>
        </p:nvSpPr>
        <p:spPr/>
        <p:txBody>
          <a:bodyPr/>
          <a:lstStyle/>
          <a:p>
            <a:r>
              <a:rPr lang="en-US"/>
              <a:t>Action for Healthy Food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8230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0C2E82-1D6C-4FDC-8D67-A553BEB03062}"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3879309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0C2E82-1D6C-4FDC-8D67-A553BEB03062}"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2685828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0C2E82-1D6C-4FDC-8D67-A553BEB03062}"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891245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0C2E82-1D6C-4FDC-8D67-A553BEB03062}" type="datetimeFigureOut">
              <a:rPr lang="en-US" smtClean="0"/>
              <a:t>12/1/2016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728231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0C2E82-1D6C-4FDC-8D67-A553BEB03062}" type="datetimeFigureOut">
              <a:rPr lang="en-US" smtClean="0"/>
              <a:t>12/1/2016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62C19D-1515-4847-8EBA-93061B978644}" type="slidenum">
              <a:rPr lang="en-US" smtClean="0"/>
              <a:t>‹#›</a:t>
            </a:fld>
            <a:endParaRPr lang="en-US"/>
          </a:p>
        </p:txBody>
      </p:sp>
    </p:spTree>
    <p:extLst>
      <p:ext uri="{BB962C8B-B14F-4D97-AF65-F5344CB8AC3E}">
        <p14:creationId xmlns:p14="http://schemas.microsoft.com/office/powerpoint/2010/main" val="3584510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0C2E82-1D6C-4FDC-8D67-A553BEB03062}"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2250766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C2E82-1D6C-4FDC-8D67-A553BEB0306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4026680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C2E82-1D6C-4FDC-8D67-A553BEB03062}"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C19D-1515-4847-8EBA-93061B978644}" type="slidenum">
              <a:rPr lang="en-US" smtClean="0"/>
              <a:t>‹#›</a:t>
            </a:fld>
            <a:endParaRPr lang="en-US"/>
          </a:p>
        </p:txBody>
      </p:sp>
    </p:spTree>
    <p:extLst>
      <p:ext uri="{BB962C8B-B14F-4D97-AF65-F5344CB8AC3E}">
        <p14:creationId xmlns:p14="http://schemas.microsoft.com/office/powerpoint/2010/main" val="2154355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461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80713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0E85B3-41B0-425C-8828-E1F3643CA2B1}" type="datetime1">
              <a:rPr lang="en-US" smtClean="0"/>
              <a:pPr/>
              <a:t>12/1/2016</a:t>
            </a:fld>
            <a:endParaRPr lang="en-US" dirty="0"/>
          </a:p>
        </p:txBody>
      </p:sp>
      <p:sp>
        <p:nvSpPr>
          <p:cNvPr id="8" name="Footer Placeholder 7"/>
          <p:cNvSpPr>
            <a:spLocks noGrp="1"/>
          </p:cNvSpPr>
          <p:nvPr>
            <p:ph type="ftr" sz="quarter" idx="11"/>
          </p:nvPr>
        </p:nvSpPr>
        <p:spPr/>
        <p:txBody>
          <a:bodyPr/>
          <a:lstStyle/>
          <a:p>
            <a:r>
              <a:rPr lang="en-US"/>
              <a:t>Action for Healthy Food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7988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723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800738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10453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18894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34792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12/1/2016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503315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01482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08169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075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941BA-0E37-47FB-A87D-08E3F4892450}" type="datetime1">
              <a:rPr lang="en-US" smtClean="0"/>
              <a:pPr/>
              <a:t>12/1/2016</a:t>
            </a:fld>
            <a:endParaRPr lang="en-US" dirty="0"/>
          </a:p>
        </p:txBody>
      </p:sp>
      <p:sp>
        <p:nvSpPr>
          <p:cNvPr id="4" name="Footer Placeholder 3"/>
          <p:cNvSpPr>
            <a:spLocks noGrp="1"/>
          </p:cNvSpPr>
          <p:nvPr>
            <p:ph type="ftr" sz="quarter" idx="11"/>
          </p:nvPr>
        </p:nvSpPr>
        <p:spPr/>
        <p:txBody>
          <a:bodyPr/>
          <a:lstStyle/>
          <a:p>
            <a:r>
              <a:rPr lang="en-US"/>
              <a:t>Action for Healthy Food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988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9EC46B-4F7F-46FD-BA96-6DBA7A42DDD1}" type="datetime1">
              <a:rPr lang="en-US" smtClean="0"/>
              <a:pPr/>
              <a:t>12/1/2016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Action for Healthy Food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819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2B9653-DC3D-4283-902A-9151170C4E9F}" type="datetime1">
              <a:rPr lang="en-US" smtClean="0"/>
              <a:pPr/>
              <a:t>12/1/2016</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4411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572646-2436-4FB5-BC05-08B1BC2AF60D}" type="datetime1">
              <a:rPr lang="en-US" smtClean="0"/>
              <a:pPr/>
              <a:t>12/1/2016</a:t>
            </a:fld>
            <a:endParaRPr lang="en-US" dirty="0"/>
          </a:p>
        </p:txBody>
      </p:sp>
      <p:sp>
        <p:nvSpPr>
          <p:cNvPr id="6" name="Footer Placeholder 5"/>
          <p:cNvSpPr>
            <a:spLocks noGrp="1"/>
          </p:cNvSpPr>
          <p:nvPr>
            <p:ph type="ftr" sz="quarter" idx="11"/>
          </p:nvPr>
        </p:nvSpPr>
        <p:spPr/>
        <p:txBody>
          <a:bodyPr/>
          <a:lstStyle/>
          <a:p>
            <a:r>
              <a:rPr lang="en-US"/>
              <a:t>Action for Healthy Food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607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627008D2-0A0B-440E-A6FF-37686D881619}" type="datetime1">
              <a:rPr lang="en-US" smtClean="0"/>
              <a:pPr defTabSz="457200"/>
              <a:t>12/1/2016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r>
              <a:rPr lang="en-US"/>
              <a:t>Action for Healthy Food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3978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627008D2-0A0B-440E-A6FF-37686D881619}" type="datetime1">
              <a:rPr lang="en-US" smtClean="0"/>
              <a:pPr defTabSz="457200"/>
              <a:t>12/1/2016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r>
              <a:rPr lang="en-US"/>
              <a:t>Action for Healthy Food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9091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7008D2-0A0B-440E-A6FF-37686D881619}" type="datetime1">
              <a:rPr lang="en-US" smtClean="0"/>
              <a:t>12/1/2016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Action for Healthy Food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5289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0C2E82-1D6C-4FDC-8D67-A553BEB03062}" type="datetimeFigureOut">
              <a:rPr lang="en-US" smtClean="0"/>
              <a:t>12/1/2016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62C19D-1515-4847-8EBA-93061B97864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6808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98624D31-43A5-475A-80CF-332C9F6DCF35}" type="datetimeFigureOut">
              <a:rPr lang="en-US" dirty="0"/>
              <a:pPr defTabSz="457200"/>
              <a:t>12/1/2016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dirty="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43619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rs.usda.gov/datafiles/Food_Availabily_Per_Capita_Data_System/Food_Availability/beverage.xl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hyperlink" Target="http://www.ers.usda.gov/data-products/food-availability-(per-capita)-data-system/.aspx"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F4t8zL6F0c"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npr.org/sections/thesalt/2016/04/08/473548273/philly-wants-to-tax-soda-to-raise-money-for-schools"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www.ers.usda.gov/datafiles/Food_Availabily_Per_Capita_Data_System/Food_Availability/beverage.xls"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chart" Target="../charts/chart10.xml"/><Relationship Id="rId5" Type="http://schemas.openxmlformats.org/officeDocument/2006/relationships/image" Target="../media/image49.png"/><Relationship Id="rId4" Type="http://schemas.openxmlformats.org/officeDocument/2006/relationships/hyperlink" Target="http://www.ers.usda.gov/data-products/food-availability-(per-capita)-data-system/.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071" y="2358465"/>
            <a:ext cx="10265773" cy="1863636"/>
          </a:xfrm>
        </p:spPr>
        <p:txBody>
          <a:bodyPr>
            <a:normAutofit/>
          </a:bodyPr>
          <a:lstStyle/>
          <a:p>
            <a:pPr marL="0" marR="0">
              <a:lnSpc>
                <a:spcPct val="100000"/>
              </a:lnSpc>
              <a:spcBef>
                <a:spcPts val="0"/>
              </a:spcBef>
              <a:spcAft>
                <a:spcPts val="600"/>
              </a:spcAft>
            </a:pPr>
            <a:r>
              <a:rPr lang="en-US" sz="5400" dirty="0"/>
              <a:t>Reducing Sugar – Improving Health:</a:t>
            </a:r>
            <a:br>
              <a:rPr lang="en-US" sz="5400" dirty="0"/>
            </a:br>
            <a:r>
              <a:rPr lang="en-US" sz="4400" dirty="0"/>
              <a:t>State of play and best practices</a:t>
            </a:r>
            <a:endParaRPr lang="en-US" sz="5400" dirty="0"/>
          </a:p>
        </p:txBody>
      </p:sp>
      <p:sp>
        <p:nvSpPr>
          <p:cNvPr id="3" name="Subtitle 2"/>
          <p:cNvSpPr>
            <a:spLocks noGrp="1"/>
          </p:cNvSpPr>
          <p:nvPr>
            <p:ph type="subTitle" idx="1"/>
          </p:nvPr>
        </p:nvSpPr>
        <p:spPr>
          <a:xfrm>
            <a:off x="1222575" y="4743072"/>
            <a:ext cx="10058400" cy="1143000"/>
          </a:xfrm>
        </p:spPr>
        <p:txBody>
          <a:bodyPr/>
          <a:lstStyle/>
          <a:p>
            <a:r>
              <a:rPr lang="en-US" b="1" dirty="0"/>
              <a:t>Jim Krieger, Md, MPH</a:t>
            </a:r>
          </a:p>
          <a:p>
            <a:r>
              <a:rPr lang="en-US" dirty="0"/>
              <a:t>November </a:t>
            </a:r>
            <a:r>
              <a:rPr lang="en-US" dirty="0" smtClean="0"/>
              <a:t>15, </a:t>
            </a:r>
            <a:r>
              <a:rPr lang="en-US" dirty="0"/>
              <a:t>2016</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2164" y="4526951"/>
            <a:ext cx="3997459" cy="1575247"/>
          </a:xfrm>
          <a:prstGeom prst="rect">
            <a:avLst/>
          </a:prstGeom>
        </p:spPr>
      </p:pic>
      <p:pic>
        <p:nvPicPr>
          <p:cNvPr id="8" name="Picture 7"/>
          <p:cNvPicPr>
            <a:picLocks noChangeAspect="1"/>
          </p:cNvPicPr>
          <p:nvPr/>
        </p:nvPicPr>
        <p:blipFill rotWithShape="1">
          <a:blip r:embed="rId4"/>
          <a:srcRect l="52355" t="36325" r="31554" b="49402"/>
          <a:stretch/>
        </p:blipFill>
        <p:spPr>
          <a:xfrm>
            <a:off x="7662278" y="218147"/>
            <a:ext cx="4062607" cy="2027208"/>
          </a:xfrm>
          <a:prstGeom prst="rect">
            <a:avLst/>
          </a:prstGeom>
        </p:spPr>
      </p:pic>
    </p:spTree>
    <p:extLst>
      <p:ext uri="{BB962C8B-B14F-4D97-AF65-F5344CB8AC3E}">
        <p14:creationId xmlns:p14="http://schemas.microsoft.com/office/powerpoint/2010/main" val="300915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Sugary drinks cause chronic diseases</a:t>
            </a:r>
          </a:p>
        </p:txBody>
      </p:sp>
      <p:sp>
        <p:nvSpPr>
          <p:cNvPr id="5" name="Content Placeholder 4"/>
          <p:cNvSpPr>
            <a:spLocks noGrp="1"/>
          </p:cNvSpPr>
          <p:nvPr>
            <p:ph idx="1"/>
          </p:nvPr>
        </p:nvSpPr>
        <p:spPr>
          <a:xfrm>
            <a:off x="1981201" y="2333897"/>
            <a:ext cx="7543801" cy="4023360"/>
          </a:xfrm>
        </p:spPr>
        <p:txBody>
          <a:bodyPr>
            <a:normAutofit/>
          </a:bodyPr>
          <a:lstStyle/>
          <a:p>
            <a:pPr>
              <a:spcAft>
                <a:spcPts val="1350"/>
              </a:spcAft>
              <a:defRPr/>
            </a:pPr>
            <a:r>
              <a:rPr lang="en-US" sz="2100" dirty="0"/>
              <a:t>1 soda/day:</a:t>
            </a:r>
          </a:p>
          <a:p>
            <a:pPr marL="383381" lvl="1" indent="-136922">
              <a:spcAft>
                <a:spcPts val="1350"/>
              </a:spcAft>
              <a:buClr>
                <a:srgbClr val="FF0000"/>
              </a:buClr>
              <a:buFont typeface="Symbol" pitchFamily="18" charset="2"/>
              <a:buChar char="­"/>
              <a:defRPr/>
            </a:pPr>
            <a:r>
              <a:rPr lang="en-US" sz="2100" dirty="0">
                <a:solidFill>
                  <a:srgbClr val="FF0000"/>
                </a:solidFill>
              </a:rPr>
              <a:t> Risk of overweight/obesity by 55% (children).</a:t>
            </a:r>
          </a:p>
          <a:p>
            <a:pPr marL="383381" lvl="1" indent="-136922">
              <a:spcAft>
                <a:spcPts val="1350"/>
              </a:spcAft>
              <a:buClr>
                <a:srgbClr val="FF0000"/>
              </a:buClr>
              <a:buFont typeface="Symbol" pitchFamily="18" charset="2"/>
              <a:buChar char="­"/>
              <a:defRPr/>
            </a:pPr>
            <a:r>
              <a:rPr lang="en-US" sz="2100" dirty="0">
                <a:solidFill>
                  <a:srgbClr val="FF0000"/>
                </a:solidFill>
              </a:rPr>
              <a:t> Risk of diabetes by 26%.</a:t>
            </a:r>
          </a:p>
          <a:p>
            <a:pPr marL="383381" lvl="1" indent="-136922">
              <a:spcAft>
                <a:spcPts val="1350"/>
              </a:spcAft>
              <a:buClr>
                <a:srgbClr val="FF0000"/>
              </a:buClr>
              <a:buFont typeface="Symbol" pitchFamily="18" charset="2"/>
              <a:buChar char="­"/>
              <a:defRPr/>
            </a:pPr>
            <a:r>
              <a:rPr lang="en-US" sz="2100" dirty="0">
                <a:solidFill>
                  <a:srgbClr val="FF0000"/>
                </a:solidFill>
              </a:rPr>
              <a:t> Risk of dying from heart disease by almost 1/3.</a:t>
            </a:r>
          </a:p>
          <a:p>
            <a:pPr marL="383381" lvl="1" indent="-136922">
              <a:spcAft>
                <a:spcPts val="1350"/>
              </a:spcAft>
              <a:buClr>
                <a:srgbClr val="FF0000"/>
              </a:buClr>
              <a:buFont typeface="Symbol" pitchFamily="18" charset="2"/>
              <a:buChar char="­"/>
              <a:defRPr/>
            </a:pPr>
            <a:r>
              <a:rPr lang="en-US" sz="2100" dirty="0">
                <a:solidFill>
                  <a:srgbClr val="FF0000"/>
                </a:solidFill>
              </a:rPr>
              <a:t> Risk of stroke by 22%.</a:t>
            </a:r>
            <a:endParaRPr lang="en-US" dirty="0">
              <a:solidFill>
                <a:srgbClr val="FF0000"/>
              </a:solidFill>
            </a:endParaRPr>
          </a:p>
        </p:txBody>
      </p:sp>
      <p:sp>
        <p:nvSpPr>
          <p:cNvPr id="6" name="Footer Placeholder 2"/>
          <p:cNvSpPr txBox="1">
            <a:spLocks/>
          </p:cNvSpPr>
          <p:nvPr/>
        </p:nvSpPr>
        <p:spPr>
          <a:xfrm>
            <a:off x="1524003" y="5726907"/>
            <a:ext cx="1140343" cy="273844"/>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a:solidFill>
                  <a:prstClr val="white"/>
                </a:solidFill>
              </a:rPr>
              <a:t>Action for Healthy Food</a:t>
            </a:r>
            <a:endParaRPr lang="en-US" sz="675" dirty="0">
              <a:solidFill>
                <a:prstClr val="white"/>
              </a:solidFill>
            </a:endParaRPr>
          </a:p>
        </p:txBody>
      </p:sp>
      <p:pic>
        <p:nvPicPr>
          <p:cNvPr id="143362" name="Picture 2" descr="http://youthspeaks.org/thebiggerpicture/wp-content/uploads/2015/02/drink-diabetes-flyer-1024x45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6798" y="2636908"/>
            <a:ext cx="3203575" cy="142346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4288640" y="6459787"/>
            <a:ext cx="3617103" cy="365125"/>
          </a:xfrm>
        </p:spPr>
        <p:txBody>
          <a:bodyPr/>
          <a:lstStyle/>
          <a:p>
            <a:r>
              <a:rPr lang="en-US" dirty="0"/>
              <a:t>Healthy Food America</a:t>
            </a:r>
          </a:p>
        </p:txBody>
      </p:sp>
    </p:spTree>
    <p:extLst>
      <p:ext uri="{BB962C8B-B14F-4D97-AF65-F5344CB8AC3E}">
        <p14:creationId xmlns:p14="http://schemas.microsoft.com/office/powerpoint/2010/main" val="332430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6519446"/>
            <a:ext cx="9144000" cy="338554"/>
          </a:xfrm>
          <a:prstGeom prst="rect">
            <a:avLst/>
          </a:prstGeom>
          <a:noFill/>
        </p:spPr>
        <p:txBody>
          <a:bodyPr wrap="square" rtlCol="0">
            <a:spAutoFit/>
          </a:bodyPr>
          <a:lstStyle/>
          <a:p>
            <a:pPr algn="r"/>
            <a:r>
              <a:rPr lang="en-US" sz="800" dirty="0">
                <a:solidFill>
                  <a:schemeClr val="bg1"/>
                </a:solidFill>
              </a:rPr>
              <a:t>Sources: (1954-2003): </a:t>
            </a:r>
            <a:r>
              <a:rPr lang="en-US" sz="800" dirty="0">
                <a:solidFill>
                  <a:schemeClr val="bg1"/>
                </a:solidFill>
                <a:hlinkClick r:id="rId3"/>
              </a:rPr>
              <a:t>Beverages</a:t>
            </a:r>
            <a:r>
              <a:rPr lang="en-US" sz="800" dirty="0">
                <a:solidFill>
                  <a:schemeClr val="bg1"/>
                </a:solidFill>
              </a:rPr>
              <a:t> Table.  United States Department of Agriculture, Economic Research Service Food Availability (Per Capita) Data System </a:t>
            </a:r>
            <a:r>
              <a:rPr lang="en-US" sz="800" dirty="0">
                <a:solidFill>
                  <a:schemeClr val="bg1"/>
                </a:solidFill>
                <a:hlinkClick r:id="rId4"/>
              </a:rPr>
              <a:t>Website</a:t>
            </a:r>
            <a:r>
              <a:rPr lang="en-US" sz="800" dirty="0">
                <a:solidFill>
                  <a:schemeClr val="bg1"/>
                </a:solidFill>
              </a:rPr>
              <a:t>.</a:t>
            </a:r>
          </a:p>
          <a:p>
            <a:pPr algn="r"/>
            <a:r>
              <a:rPr lang="en-US" sz="800" dirty="0">
                <a:solidFill>
                  <a:schemeClr val="bg1"/>
                </a:solidFill>
              </a:rPr>
              <a:t>Updated February 1, 2015. Accessed September 9, 2015. (2004-2014): Beverage Digest annual estimates; Caloric CSDs based on estimate that 70% of CSDs are caloric and 30% are non-caloric/diet.</a:t>
            </a:r>
          </a:p>
        </p:txBody>
      </p:sp>
      <p:graphicFrame>
        <p:nvGraphicFramePr>
          <p:cNvPr id="7" name="Chart 6"/>
          <p:cNvGraphicFramePr>
            <a:graphicFrameLocks/>
          </p:cNvGraphicFramePr>
          <p:nvPr>
            <p:extLst>
              <p:ext uri="{D42A27DB-BD31-4B8C-83A1-F6EECF244321}">
                <p14:modId xmlns:p14="http://schemas.microsoft.com/office/powerpoint/2010/main" val="2739139221"/>
              </p:ext>
            </p:extLst>
          </p:nvPr>
        </p:nvGraphicFramePr>
        <p:xfrm>
          <a:off x="0" y="1249137"/>
          <a:ext cx="12039599" cy="5012266"/>
        </p:xfrm>
        <a:graphic>
          <a:graphicData uri="http://schemas.openxmlformats.org/drawingml/2006/chart">
            <c:chart xmlns:c="http://schemas.openxmlformats.org/drawingml/2006/chart" xmlns:r="http://schemas.openxmlformats.org/officeDocument/2006/relationships" r:id="rId5"/>
          </a:graphicData>
        </a:graphic>
      </p:graphicFrame>
      <p:sp>
        <p:nvSpPr>
          <p:cNvPr id="4" name="Oval 3"/>
          <p:cNvSpPr/>
          <p:nvPr/>
        </p:nvSpPr>
        <p:spPr>
          <a:xfrm>
            <a:off x="1448719" y="1713381"/>
            <a:ext cx="2743200" cy="1524000"/>
          </a:xfrm>
          <a:prstGeom prst="ellipse">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t>Availability </a:t>
            </a:r>
            <a:r>
              <a:rPr lang="en-US" sz="2000" b="1" dirty="0">
                <a:solidFill>
                  <a:srgbClr val="FF0000"/>
                </a:solidFill>
              </a:rPr>
              <a:t>triple</a:t>
            </a:r>
            <a:r>
              <a:rPr lang="en-US" sz="2000" b="1" dirty="0"/>
              <a:t> what it was 60 years ago</a:t>
            </a:r>
          </a:p>
        </p:txBody>
      </p:sp>
      <p:graphicFrame>
        <p:nvGraphicFramePr>
          <p:cNvPr id="10" name="Chart 9"/>
          <p:cNvGraphicFramePr>
            <a:graphicFrameLocks/>
          </p:cNvGraphicFramePr>
          <p:nvPr>
            <p:extLst/>
          </p:nvPr>
        </p:nvGraphicFramePr>
        <p:xfrm>
          <a:off x="8906933" y="3755270"/>
          <a:ext cx="4224867" cy="1837902"/>
        </p:xfrm>
        <a:graphic>
          <a:graphicData uri="http://schemas.openxmlformats.org/drawingml/2006/chart">
            <c:chart xmlns:c="http://schemas.openxmlformats.org/drawingml/2006/chart" xmlns:r="http://schemas.openxmlformats.org/officeDocument/2006/relationships" r:id="rId6"/>
          </a:graphicData>
        </a:graphic>
      </p:graphicFrame>
      <p:sp>
        <p:nvSpPr>
          <p:cNvPr id="8" name="Title 1"/>
          <p:cNvSpPr txBox="1">
            <a:spLocks/>
          </p:cNvSpPr>
          <p:nvPr/>
        </p:nvSpPr>
        <p:spPr>
          <a:xfrm>
            <a:off x="118532" y="128001"/>
            <a:ext cx="11767105" cy="93879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t>Sugary drink availability peaked in 1998 – </a:t>
            </a:r>
          </a:p>
          <a:p>
            <a:pPr algn="ctr"/>
            <a:r>
              <a:rPr lang="en-US" sz="3600" dirty="0"/>
              <a:t>And </a:t>
            </a:r>
            <a:r>
              <a:rPr lang="en-US" sz="3600" dirty="0" smtClean="0"/>
              <a:t>still much too high</a:t>
            </a:r>
            <a:endParaRPr lang="en-US" sz="3600" dirty="0"/>
          </a:p>
          <a:p>
            <a:pPr algn="ctr"/>
            <a:endParaRPr lang="en-US" sz="3200" dirty="0"/>
          </a:p>
          <a:p>
            <a:endParaRPr lang="en-US" dirty="0"/>
          </a:p>
        </p:txBody>
      </p:sp>
      <p:cxnSp>
        <p:nvCxnSpPr>
          <p:cNvPr id="3" name="Straight Arrow Connector 2"/>
          <p:cNvCxnSpPr/>
          <p:nvPr/>
        </p:nvCxnSpPr>
        <p:spPr>
          <a:xfrm>
            <a:off x="9088341" y="2115047"/>
            <a:ext cx="15902" cy="6838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17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163952" y="3149916"/>
          <a:ext cx="3664974" cy="3342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62488302"/>
              </p:ext>
            </p:extLst>
          </p:nvPr>
        </p:nvGraphicFramePr>
        <p:xfrm>
          <a:off x="3772673" y="2468188"/>
          <a:ext cx="4646653" cy="334806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703735" y="5984131"/>
            <a:ext cx="6400800" cy="307777"/>
          </a:xfrm>
          <a:prstGeom prst="rect">
            <a:avLst/>
          </a:prstGeom>
          <a:noFill/>
        </p:spPr>
        <p:txBody>
          <a:bodyPr wrap="square" rtlCol="0">
            <a:spAutoFit/>
          </a:bodyPr>
          <a:lstStyle/>
          <a:p>
            <a:pPr algn="r"/>
            <a:r>
              <a:rPr lang="en-US" sz="1400" dirty="0"/>
              <a:t>High School Youth Risk Behavior Survey 2007-2013: 38 states</a:t>
            </a:r>
          </a:p>
        </p:txBody>
      </p:sp>
      <p:sp>
        <p:nvSpPr>
          <p:cNvPr id="11" name="Title 10"/>
          <p:cNvSpPr>
            <a:spLocks noGrp="1"/>
          </p:cNvSpPr>
          <p:nvPr>
            <p:ph type="title"/>
          </p:nvPr>
        </p:nvSpPr>
        <p:spPr>
          <a:xfrm>
            <a:off x="1066798" y="990607"/>
            <a:ext cx="10058400" cy="834050"/>
          </a:xfrm>
        </p:spPr>
        <p:txBody>
          <a:bodyPr>
            <a:normAutofit/>
          </a:bodyPr>
          <a:lstStyle/>
          <a:p>
            <a:pPr>
              <a:defRPr/>
            </a:pPr>
            <a:r>
              <a:rPr lang="en-US" sz="4000" dirty="0" smtClean="0"/>
              <a:t>Higher consumption among Black youth</a:t>
            </a:r>
            <a:endParaRPr lang="en-US" sz="4000" dirty="0"/>
          </a:p>
        </p:txBody>
      </p:sp>
      <p:sp>
        <p:nvSpPr>
          <p:cNvPr id="9" name="Footer Placeholder 2"/>
          <p:cNvSpPr>
            <a:spLocks noGrp="1"/>
          </p:cNvSpPr>
          <p:nvPr>
            <p:ph type="ftr" sz="quarter" idx="11"/>
          </p:nvPr>
        </p:nvSpPr>
        <p:spPr/>
        <p:txBody>
          <a:bodyPr/>
          <a:lstStyle/>
          <a:p>
            <a:r>
              <a:rPr lang="en-US" dirty="0">
                <a:solidFill>
                  <a:schemeClr val="bg1"/>
                </a:solidFill>
              </a:rPr>
              <a:t>Healthy Food America</a:t>
            </a:r>
          </a:p>
        </p:txBody>
      </p:sp>
      <p:sp>
        <p:nvSpPr>
          <p:cNvPr id="2" name="TextBox 1"/>
          <p:cNvSpPr txBox="1"/>
          <p:nvPr/>
        </p:nvSpPr>
        <p:spPr>
          <a:xfrm>
            <a:off x="3646997" y="2032101"/>
            <a:ext cx="4898003" cy="369332"/>
          </a:xfrm>
          <a:prstGeom prst="rect">
            <a:avLst/>
          </a:prstGeom>
          <a:noFill/>
        </p:spPr>
        <p:txBody>
          <a:bodyPr wrap="square" rtlCol="0">
            <a:spAutoFit/>
          </a:bodyPr>
          <a:lstStyle/>
          <a:p>
            <a:r>
              <a:rPr lang="en-US" dirty="0" smtClean="0"/>
              <a:t>Percent consuming 2 or more sugary drinks a day</a:t>
            </a:r>
            <a:endParaRPr lang="en-US" dirty="0"/>
          </a:p>
        </p:txBody>
      </p:sp>
    </p:spTree>
    <p:extLst>
      <p:ext uri="{BB962C8B-B14F-4D97-AF65-F5344CB8AC3E}">
        <p14:creationId xmlns:p14="http://schemas.microsoft.com/office/powerpoint/2010/main" val="51067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43058" y="315349"/>
            <a:ext cx="8011392" cy="400110"/>
          </a:xfrm>
          <a:prstGeom prst="rect">
            <a:avLst/>
          </a:prstGeom>
          <a:noFill/>
        </p:spPr>
        <p:txBody>
          <a:bodyPr wrap="square" rtlCol="0" anchor="t">
            <a:spAutoFit/>
          </a:bodyPr>
          <a:lstStyle/>
          <a:p>
            <a:pPr algn="ctr" defTabSz="457200"/>
            <a:endParaRPr lang="en-US" sz="2000" dirty="0">
              <a:solidFill>
                <a:srgbClr val="000000">
                  <a:lumMod val="75000"/>
                  <a:lumOff val="25000"/>
                </a:srgbClr>
              </a:solidFill>
              <a:latin typeface="Calibri Light" panose="020F0302020204030204"/>
            </a:endParaRPr>
          </a:p>
        </p:txBody>
      </p:sp>
      <p:graphicFrame>
        <p:nvGraphicFramePr>
          <p:cNvPr id="10" name="Chart 9"/>
          <p:cNvGraphicFramePr>
            <a:graphicFrameLocks/>
          </p:cNvGraphicFramePr>
          <p:nvPr>
            <p:extLst>
              <p:ext uri="{D42A27DB-BD31-4B8C-83A1-F6EECF244321}">
                <p14:modId xmlns:p14="http://schemas.microsoft.com/office/powerpoint/2010/main" val="396919449"/>
              </p:ext>
            </p:extLst>
          </p:nvPr>
        </p:nvGraphicFramePr>
        <p:xfrm>
          <a:off x="2714501" y="1937596"/>
          <a:ext cx="6762998" cy="40999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109207" y="1033670"/>
            <a:ext cx="10515600" cy="789612"/>
          </a:xfrm>
        </p:spPr>
        <p:txBody>
          <a:bodyPr>
            <a:normAutofit/>
          </a:bodyPr>
          <a:lstStyle/>
          <a:p>
            <a:r>
              <a:rPr lang="en-US" sz="4000" dirty="0" smtClean="0"/>
              <a:t>Higher </a:t>
            </a:r>
            <a:r>
              <a:rPr lang="en-US" sz="4000" dirty="0"/>
              <a:t>consumption in </a:t>
            </a:r>
            <a:r>
              <a:rPr lang="en-US" sz="4000" dirty="0" smtClean="0"/>
              <a:t>low income communities</a:t>
            </a:r>
            <a:endParaRPr lang="en-US" sz="4000" dirty="0">
              <a:solidFill>
                <a:srgbClr val="404040"/>
              </a:solidFill>
            </a:endParaRPr>
          </a:p>
        </p:txBody>
      </p:sp>
      <p:sp>
        <p:nvSpPr>
          <p:cNvPr id="11" name="Footer Placeholder 2"/>
          <p:cNvSpPr>
            <a:spLocks noGrp="1"/>
          </p:cNvSpPr>
          <p:nvPr>
            <p:ph type="ftr" sz="quarter" idx="11"/>
          </p:nvPr>
        </p:nvSpPr>
        <p:spPr/>
        <p:txBody>
          <a:bodyPr/>
          <a:lstStyle/>
          <a:p>
            <a:r>
              <a:rPr lang="en-US" dirty="0">
                <a:solidFill>
                  <a:prstClr val="white"/>
                </a:solidFill>
              </a:rPr>
              <a:t>Healthy Food America</a:t>
            </a:r>
          </a:p>
        </p:txBody>
      </p:sp>
      <p:sp>
        <p:nvSpPr>
          <p:cNvPr id="2" name="Rectangle 1"/>
          <p:cNvSpPr/>
          <p:nvPr/>
        </p:nvSpPr>
        <p:spPr>
          <a:xfrm>
            <a:off x="10273085" y="6037584"/>
            <a:ext cx="1789044" cy="307777"/>
          </a:xfrm>
          <a:prstGeom prst="rect">
            <a:avLst/>
          </a:prstGeom>
        </p:spPr>
        <p:txBody>
          <a:bodyPr wrap="square">
            <a:spAutoFit/>
          </a:bodyPr>
          <a:lstStyle/>
          <a:p>
            <a:pPr algn="r"/>
            <a:r>
              <a:rPr lang="en-US" sz="1400" dirty="0" smtClean="0">
                <a:solidFill>
                  <a:srgbClr val="404040"/>
                </a:solidFill>
              </a:rPr>
              <a:t>BRFSS </a:t>
            </a:r>
            <a:r>
              <a:rPr lang="en-US" sz="1400" dirty="0">
                <a:solidFill>
                  <a:srgbClr val="404040"/>
                </a:solidFill>
              </a:rPr>
              <a:t>2013, 24 </a:t>
            </a:r>
            <a:r>
              <a:rPr lang="en-US" sz="1400" dirty="0" smtClean="0">
                <a:solidFill>
                  <a:srgbClr val="404040"/>
                </a:solidFill>
              </a:rPr>
              <a:t>States</a:t>
            </a:r>
            <a:endParaRPr lang="en-US" sz="1400" dirty="0"/>
          </a:p>
        </p:txBody>
      </p:sp>
    </p:spTree>
    <p:extLst>
      <p:ext uri="{BB962C8B-B14F-4D97-AF65-F5344CB8AC3E}">
        <p14:creationId xmlns:p14="http://schemas.microsoft.com/office/powerpoint/2010/main" val="100031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9613" y="2205791"/>
            <a:ext cx="3558152" cy="461665"/>
          </a:xfrm>
          <a:prstGeom prst="rect">
            <a:avLst/>
          </a:prstGeom>
          <a:solidFill>
            <a:schemeClr val="accent2"/>
          </a:solidFill>
        </p:spPr>
        <p:txBody>
          <a:bodyPr wrap="square" rtlCol="0">
            <a:spAutoFit/>
          </a:bodyPr>
          <a:lstStyle/>
          <a:p>
            <a:pPr algn="ctr"/>
            <a:r>
              <a:rPr lang="en-US" sz="2400" b="1" dirty="0">
                <a:solidFill>
                  <a:schemeClr val="bg1"/>
                </a:solidFill>
              </a:rPr>
              <a:t>↓ Availability</a:t>
            </a:r>
          </a:p>
        </p:txBody>
      </p:sp>
      <p:sp>
        <p:nvSpPr>
          <p:cNvPr id="7" name="TextBox 6"/>
          <p:cNvSpPr txBox="1"/>
          <p:nvPr/>
        </p:nvSpPr>
        <p:spPr>
          <a:xfrm>
            <a:off x="807204" y="2206484"/>
            <a:ext cx="3558152" cy="461665"/>
          </a:xfrm>
          <a:prstGeom prst="rect">
            <a:avLst/>
          </a:prstGeom>
          <a:solidFill>
            <a:schemeClr val="accent2"/>
          </a:solidFill>
        </p:spPr>
        <p:txBody>
          <a:bodyPr wrap="square" rtlCol="0">
            <a:spAutoFit/>
          </a:bodyPr>
          <a:lstStyle/>
          <a:p>
            <a:pPr algn="ctr"/>
            <a:r>
              <a:rPr lang="en-US" sz="2400" b="1" dirty="0">
                <a:solidFill>
                  <a:schemeClr val="bg1"/>
                </a:solidFill>
              </a:rPr>
              <a:t>↓ Acceptability/Appeal</a:t>
            </a:r>
          </a:p>
        </p:txBody>
      </p:sp>
      <p:sp>
        <p:nvSpPr>
          <p:cNvPr id="8" name="TextBox 7"/>
          <p:cNvSpPr txBox="1"/>
          <p:nvPr/>
        </p:nvSpPr>
        <p:spPr>
          <a:xfrm>
            <a:off x="4316923" y="3869726"/>
            <a:ext cx="3558152" cy="461665"/>
          </a:xfrm>
          <a:prstGeom prst="rect">
            <a:avLst/>
          </a:prstGeom>
          <a:solidFill>
            <a:schemeClr val="accent2"/>
          </a:solidFill>
        </p:spPr>
        <p:txBody>
          <a:bodyPr wrap="square" rtlCol="0">
            <a:spAutoFit/>
          </a:bodyPr>
          <a:lstStyle/>
          <a:p>
            <a:pPr algn="ctr"/>
            <a:r>
              <a:rPr lang="en-US" sz="2400" b="1" dirty="0">
                <a:solidFill>
                  <a:schemeClr val="bg1"/>
                </a:solidFill>
              </a:rPr>
              <a:t>↓ Affordability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953" y="4587166"/>
            <a:ext cx="1974093" cy="1524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862" y="2875150"/>
            <a:ext cx="1697581" cy="1800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524" y="2875150"/>
            <a:ext cx="2673512" cy="1524000"/>
          </a:xfrm>
          <a:prstGeom prst="rect">
            <a:avLst/>
          </a:prstGeom>
        </p:spPr>
      </p:pic>
      <p:sp>
        <p:nvSpPr>
          <p:cNvPr id="2" name="Title 1"/>
          <p:cNvSpPr>
            <a:spLocks noGrp="1"/>
          </p:cNvSpPr>
          <p:nvPr>
            <p:ph type="title"/>
          </p:nvPr>
        </p:nvSpPr>
        <p:spPr>
          <a:xfrm>
            <a:off x="1066800" y="290576"/>
            <a:ext cx="10058400" cy="1450757"/>
          </a:xfrm>
        </p:spPr>
        <p:txBody>
          <a:bodyPr>
            <a:normAutofit/>
          </a:bodyPr>
          <a:lstStyle/>
          <a:p>
            <a:r>
              <a:rPr lang="en-US" sz="4400" dirty="0"/>
              <a:t>Reducing sugary drink consumption</a:t>
            </a:r>
          </a:p>
        </p:txBody>
      </p:sp>
      <p:sp>
        <p:nvSpPr>
          <p:cNvPr id="11" name="Footer Placeholder 2"/>
          <p:cNvSpPr>
            <a:spLocks noGrp="1"/>
          </p:cNvSpPr>
          <p:nvPr>
            <p:ph type="ftr" sz="quarter" idx="11"/>
          </p:nvPr>
        </p:nvSpPr>
        <p:spPr/>
        <p:txBody>
          <a:bodyPr/>
          <a:lstStyle/>
          <a:p>
            <a:r>
              <a:rPr lang="en-US" dirty="0"/>
              <a:t>Healthy Food America</a:t>
            </a:r>
          </a:p>
        </p:txBody>
      </p:sp>
    </p:spTree>
    <p:extLst>
      <p:ext uri="{BB962C8B-B14F-4D97-AF65-F5344CB8AC3E}">
        <p14:creationId xmlns:p14="http://schemas.microsoft.com/office/powerpoint/2010/main" val="427687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Acceptability &amp; Appeal</a:t>
            </a:r>
          </a:p>
        </p:txBody>
      </p:sp>
      <p:sp>
        <p:nvSpPr>
          <p:cNvPr id="5" name="Text Placeholder 4"/>
          <p:cNvSpPr>
            <a:spLocks noGrp="1"/>
          </p:cNvSpPr>
          <p:nvPr>
            <p:ph type="body" idx="1"/>
          </p:nvPr>
        </p:nvSpPr>
        <p:spPr/>
        <p:txBody>
          <a:bodyPr/>
          <a:lstStyle/>
          <a:p>
            <a:endParaRPr lang="en-US"/>
          </a:p>
        </p:txBody>
      </p:sp>
      <p:sp>
        <p:nvSpPr>
          <p:cNvPr id="6" name="Footer Placeholder 2"/>
          <p:cNvSpPr>
            <a:spLocks noGrp="1"/>
          </p:cNvSpPr>
          <p:nvPr>
            <p:ph type="ftr" sz="quarter" idx="11"/>
          </p:nvPr>
        </p:nvSpPr>
        <p:spPr>
          <a:xfrm>
            <a:off x="5167901" y="6497157"/>
            <a:ext cx="1856198" cy="365125"/>
          </a:xfrm>
        </p:spPr>
        <p:txBody>
          <a:bodyPr/>
          <a:lstStyle/>
          <a:p>
            <a:r>
              <a:rPr lang="en-US" sz="800" dirty="0">
                <a:solidFill>
                  <a:schemeClr val="bg1"/>
                </a:solidFill>
              </a:rPr>
              <a:t>Healthy Food America</a:t>
            </a:r>
          </a:p>
        </p:txBody>
      </p:sp>
    </p:spTree>
    <p:extLst>
      <p:ext uri="{BB962C8B-B14F-4D97-AF65-F5344CB8AC3E}">
        <p14:creationId xmlns:p14="http://schemas.microsoft.com/office/powerpoint/2010/main" val="135481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57" y="855841"/>
            <a:ext cx="9158574" cy="917621"/>
          </a:xfrm>
        </p:spPr>
        <p:txBody>
          <a:bodyPr>
            <a:noAutofit/>
          </a:bodyPr>
          <a:lstStyle/>
          <a:p>
            <a:r>
              <a:rPr lang="en-US" sz="4000" dirty="0"/>
              <a:t>Health information at point of purchase</a:t>
            </a:r>
          </a:p>
        </p:txBody>
      </p:sp>
      <p:sp>
        <p:nvSpPr>
          <p:cNvPr id="4" name="Content Placeholder 3"/>
          <p:cNvSpPr>
            <a:spLocks noGrp="1"/>
          </p:cNvSpPr>
          <p:nvPr>
            <p:ph idx="1"/>
          </p:nvPr>
        </p:nvSpPr>
        <p:spPr>
          <a:xfrm>
            <a:off x="2057401" y="1905000"/>
            <a:ext cx="6172201" cy="4191000"/>
          </a:xfrm>
        </p:spPr>
        <p:txBody>
          <a:bodyPr>
            <a:normAutofit/>
          </a:bodyPr>
          <a:lstStyle/>
          <a:p>
            <a:pPr marL="85723" indent="0">
              <a:lnSpc>
                <a:spcPct val="100000"/>
              </a:lnSpc>
              <a:spcBef>
                <a:spcPts val="0"/>
              </a:spcBef>
              <a:spcAft>
                <a:spcPts val="451"/>
              </a:spcAft>
              <a:buNone/>
            </a:pPr>
            <a:r>
              <a:rPr lang="en-US" b="1" dirty="0"/>
              <a:t>Consumers lack information on the </a:t>
            </a:r>
            <a:br>
              <a:rPr lang="en-US" b="1" dirty="0"/>
            </a:br>
            <a:r>
              <a:rPr lang="en-US" b="1" dirty="0"/>
              <a:t>health effects of sugary drinks.</a:t>
            </a:r>
          </a:p>
          <a:p>
            <a:pPr marL="342891" indent="-257168">
              <a:lnSpc>
                <a:spcPct val="100000"/>
              </a:lnSpc>
              <a:spcBef>
                <a:spcPts val="0"/>
              </a:spcBef>
              <a:spcAft>
                <a:spcPts val="451"/>
              </a:spcAft>
              <a:buFont typeface="Courier New" panose="02070309020205020404" pitchFamily="49" charset="0"/>
              <a:buChar char="o"/>
            </a:pPr>
            <a:r>
              <a:rPr lang="en-US" sz="1800" dirty="0"/>
              <a:t>Require health warnings on sugary drinks</a:t>
            </a:r>
          </a:p>
          <a:p>
            <a:pPr marL="342891" indent="-257168">
              <a:lnSpc>
                <a:spcPct val="100000"/>
              </a:lnSpc>
              <a:spcBef>
                <a:spcPts val="0"/>
              </a:spcBef>
              <a:spcAft>
                <a:spcPts val="451"/>
              </a:spcAft>
              <a:buFont typeface="Courier New" panose="02070309020205020404" pitchFamily="49" charset="0"/>
              <a:buChar char="o"/>
            </a:pPr>
            <a:r>
              <a:rPr lang="en-US" sz="1800" dirty="0"/>
              <a:t>Require health warnings on ads</a:t>
            </a:r>
          </a:p>
          <a:p>
            <a:pPr marL="342891" indent="-257168">
              <a:lnSpc>
                <a:spcPct val="100000"/>
              </a:lnSpc>
              <a:spcBef>
                <a:spcPts val="0"/>
              </a:spcBef>
              <a:spcAft>
                <a:spcPts val="451"/>
              </a:spcAft>
              <a:buFont typeface="Courier New" panose="02070309020205020404" pitchFamily="49" charset="0"/>
              <a:buChar char="o"/>
            </a:pPr>
            <a:r>
              <a:rPr lang="en-US" sz="1800" dirty="0"/>
              <a:t>Post health information signs on </a:t>
            </a:r>
          </a:p>
          <a:p>
            <a:pPr marL="85723" indent="0">
              <a:lnSpc>
                <a:spcPct val="100000"/>
              </a:lnSpc>
              <a:spcBef>
                <a:spcPts val="0"/>
              </a:spcBef>
              <a:spcAft>
                <a:spcPts val="451"/>
              </a:spcAft>
              <a:buNone/>
            </a:pPr>
            <a:r>
              <a:rPr lang="en-US" sz="1800" dirty="0"/>
              <a:t>     shelves where sugary drinks are sold</a:t>
            </a:r>
          </a:p>
          <a:p>
            <a:pPr marL="342891" indent="-257168">
              <a:lnSpc>
                <a:spcPct val="100000"/>
              </a:lnSpc>
              <a:spcBef>
                <a:spcPts val="0"/>
              </a:spcBef>
              <a:spcAft>
                <a:spcPts val="451"/>
              </a:spcAft>
              <a:buFont typeface="Courier New" panose="02070309020205020404" pitchFamily="49" charset="0"/>
              <a:buChar char="o"/>
            </a:pPr>
            <a:endParaRPr lang="en-US" sz="1800" dirty="0"/>
          </a:p>
          <a:p>
            <a:pPr marL="85723" indent="0">
              <a:lnSpc>
                <a:spcPct val="100000"/>
              </a:lnSpc>
              <a:spcBef>
                <a:spcPts val="0"/>
              </a:spcBef>
              <a:spcAft>
                <a:spcPts val="451"/>
              </a:spcAft>
              <a:buNone/>
            </a:pPr>
            <a:r>
              <a:rPr lang="en-US" b="1" dirty="0"/>
              <a:t>Cities are acting to require warning labels </a:t>
            </a:r>
          </a:p>
          <a:p>
            <a:pPr marL="342891" indent="-257168">
              <a:lnSpc>
                <a:spcPct val="100000"/>
              </a:lnSpc>
              <a:spcBef>
                <a:spcPts val="0"/>
              </a:spcBef>
              <a:spcAft>
                <a:spcPts val="451"/>
              </a:spcAft>
              <a:buFont typeface="Courier New" panose="02070309020205020404" pitchFamily="49" charset="0"/>
              <a:buChar char="o"/>
            </a:pPr>
            <a:r>
              <a:rPr lang="en-US" sz="1800" dirty="0"/>
              <a:t>San Francisco, CA (passed)</a:t>
            </a:r>
          </a:p>
          <a:p>
            <a:pPr marL="342891" indent="-257168">
              <a:lnSpc>
                <a:spcPct val="100000"/>
              </a:lnSpc>
              <a:spcBef>
                <a:spcPts val="0"/>
              </a:spcBef>
              <a:spcAft>
                <a:spcPts val="451"/>
              </a:spcAft>
              <a:buFont typeface="Courier New" panose="02070309020205020404" pitchFamily="49" charset="0"/>
              <a:buChar char="o"/>
            </a:pPr>
            <a:r>
              <a:rPr lang="en-US" sz="1800" dirty="0"/>
              <a:t>Baltimore, MD (effort underway)</a:t>
            </a:r>
          </a:p>
          <a:p>
            <a:pPr marL="85723" indent="0">
              <a:lnSpc>
                <a:spcPct val="100000"/>
              </a:lnSpc>
              <a:spcBef>
                <a:spcPts val="0"/>
              </a:spcBef>
              <a:spcAft>
                <a:spcPts val="451"/>
              </a:spcAft>
              <a:buNone/>
            </a:pPr>
            <a:endParaRPr lang="en-US" sz="1800" dirty="0"/>
          </a:p>
          <a:p>
            <a:pPr marL="85723" indent="0">
              <a:lnSpc>
                <a:spcPct val="100000"/>
              </a:lnSpc>
              <a:spcBef>
                <a:spcPts val="0"/>
              </a:spcBef>
              <a:spcAft>
                <a:spcPts val="451"/>
              </a:spcAft>
              <a:buNone/>
            </a:pPr>
            <a:endParaRPr lang="en-US" sz="1800" dirty="0"/>
          </a:p>
          <a:p>
            <a:endParaRPr lang="en-US" sz="2400" dirty="0"/>
          </a:p>
        </p:txBody>
      </p:sp>
      <p:sp>
        <p:nvSpPr>
          <p:cNvPr id="8" name="Footer Placeholder 2"/>
          <p:cNvSpPr txBox="1">
            <a:spLocks/>
          </p:cNvSpPr>
          <p:nvPr/>
        </p:nvSpPr>
        <p:spPr>
          <a:xfrm>
            <a:off x="1524003" y="5726907"/>
            <a:ext cx="1140343" cy="273844"/>
          </a:xfrm>
          <a:prstGeom prst="rect">
            <a:avLst/>
          </a:prstGeom>
        </p:spPr>
        <p:txBody>
          <a:bodyPr vert="horz" lIns="68580" tIns="34291" rIns="68580" bIns="34291"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a:solidFill>
                  <a:prstClr val="white"/>
                </a:solidFill>
              </a:rPr>
              <a:t>Action for Healthy Food</a:t>
            </a:r>
            <a:endParaRPr lang="en-US" sz="675" dirty="0">
              <a:solidFill>
                <a:prstClr val="white"/>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196" y="1905000"/>
            <a:ext cx="3847604"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p:cNvSpPr>
            <a:spLocks noGrp="1"/>
          </p:cNvSpPr>
          <p:nvPr>
            <p:ph type="ftr" sz="quarter" idx="11"/>
          </p:nvPr>
        </p:nvSpPr>
        <p:spPr>
          <a:xfrm>
            <a:off x="4288640" y="6459787"/>
            <a:ext cx="3617103" cy="365125"/>
          </a:xfrm>
        </p:spPr>
        <p:txBody>
          <a:bodyPr/>
          <a:lstStyle/>
          <a:p>
            <a:r>
              <a:rPr lang="en-US" sz="800" dirty="0"/>
              <a:t>Healthy Food America</a:t>
            </a:r>
          </a:p>
        </p:txBody>
      </p:sp>
      <p:pic>
        <p:nvPicPr>
          <p:cNvPr id="2050" name="Picture 2" descr="http://www.communitycommons.org/wp-content/uploads/2016/05/3.Sample-of-Ad-with-Warning-Labe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38601"/>
            <a:ext cx="3791154" cy="21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42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115388"/>
            <a:ext cx="3200400" cy="2286000"/>
          </a:xfrm>
        </p:spPr>
        <p:txBody>
          <a:bodyPr>
            <a:noAutofit/>
          </a:bodyPr>
          <a:lstStyle/>
          <a:p>
            <a:r>
              <a:rPr lang="en-US" sz="4000" dirty="0"/>
              <a:t>Media campaigns</a:t>
            </a:r>
          </a:p>
        </p:txBody>
      </p:sp>
      <p:pic>
        <p:nvPicPr>
          <p:cNvPr id="4" name="Picture 3" descr="Picture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248" y="905302"/>
            <a:ext cx="3489303" cy="174949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14844" b="18491"/>
          <a:stretch>
            <a:fillRect/>
          </a:stretch>
        </p:blipFill>
        <p:spPr bwMode="auto">
          <a:xfrm>
            <a:off x="8257102" y="905302"/>
            <a:ext cx="3563543" cy="190055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a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7713" y="2781907"/>
            <a:ext cx="3320283" cy="30578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779" y="3045826"/>
            <a:ext cx="3721820" cy="278966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a:spLocks noGrp="1"/>
          </p:cNvSpPr>
          <p:nvPr>
            <p:ph type="ftr" sz="quarter" idx="11"/>
          </p:nvPr>
        </p:nvSpPr>
        <p:spPr>
          <a:xfrm>
            <a:off x="0" y="6492875"/>
            <a:ext cx="3617103" cy="365125"/>
          </a:xfrm>
        </p:spPr>
        <p:txBody>
          <a:bodyPr/>
          <a:lstStyle/>
          <a:p>
            <a:r>
              <a:rPr lang="en-US" sz="1100" dirty="0" smtClean="0">
                <a:solidFill>
                  <a:schemeClr val="bg1"/>
                </a:solidFill>
              </a:rPr>
              <a:t>HEALTHY FOOD AMERICA</a:t>
            </a:r>
            <a:endParaRPr lang="en-US" sz="1100" dirty="0">
              <a:solidFill>
                <a:schemeClr val="bg1"/>
              </a:solidFill>
            </a:endParaRPr>
          </a:p>
        </p:txBody>
      </p:sp>
    </p:spTree>
    <p:extLst>
      <p:ext uri="{BB962C8B-B14F-4D97-AF65-F5344CB8AC3E}">
        <p14:creationId xmlns:p14="http://schemas.microsoft.com/office/powerpoint/2010/main" val="246815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chemeClr val="tx1">
                    <a:lumMod val="65000"/>
                    <a:lumOff val="35000"/>
                  </a:schemeClr>
                </a:solidFill>
              </a:rPr>
              <a:t>Increasing awareness of sugary drinks</a:t>
            </a:r>
          </a:p>
        </p:txBody>
      </p:sp>
      <p:pic>
        <p:nvPicPr>
          <p:cNvPr id="6" name="-F4t8zL6F0c"/>
          <p:cNvPicPr>
            <a:picLocks noRot="1" noChangeAspect="1"/>
          </p:cNvPicPr>
          <p:nvPr>
            <a:videoFile r:link="rId1"/>
          </p:nvPr>
        </p:nvPicPr>
        <p:blipFill>
          <a:blip r:embed="rId4"/>
          <a:stretch>
            <a:fillRect/>
          </a:stretch>
        </p:blipFill>
        <p:spPr>
          <a:xfrm>
            <a:off x="2631017" y="2154848"/>
            <a:ext cx="6929966" cy="3898106"/>
          </a:xfrm>
          <a:prstGeom prst="rect">
            <a:avLst/>
          </a:prstGeom>
        </p:spPr>
      </p:pic>
      <p:sp>
        <p:nvSpPr>
          <p:cNvPr id="4" name="Footer Placeholder 2"/>
          <p:cNvSpPr>
            <a:spLocks noGrp="1"/>
          </p:cNvSpPr>
          <p:nvPr>
            <p:ph type="ftr" sz="quarter" idx="11"/>
          </p:nvPr>
        </p:nvSpPr>
        <p:spPr>
          <a:xfrm>
            <a:off x="4288640" y="6459787"/>
            <a:ext cx="3617103" cy="365125"/>
          </a:xfrm>
        </p:spPr>
        <p:txBody>
          <a:bodyPr/>
          <a:lstStyle/>
          <a:p>
            <a:r>
              <a:rPr lang="en-US" sz="800" dirty="0"/>
              <a:t>Healthy Food America</a:t>
            </a:r>
          </a:p>
        </p:txBody>
      </p:sp>
    </p:spTree>
    <p:extLst>
      <p:ext uri="{BB962C8B-B14F-4D97-AF65-F5344CB8AC3E}">
        <p14:creationId xmlns:p14="http://schemas.microsoft.com/office/powerpoint/2010/main" val="4038051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Availability</a:t>
            </a:r>
          </a:p>
        </p:txBody>
      </p:sp>
      <p:sp>
        <p:nvSpPr>
          <p:cNvPr id="6" name="Text Placeholder 5"/>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Healthy food america</a:t>
            </a:r>
          </a:p>
        </p:txBody>
      </p:sp>
    </p:spTree>
    <p:extLst>
      <p:ext uri="{BB962C8B-B14F-4D97-AF65-F5344CB8AC3E}">
        <p14:creationId xmlns:p14="http://schemas.microsoft.com/office/powerpoint/2010/main" val="53890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52400" y="488438"/>
            <a:ext cx="9144000" cy="543933"/>
          </a:xfrm>
        </p:spPr>
        <p:txBody>
          <a:bodyPr>
            <a:normAutofit fontScale="90000"/>
          </a:bodyPr>
          <a:lstStyle/>
          <a:p>
            <a:pPr algn="ctr"/>
            <a:r>
              <a:rPr lang="en-US" dirty="0"/>
              <a:t>Epidemics of diabetes and obesity</a:t>
            </a:r>
          </a:p>
        </p:txBody>
      </p:sp>
      <p:graphicFrame>
        <p:nvGraphicFramePr>
          <p:cNvPr id="5" name="Chart 4"/>
          <p:cNvGraphicFramePr>
            <a:graphicFrameLocks/>
          </p:cNvGraphicFramePr>
          <p:nvPr>
            <p:extLst/>
          </p:nvPr>
        </p:nvGraphicFramePr>
        <p:xfrm>
          <a:off x="6487771" y="2555935"/>
          <a:ext cx="3718766" cy="315484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45492" y="1891372"/>
            <a:ext cx="3803324" cy="276999"/>
          </a:xfrm>
          <a:prstGeom prst="rect">
            <a:avLst/>
          </a:prstGeom>
          <a:noFill/>
        </p:spPr>
        <p:txBody>
          <a:bodyPr wrap="square" rtlCol="0">
            <a:spAutoFit/>
          </a:bodyPr>
          <a:lstStyle/>
          <a:p>
            <a:pPr algn="ctr"/>
            <a:r>
              <a:rPr lang="en-US" sz="1200" dirty="0"/>
              <a:t>Prevalence of Diagnosed Diabetes - US Adults 1980 - 2011</a:t>
            </a:r>
          </a:p>
        </p:txBody>
      </p:sp>
      <p:sp>
        <p:nvSpPr>
          <p:cNvPr id="3" name="TextBox 2"/>
          <p:cNvSpPr txBox="1"/>
          <p:nvPr/>
        </p:nvSpPr>
        <p:spPr>
          <a:xfrm>
            <a:off x="2209800" y="1891372"/>
            <a:ext cx="3678506" cy="276999"/>
          </a:xfrm>
          <a:prstGeom prst="rect">
            <a:avLst/>
          </a:prstGeom>
          <a:noFill/>
        </p:spPr>
        <p:txBody>
          <a:bodyPr wrap="square" rtlCol="0">
            <a:spAutoFit/>
          </a:bodyPr>
          <a:lstStyle/>
          <a:p>
            <a:pPr algn="ctr"/>
            <a:r>
              <a:rPr lang="en-US" sz="1200" dirty="0"/>
              <a:t>Prevalence of Obesity - US Adults 1960 - 2010</a:t>
            </a:r>
          </a:p>
        </p:txBody>
      </p:sp>
      <p:sp>
        <p:nvSpPr>
          <p:cNvPr id="9" name="Footer Placeholder 2"/>
          <p:cNvSpPr txBox="1">
            <a:spLocks/>
          </p:cNvSpPr>
          <p:nvPr/>
        </p:nvSpPr>
        <p:spPr>
          <a:xfrm>
            <a:off x="1524000" y="5726907"/>
            <a:ext cx="1140342" cy="273844"/>
          </a:xfrm>
          <a:prstGeom prst="rect">
            <a:avLst/>
          </a:prstGeom>
        </p:spPr>
        <p:txBody>
          <a:bodyPr vert="horz" lIns="68580" tIns="34290" rIns="68580" bIns="3429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dirty="0">
                <a:solidFill>
                  <a:schemeClr val="bg1"/>
                </a:solidFill>
              </a:rPr>
              <a:t>Action for Healthy Food</a:t>
            </a:r>
          </a:p>
        </p:txBody>
      </p:sp>
      <p:graphicFrame>
        <p:nvGraphicFramePr>
          <p:cNvPr id="10" name="Chart 9"/>
          <p:cNvGraphicFramePr>
            <a:graphicFrameLocks/>
          </p:cNvGraphicFramePr>
          <p:nvPr>
            <p:extLst/>
          </p:nvPr>
        </p:nvGraphicFramePr>
        <p:xfrm>
          <a:off x="1836420" y="2523191"/>
          <a:ext cx="4259580" cy="3340639"/>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2"/>
          <p:cNvSpPr>
            <a:spLocks noGrp="1"/>
          </p:cNvSpPr>
          <p:nvPr>
            <p:ph type="ftr" sz="quarter" idx="11"/>
          </p:nvPr>
        </p:nvSpPr>
        <p:spPr>
          <a:xfrm>
            <a:off x="4288640" y="6459787"/>
            <a:ext cx="3617103" cy="365125"/>
          </a:xfrm>
        </p:spPr>
        <p:txBody>
          <a:bodyPr/>
          <a:lstStyle/>
          <a:p>
            <a:r>
              <a:rPr lang="en-US" dirty="0"/>
              <a:t>Healthy Food America</a:t>
            </a:r>
          </a:p>
        </p:txBody>
      </p:sp>
      <p:sp>
        <p:nvSpPr>
          <p:cNvPr id="4" name="Oval Callout 3"/>
          <p:cNvSpPr/>
          <p:nvPr/>
        </p:nvSpPr>
        <p:spPr>
          <a:xfrm>
            <a:off x="8525933" y="360808"/>
            <a:ext cx="2819400" cy="1143000"/>
          </a:xfrm>
          <a:prstGeom prst="wedgeEllipseCallout">
            <a:avLst>
              <a:gd name="adj1" fmla="val -25206"/>
              <a:gd name="adj2" fmla="val 76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1"/>
              </a:buClr>
            </a:pPr>
            <a:r>
              <a:rPr lang="en-US" sz="1600" dirty="0">
                <a:solidFill>
                  <a:schemeClr val="bg1"/>
                </a:solidFill>
              </a:rPr>
              <a:t>1 out of 3 children born in the year 2000 will develop diabetes</a:t>
            </a:r>
          </a:p>
        </p:txBody>
      </p:sp>
    </p:spTree>
    <p:extLst>
      <p:ext uri="{BB962C8B-B14F-4D97-AF65-F5344CB8AC3E}">
        <p14:creationId xmlns:p14="http://schemas.microsoft.com/office/powerpoint/2010/main" val="19357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Kids’ </a:t>
            </a:r>
            <a:r>
              <a:rPr lang="en-US" sz="4300" dirty="0"/>
              <a:t>meals</a:t>
            </a:r>
          </a:p>
        </p:txBody>
      </p:sp>
      <p:sp>
        <p:nvSpPr>
          <p:cNvPr id="3" name="Content Placeholder 2"/>
          <p:cNvSpPr>
            <a:spLocks noGrp="1"/>
          </p:cNvSpPr>
          <p:nvPr>
            <p:ph idx="1"/>
          </p:nvPr>
        </p:nvSpPr>
        <p:spPr>
          <a:xfrm>
            <a:off x="1097280" y="1944313"/>
            <a:ext cx="4663793" cy="4023360"/>
          </a:xfrm>
        </p:spPr>
        <p:txBody>
          <a:bodyPr>
            <a:normAutofit/>
          </a:bodyPr>
          <a:lstStyle/>
          <a:p>
            <a:pPr marL="114300" lvl="1" indent="0">
              <a:buNone/>
            </a:pPr>
            <a:r>
              <a:rPr lang="en-US" sz="2400" dirty="0"/>
              <a:t>A third of all US children and adolescents aged 2–19 consumed fast food on a given day.</a:t>
            </a:r>
            <a:endParaRPr lang="en-US" sz="1200" b="1" dirty="0"/>
          </a:p>
          <a:p>
            <a:pPr marL="403225" lvl="1" indent="-284163">
              <a:lnSpc>
                <a:spcPct val="100000"/>
              </a:lnSpc>
              <a:spcBef>
                <a:spcPts val="0"/>
              </a:spcBef>
              <a:spcAft>
                <a:spcPts val="600"/>
              </a:spcAft>
              <a:buFont typeface="Courier New" panose="02070309020205020404" pitchFamily="49" charset="0"/>
              <a:buChar char="o"/>
            </a:pPr>
            <a:r>
              <a:rPr lang="en-US" sz="2200" dirty="0"/>
              <a:t>Ban soda as default beverage option or ban completely.</a:t>
            </a:r>
          </a:p>
          <a:p>
            <a:pPr marL="403225" lvl="1" indent="-284163">
              <a:lnSpc>
                <a:spcPct val="100000"/>
              </a:lnSpc>
              <a:spcBef>
                <a:spcPts val="0"/>
              </a:spcBef>
              <a:spcAft>
                <a:spcPts val="600"/>
              </a:spcAft>
              <a:buFont typeface="Courier New" panose="02070309020205020404" pitchFamily="49" charset="0"/>
              <a:buChar char="o"/>
            </a:pPr>
            <a:r>
              <a:rPr lang="en-US" sz="2200" dirty="0"/>
              <a:t>Nutritional standards for kids meals.</a:t>
            </a:r>
          </a:p>
          <a:p>
            <a:pPr marL="1294310" lvl="5" indent="-285750">
              <a:buFont typeface="Wingdings" panose="05000000000000000000" pitchFamily="2" charset="2"/>
              <a:buChar char="§"/>
            </a:pPr>
            <a:endParaRPr lang="en-US" sz="2400" dirty="0"/>
          </a:p>
          <a:p>
            <a:endParaRPr lang="en-US" dirty="0"/>
          </a:p>
        </p:txBody>
      </p:sp>
      <p:pic>
        <p:nvPicPr>
          <p:cNvPr id="1026" name="Picture 2" descr="http://assets.nydailynews.com/polopoly_fs/1.1909796%21/img/httpImage/image.jpg_gen/derivatives/article_635/legislating-heal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637" y="1944313"/>
            <a:ext cx="5342355" cy="374385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3686185" y="6459785"/>
            <a:ext cx="4822804" cy="365125"/>
          </a:xfrm>
        </p:spPr>
        <p:txBody>
          <a:bodyPr/>
          <a:lstStyle/>
          <a:p>
            <a:r>
              <a:rPr lang="en-US" dirty="0"/>
              <a:t>Healthy food america</a:t>
            </a:r>
          </a:p>
        </p:txBody>
      </p:sp>
    </p:spTree>
    <p:extLst>
      <p:ext uri="{BB962C8B-B14F-4D97-AF65-F5344CB8AC3E}">
        <p14:creationId xmlns:p14="http://schemas.microsoft.com/office/powerpoint/2010/main" val="358684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a:t>Healthy retail</a:t>
            </a:r>
          </a:p>
        </p:txBody>
      </p:sp>
      <p:sp>
        <p:nvSpPr>
          <p:cNvPr id="3" name="Content Placeholder 2"/>
          <p:cNvSpPr>
            <a:spLocks noGrp="1"/>
          </p:cNvSpPr>
          <p:nvPr>
            <p:ph idx="1"/>
          </p:nvPr>
        </p:nvSpPr>
        <p:spPr>
          <a:xfrm>
            <a:off x="1238794" y="2061633"/>
            <a:ext cx="6164933" cy="3649768"/>
          </a:xfrm>
        </p:spPr>
        <p:txBody>
          <a:bodyPr>
            <a:normAutofit/>
          </a:bodyPr>
          <a:lstStyle/>
          <a:p>
            <a:pPr marL="231775" lvl="1" indent="-231775">
              <a:spcBef>
                <a:spcPts val="0"/>
              </a:spcBef>
              <a:buFont typeface="Courier New" panose="02070309020205020404" pitchFamily="49" charset="0"/>
              <a:buChar char="o"/>
            </a:pPr>
            <a:r>
              <a:rPr lang="en-US" sz="2400" dirty="0">
                <a:solidFill>
                  <a:schemeClr val="tx1"/>
                </a:solidFill>
              </a:rPr>
              <a:t>Replace sugary drinks with healthier products</a:t>
            </a:r>
          </a:p>
          <a:p>
            <a:pPr marL="568325" lvl="1" indent="-285750">
              <a:spcBef>
                <a:spcPts val="0"/>
              </a:spcBef>
              <a:buFont typeface="Wingdings" panose="05000000000000000000" pitchFamily="2" charset="2"/>
              <a:buChar char="§"/>
            </a:pPr>
            <a:r>
              <a:rPr lang="en-US" sz="2000" dirty="0">
                <a:solidFill>
                  <a:schemeClr val="tx1"/>
                </a:solidFill>
              </a:rPr>
              <a:t>Endcaps and displays</a:t>
            </a:r>
          </a:p>
          <a:p>
            <a:pPr marL="568325" lvl="1" indent="-285750">
              <a:spcBef>
                <a:spcPts val="0"/>
              </a:spcBef>
              <a:buFont typeface="Wingdings" panose="05000000000000000000" pitchFamily="2" charset="2"/>
              <a:buChar char="§"/>
            </a:pPr>
            <a:r>
              <a:rPr lang="en-US" sz="2000" dirty="0">
                <a:solidFill>
                  <a:schemeClr val="tx1"/>
                </a:solidFill>
              </a:rPr>
              <a:t>Shelf location</a:t>
            </a:r>
          </a:p>
          <a:p>
            <a:pPr marL="568325" lvl="1" indent="-285750">
              <a:spcBef>
                <a:spcPts val="0"/>
              </a:spcBef>
              <a:spcAft>
                <a:spcPts val="1200"/>
              </a:spcAft>
              <a:buFont typeface="Wingdings" panose="05000000000000000000" pitchFamily="2" charset="2"/>
              <a:buChar char="§"/>
            </a:pPr>
            <a:r>
              <a:rPr lang="en-US" sz="2000" dirty="0">
                <a:solidFill>
                  <a:schemeClr val="tx1"/>
                </a:solidFill>
              </a:rPr>
              <a:t>Checkout aisles</a:t>
            </a:r>
          </a:p>
          <a:p>
            <a:pPr marL="287338" lvl="1" indent="-285750">
              <a:spcBef>
                <a:spcPts val="0"/>
              </a:spcBef>
              <a:spcAft>
                <a:spcPts val="1200"/>
              </a:spcAft>
              <a:buFont typeface="Courier New" panose="02070309020205020404" pitchFamily="49" charset="0"/>
              <a:buChar char="o"/>
            </a:pPr>
            <a:r>
              <a:rPr lang="en-US" sz="2400" dirty="0">
                <a:solidFill>
                  <a:schemeClr val="tx1"/>
                </a:solidFill>
              </a:rPr>
              <a:t>Promote healthier beverages</a:t>
            </a:r>
          </a:p>
          <a:p>
            <a:pPr marL="287338" lvl="1" indent="-285750">
              <a:spcBef>
                <a:spcPts val="0"/>
              </a:spcBef>
              <a:spcAft>
                <a:spcPts val="1200"/>
              </a:spcAft>
              <a:buFont typeface="Courier New" panose="02070309020205020404" pitchFamily="49" charset="0"/>
              <a:buChar char="o"/>
            </a:pPr>
            <a:r>
              <a:rPr lang="en-US" sz="2400" dirty="0">
                <a:solidFill>
                  <a:schemeClr val="tx1"/>
                </a:solidFill>
              </a:rPr>
              <a:t>Sell healthier beverages</a:t>
            </a:r>
          </a:p>
          <a:p>
            <a:pPr marL="282575" lvl="1" indent="0">
              <a:spcBef>
                <a:spcPts val="0"/>
              </a:spcBef>
              <a:spcAft>
                <a:spcPts val="1200"/>
              </a:spcAft>
              <a:buClr>
                <a:schemeClr val="bg1"/>
              </a:buClr>
              <a:buNone/>
            </a:pPr>
            <a:endParaRPr lang="en-US" dirty="0">
              <a:solidFill>
                <a:schemeClr val="tx1"/>
              </a:solidFill>
            </a:endParaRPr>
          </a:p>
        </p:txBody>
      </p:sp>
      <p:sp>
        <p:nvSpPr>
          <p:cNvPr id="6" name="Footer Placeholder 3"/>
          <p:cNvSpPr>
            <a:spLocks noGrp="1"/>
          </p:cNvSpPr>
          <p:nvPr>
            <p:ph type="ftr" sz="quarter" idx="11"/>
          </p:nvPr>
        </p:nvSpPr>
        <p:spPr>
          <a:xfrm>
            <a:off x="3686185" y="6459785"/>
            <a:ext cx="4822804" cy="365125"/>
          </a:xfrm>
        </p:spPr>
        <p:txBody>
          <a:bodyPr/>
          <a:lstStyle/>
          <a:p>
            <a:r>
              <a:rPr lang="en-US" dirty="0"/>
              <a:t>Healthy food america</a:t>
            </a:r>
          </a:p>
        </p:txBody>
      </p:sp>
      <p:pic>
        <p:nvPicPr>
          <p:cNvPr id="1026" name="Picture 2" descr="Image result for junk food checkout ais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727" y="2061633"/>
            <a:ext cx="2732165" cy="379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40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p:cNvSpPr/>
          <p:nvPr/>
        </p:nvSpPr>
        <p:spPr>
          <a:xfrm rot="3559050">
            <a:off x="6777590" y="1448593"/>
            <a:ext cx="922819" cy="795130"/>
          </a:xfrm>
          <a:prstGeom prst="hexagon">
            <a:avLst>
              <a:gd name="adj" fmla="val 28900"/>
              <a:gd name="vf" fmla="val 115470"/>
            </a:avLst>
          </a:prstGeom>
          <a:blipFill rotWithShape="0">
            <a:blip r:embed="rId3"/>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Title 6"/>
          <p:cNvSpPr>
            <a:spLocks noGrp="1"/>
          </p:cNvSpPr>
          <p:nvPr>
            <p:ph type="title"/>
          </p:nvPr>
        </p:nvSpPr>
        <p:spPr>
          <a:xfrm>
            <a:off x="176696" y="1041588"/>
            <a:ext cx="3200400" cy="1290550"/>
          </a:xfrm>
        </p:spPr>
        <p:txBody>
          <a:bodyPr>
            <a:noAutofit/>
          </a:bodyPr>
          <a:lstStyle/>
          <a:p>
            <a:r>
              <a:rPr lang="en-US" sz="4000" dirty="0"/>
              <a:t>Organization Policy Solutions</a:t>
            </a:r>
          </a:p>
        </p:txBody>
      </p:sp>
      <p:graphicFrame>
        <p:nvGraphicFramePr>
          <p:cNvPr id="8" name="Diagram 7"/>
          <p:cNvGraphicFramePr/>
          <p:nvPr>
            <p:extLst/>
          </p:nvPr>
        </p:nvGraphicFramePr>
        <p:xfrm>
          <a:off x="4419600" y="340231"/>
          <a:ext cx="7772400" cy="5964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ooter Placeholder 2"/>
          <p:cNvSpPr txBox="1">
            <a:spLocks/>
          </p:cNvSpPr>
          <p:nvPr/>
        </p:nvSpPr>
        <p:spPr>
          <a:xfrm>
            <a:off x="0" y="6492875"/>
            <a:ext cx="1520456"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smtClean="0">
                <a:ln>
                  <a:noFill/>
                </a:ln>
                <a:solidFill>
                  <a:schemeClr val="bg1"/>
                </a:solidFill>
                <a:effectLst/>
                <a:uLnTx/>
                <a:uFillTx/>
                <a:latin typeface="+mn-lt"/>
                <a:ea typeface="+mn-ea"/>
                <a:cs typeface="+mn-cs"/>
              </a:rPr>
              <a:t>Healthy Food AMERICA</a:t>
            </a:r>
            <a:endParaRPr kumimoji="0" lang="en-US" sz="900" b="0" i="0" u="none" strike="noStrike" kern="1200" cap="all" spc="0" normalizeH="0" baseline="0" noProof="0" dirty="0">
              <a:ln>
                <a:noFill/>
              </a:ln>
              <a:solidFill>
                <a:schemeClr val="bg1"/>
              </a:solidFill>
              <a:effectLst/>
              <a:uLnTx/>
              <a:uFillTx/>
              <a:latin typeface="+mn-lt"/>
              <a:ea typeface="+mn-ea"/>
              <a:cs typeface="+mn-cs"/>
            </a:endParaRPr>
          </a:p>
        </p:txBody>
      </p:sp>
      <p:sp>
        <p:nvSpPr>
          <p:cNvPr id="2" name="TextBox 1"/>
          <p:cNvSpPr txBox="1"/>
          <p:nvPr/>
        </p:nvSpPr>
        <p:spPr>
          <a:xfrm>
            <a:off x="443396" y="2641600"/>
            <a:ext cx="3544404" cy="34163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800" b="0" i="0" u="none" strike="noStrike" kern="0" cap="none" spc="0" normalizeH="0" baseline="0" noProof="0" dirty="0">
                <a:ln>
                  <a:noFill/>
                </a:ln>
                <a:solidFill>
                  <a:schemeClr val="bg1"/>
                </a:solidFill>
                <a:effectLst/>
                <a:uLnTx/>
                <a:uFillTx/>
              </a:rPr>
              <a:t>Meal service</a:t>
            </a:r>
          </a:p>
          <a:p>
            <a:pPr marL="285750" marR="0" lvl="0" indent="-285750"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800" b="0" i="0" u="none" strike="noStrike" kern="0" cap="none" spc="0" normalizeH="0" baseline="0" noProof="0" dirty="0">
                <a:ln>
                  <a:noFill/>
                </a:ln>
                <a:solidFill>
                  <a:schemeClr val="bg1"/>
                </a:solidFill>
                <a:effectLst/>
                <a:uLnTx/>
                <a:uFillTx/>
              </a:rPr>
              <a:t>Vending</a:t>
            </a:r>
          </a:p>
          <a:p>
            <a:pPr marL="285750" marR="0" lvl="0" indent="-285750"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800" b="0" i="0" u="none" strike="noStrike" kern="0" cap="none" spc="0" normalizeH="0" baseline="0" noProof="0" dirty="0">
                <a:ln>
                  <a:noFill/>
                </a:ln>
                <a:solidFill>
                  <a:schemeClr val="bg1"/>
                </a:solidFill>
                <a:effectLst/>
                <a:uLnTx/>
                <a:uFillTx/>
              </a:rPr>
              <a:t>Contracts</a:t>
            </a:r>
          </a:p>
          <a:p>
            <a:pPr marL="285750" marR="0" lvl="0" indent="-285750"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800" b="0" i="0" u="none" strike="noStrike" kern="0" cap="none" spc="0" normalizeH="0" baseline="0" noProof="0" dirty="0">
                <a:ln>
                  <a:noFill/>
                </a:ln>
                <a:solidFill>
                  <a:schemeClr val="bg1"/>
                </a:solidFill>
                <a:effectLst/>
                <a:uLnTx/>
                <a:uFillTx/>
              </a:rPr>
              <a:t>Events and meetings</a:t>
            </a:r>
          </a:p>
          <a:p>
            <a:pPr marL="285750" marR="0" lvl="0" indent="-285750"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800" b="0" i="0" u="none" strike="noStrike" kern="0" cap="none" spc="0" normalizeH="0" baseline="0" noProof="0" dirty="0">
                <a:ln>
                  <a:noFill/>
                </a:ln>
                <a:solidFill>
                  <a:schemeClr val="bg1"/>
                </a:solidFill>
                <a:effectLst/>
                <a:uLnTx/>
                <a:uFillTx/>
              </a:rPr>
              <a:t>Sponsorships</a:t>
            </a:r>
          </a:p>
          <a:p>
            <a:pPr marL="285750" marR="0" lvl="0" indent="-285750"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2800" b="0" i="0" u="none" strike="noStrike" kern="0" cap="none" spc="0" normalizeH="0" baseline="0" noProof="0" dirty="0">
                <a:ln>
                  <a:noFill/>
                </a:ln>
                <a:solidFill>
                  <a:schemeClr val="bg1"/>
                </a:solidFill>
                <a:effectLst/>
                <a:uLnTx/>
                <a:uFillTx/>
              </a:rPr>
              <a:t>Advertising</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6662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Affordability</a:t>
            </a:r>
          </a:p>
        </p:txBody>
      </p:sp>
      <p:sp>
        <p:nvSpPr>
          <p:cNvPr id="3" name="Text Placeholder 2"/>
          <p:cNvSpPr>
            <a:spLocks noGrp="1"/>
          </p:cNvSpPr>
          <p:nvPr>
            <p:ph type="body" idx="1"/>
          </p:nvPr>
        </p:nvSpPr>
        <p:spPr/>
        <p:txBody>
          <a:bodyPr/>
          <a:lstStyle/>
          <a:p>
            <a:endParaRPr lang="en-US"/>
          </a:p>
        </p:txBody>
      </p:sp>
      <p:sp>
        <p:nvSpPr>
          <p:cNvPr id="4" name="Footer Placeholder 2"/>
          <p:cNvSpPr>
            <a:spLocks noGrp="1"/>
          </p:cNvSpPr>
          <p:nvPr>
            <p:ph type="ftr" sz="quarter" idx="11"/>
          </p:nvPr>
        </p:nvSpPr>
        <p:spPr>
          <a:xfrm>
            <a:off x="4288640" y="6459787"/>
            <a:ext cx="3617103" cy="365125"/>
          </a:xfrm>
        </p:spPr>
        <p:txBody>
          <a:bodyPr/>
          <a:lstStyle/>
          <a:p>
            <a:r>
              <a:rPr lang="en-US" dirty="0"/>
              <a:t>Healthy Food America</a:t>
            </a:r>
          </a:p>
        </p:txBody>
      </p:sp>
    </p:spTree>
    <p:extLst>
      <p:ext uri="{BB962C8B-B14F-4D97-AF65-F5344CB8AC3E}">
        <p14:creationId xmlns:p14="http://schemas.microsoft.com/office/powerpoint/2010/main" val="3693482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a:spLocks noGrp="1"/>
          </p:cNvSpPr>
          <p:nvPr>
            <p:ph type="title"/>
          </p:nvPr>
        </p:nvSpPr>
        <p:spPr/>
        <p:txBody>
          <a:bodyPr>
            <a:normAutofit/>
          </a:bodyPr>
          <a:lstStyle/>
          <a:p>
            <a:r>
              <a:rPr lang="en-US" sz="4400" dirty="0"/>
              <a:t>Sugary drink tax</a:t>
            </a:r>
          </a:p>
        </p:txBody>
      </p:sp>
      <p:sp>
        <p:nvSpPr>
          <p:cNvPr id="5" name="Content Placeholder 4"/>
          <p:cNvSpPr>
            <a:spLocks noGrp="1"/>
          </p:cNvSpPr>
          <p:nvPr>
            <p:ph idx="1"/>
          </p:nvPr>
        </p:nvSpPr>
        <p:spPr/>
        <p:txBody>
          <a:bodyPr>
            <a:normAutofit/>
          </a:bodyPr>
          <a:lstStyle/>
          <a:p>
            <a:pPr>
              <a:spcBef>
                <a:spcPts val="0"/>
              </a:spcBef>
              <a:spcAft>
                <a:spcPts val="900"/>
              </a:spcAft>
              <a:buFont typeface="Courier New" panose="02070309020205020404" pitchFamily="49" charset="0"/>
              <a:buChar char="o"/>
            </a:pPr>
            <a:r>
              <a:rPr lang="en-US" dirty="0">
                <a:cs typeface="Arial" pitchFamily="34" charset="0"/>
              </a:rPr>
              <a:t> Reduce consumption</a:t>
            </a:r>
          </a:p>
          <a:p>
            <a:pPr>
              <a:spcBef>
                <a:spcPts val="0"/>
              </a:spcBef>
              <a:spcAft>
                <a:spcPts val="450"/>
              </a:spcAft>
              <a:buFont typeface="Courier New" panose="02070309020205020404" pitchFamily="49" charset="0"/>
              <a:buChar char="o"/>
            </a:pPr>
            <a:r>
              <a:rPr lang="en-US" dirty="0">
                <a:cs typeface="Arial" pitchFamily="34" charset="0"/>
              </a:rPr>
              <a:t> Reduce disease</a:t>
            </a:r>
          </a:p>
          <a:p>
            <a:pPr marL="342900" lvl="1" indent="-125016">
              <a:buFont typeface="Arial" panose="020B0604020202020204" pitchFamily="34" charset="0"/>
              <a:buChar char="•"/>
            </a:pPr>
            <a:r>
              <a:rPr lang="en-US" dirty="0">
                <a:cs typeface="Arial" pitchFamily="34" charset="0"/>
              </a:rPr>
              <a:t>Diabetes: 2.6% decrease in new cases over 10 years</a:t>
            </a:r>
          </a:p>
          <a:p>
            <a:pPr marL="342900" lvl="1" indent="-125016">
              <a:buFont typeface="Arial" panose="020B0604020202020204" pitchFamily="34" charset="0"/>
              <a:buChar char="•"/>
            </a:pPr>
            <a:r>
              <a:rPr lang="en-US" dirty="0">
                <a:cs typeface="Arial" pitchFamily="34" charset="0"/>
              </a:rPr>
              <a:t>Obesity: </a:t>
            </a:r>
          </a:p>
          <a:p>
            <a:pPr marL="514350" lvl="1" indent="-125016">
              <a:buFont typeface="Arial" panose="020B0604020202020204" pitchFamily="34" charset="0"/>
              <a:buChar char="•"/>
            </a:pPr>
            <a:r>
              <a:rPr lang="en-US" dirty="0">
                <a:cs typeface="Arial" pitchFamily="34" charset="0"/>
              </a:rPr>
              <a:t>1% decrease (adults) </a:t>
            </a:r>
          </a:p>
          <a:p>
            <a:pPr marL="514350" lvl="1" indent="-125016">
              <a:spcAft>
                <a:spcPts val="900"/>
              </a:spcAft>
              <a:buFont typeface="Arial" panose="020B0604020202020204" pitchFamily="34" charset="0"/>
              <a:buChar char="•"/>
            </a:pPr>
            <a:r>
              <a:rPr lang="en-US" dirty="0">
                <a:cs typeface="Arial" pitchFamily="34" charset="0"/>
              </a:rPr>
              <a:t>1.4%  decrease (children)</a:t>
            </a:r>
          </a:p>
          <a:p>
            <a:pPr marL="171450" indent="-171450">
              <a:lnSpc>
                <a:spcPct val="100000"/>
              </a:lnSpc>
              <a:spcBef>
                <a:spcPts val="0"/>
              </a:spcBef>
              <a:spcAft>
                <a:spcPts val="900"/>
              </a:spcAft>
              <a:buFont typeface="Courier New" panose="02070309020205020404" pitchFamily="49" charset="0"/>
              <a:buChar char="o"/>
            </a:pPr>
            <a:r>
              <a:rPr lang="en-US" dirty="0">
                <a:cs typeface="Arial" pitchFamily="34" charset="0"/>
              </a:rPr>
              <a:t> Increase awareness about adverse health effects</a:t>
            </a:r>
          </a:p>
          <a:p>
            <a:pPr marL="233363" indent="-233363">
              <a:lnSpc>
                <a:spcPct val="100000"/>
              </a:lnSpc>
              <a:spcBef>
                <a:spcPts val="0"/>
              </a:spcBef>
              <a:spcAft>
                <a:spcPts val="900"/>
              </a:spcAft>
              <a:buFont typeface="Courier New" panose="02070309020205020404" pitchFamily="49" charset="0"/>
              <a:buChar char="o"/>
            </a:pPr>
            <a:r>
              <a:rPr lang="en-US" dirty="0">
                <a:cs typeface="Arial" pitchFamily="34" charset="0"/>
              </a:rPr>
              <a:t>Generate revenue to support community health and well-being</a:t>
            </a:r>
          </a:p>
          <a:p>
            <a:pPr marL="233363" indent="-233363">
              <a:lnSpc>
                <a:spcPct val="100000"/>
              </a:lnSpc>
              <a:spcBef>
                <a:spcPts val="0"/>
              </a:spcBef>
              <a:spcAft>
                <a:spcPts val="900"/>
              </a:spcAft>
              <a:buFont typeface="Courier New" panose="02070309020205020404" pitchFamily="49" charset="0"/>
              <a:buChar char="o"/>
            </a:pPr>
            <a:r>
              <a:rPr lang="en-US" dirty="0">
                <a:cs typeface="Arial" pitchFamily="34" charset="0"/>
              </a:rPr>
              <a:t>Reduce national health care costs by $23 billion over 10 years</a:t>
            </a:r>
          </a:p>
          <a:p>
            <a:pPr marL="380619" indent="-257175">
              <a:buFont typeface="Wingdings" panose="05000000000000000000" pitchFamily="2" charset="2"/>
              <a:buChar char="ü"/>
            </a:pPr>
            <a:endParaRPr lang="en-US" sz="2400" dirty="0">
              <a:latin typeface="+mj-lt"/>
              <a:cs typeface="Arial" pitchFamily="34" charset="0"/>
            </a:endParaRPr>
          </a:p>
          <a:p>
            <a:endParaRPr lang="en-US" dirty="0"/>
          </a:p>
        </p:txBody>
      </p:sp>
      <p:sp>
        <p:nvSpPr>
          <p:cNvPr id="18" name="Footer Placeholder 2"/>
          <p:cNvSpPr txBox="1">
            <a:spLocks/>
          </p:cNvSpPr>
          <p:nvPr/>
        </p:nvSpPr>
        <p:spPr>
          <a:xfrm>
            <a:off x="5410200" y="6477001"/>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pic>
        <p:nvPicPr>
          <p:cNvPr id="1026" name="Picture 2" descr="http://www.alfabb.com/bb/forums/attachments/anything-about-alfa-romeos-alfabb-com/106832d1214232891-2008-autodelta-159-j4-2-2-c-detail-forum_2f455681_two_cents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2104569"/>
            <a:ext cx="2571139" cy="158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5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63" y="182295"/>
            <a:ext cx="10058400" cy="1450757"/>
          </a:xfrm>
        </p:spPr>
        <p:txBody>
          <a:bodyPr>
            <a:normAutofit/>
          </a:bodyPr>
          <a:lstStyle/>
          <a:p>
            <a:r>
              <a:rPr lang="en-US" sz="4000" dirty="0">
                <a:solidFill>
                  <a:prstClr val="black"/>
                </a:solidFill>
              </a:rPr>
              <a:t>US: Active and enacted sugary drink taxes</a:t>
            </a:r>
          </a:p>
        </p:txBody>
      </p:sp>
      <p:sp>
        <p:nvSpPr>
          <p:cNvPr id="1030" name="Freeform 6"/>
          <p:cNvSpPr>
            <a:spLocks/>
          </p:cNvSpPr>
          <p:nvPr/>
        </p:nvSpPr>
        <p:spPr bwMode="auto">
          <a:xfrm>
            <a:off x="6812093" y="3582708"/>
            <a:ext cx="11606" cy="7737"/>
          </a:xfrm>
          <a:custGeom>
            <a:avLst/>
            <a:gdLst/>
            <a:ahLst/>
            <a:cxnLst>
              <a:cxn ang="0">
                <a:pos x="1" y="0"/>
              </a:cxn>
              <a:cxn ang="0">
                <a:pos x="5" y="0"/>
              </a:cxn>
              <a:cxn ang="0">
                <a:pos x="6" y="1"/>
              </a:cxn>
              <a:cxn ang="0">
                <a:pos x="8" y="3"/>
              </a:cxn>
              <a:cxn ang="0">
                <a:pos x="9" y="3"/>
              </a:cxn>
              <a:cxn ang="0">
                <a:pos x="9" y="5"/>
              </a:cxn>
              <a:cxn ang="0">
                <a:pos x="8" y="6"/>
              </a:cxn>
              <a:cxn ang="0">
                <a:pos x="2" y="6"/>
              </a:cxn>
              <a:cxn ang="0">
                <a:pos x="1" y="5"/>
              </a:cxn>
              <a:cxn ang="0">
                <a:pos x="0" y="3"/>
              </a:cxn>
              <a:cxn ang="0">
                <a:pos x="1" y="0"/>
              </a:cxn>
            </a:cxnLst>
            <a:rect l="0" t="0" r="r" b="b"/>
            <a:pathLst>
              <a:path w="9" h="6">
                <a:moveTo>
                  <a:pt x="1" y="0"/>
                </a:moveTo>
                <a:lnTo>
                  <a:pt x="5" y="0"/>
                </a:lnTo>
                <a:lnTo>
                  <a:pt x="6" y="1"/>
                </a:lnTo>
                <a:lnTo>
                  <a:pt x="8" y="3"/>
                </a:lnTo>
                <a:lnTo>
                  <a:pt x="9" y="3"/>
                </a:lnTo>
                <a:lnTo>
                  <a:pt x="9" y="5"/>
                </a:lnTo>
                <a:lnTo>
                  <a:pt x="8" y="6"/>
                </a:lnTo>
                <a:lnTo>
                  <a:pt x="2" y="6"/>
                </a:lnTo>
                <a:lnTo>
                  <a:pt x="1" y="5"/>
                </a:lnTo>
                <a:lnTo>
                  <a:pt x="0" y="3"/>
                </a:lnTo>
                <a:lnTo>
                  <a:pt x="1"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1" name="Freeform 7"/>
          <p:cNvSpPr>
            <a:spLocks noEditPoints="1"/>
          </p:cNvSpPr>
          <p:nvPr/>
        </p:nvSpPr>
        <p:spPr bwMode="auto">
          <a:xfrm>
            <a:off x="7311114" y="3830279"/>
            <a:ext cx="470651" cy="359758"/>
          </a:xfrm>
          <a:custGeom>
            <a:avLst/>
            <a:gdLst/>
            <a:ahLst/>
            <a:cxnLst>
              <a:cxn ang="0">
                <a:pos x="158" y="0"/>
              </a:cxn>
              <a:cxn ang="0">
                <a:pos x="172" y="3"/>
              </a:cxn>
              <a:cxn ang="0">
                <a:pos x="206" y="23"/>
              </a:cxn>
              <a:cxn ang="0">
                <a:pos x="220" y="19"/>
              </a:cxn>
              <a:cxn ang="0">
                <a:pos x="271" y="15"/>
              </a:cxn>
              <a:cxn ang="0">
                <a:pos x="272" y="19"/>
              </a:cxn>
              <a:cxn ang="0">
                <a:pos x="280" y="23"/>
              </a:cxn>
              <a:cxn ang="0">
                <a:pos x="300" y="35"/>
              </a:cxn>
              <a:cxn ang="0">
                <a:pos x="304" y="37"/>
              </a:cxn>
              <a:cxn ang="0">
                <a:pos x="315" y="45"/>
              </a:cxn>
              <a:cxn ang="0">
                <a:pos x="327" y="54"/>
              </a:cxn>
              <a:cxn ang="0">
                <a:pos x="337" y="65"/>
              </a:cxn>
              <a:cxn ang="0">
                <a:pos x="357" y="74"/>
              </a:cxn>
              <a:cxn ang="0">
                <a:pos x="365" y="79"/>
              </a:cxn>
              <a:cxn ang="0">
                <a:pos x="348" y="96"/>
              </a:cxn>
              <a:cxn ang="0">
                <a:pos x="337" y="123"/>
              </a:cxn>
              <a:cxn ang="0">
                <a:pos x="333" y="123"/>
              </a:cxn>
              <a:cxn ang="0">
                <a:pos x="323" y="130"/>
              </a:cxn>
              <a:cxn ang="0">
                <a:pos x="320" y="149"/>
              </a:cxn>
              <a:cxn ang="0">
                <a:pos x="331" y="152"/>
              </a:cxn>
              <a:cxn ang="0">
                <a:pos x="322" y="157"/>
              </a:cxn>
              <a:cxn ang="0">
                <a:pos x="320" y="163"/>
              </a:cxn>
              <a:cxn ang="0">
                <a:pos x="307" y="170"/>
              </a:cxn>
              <a:cxn ang="0">
                <a:pos x="306" y="175"/>
              </a:cxn>
              <a:cxn ang="0">
                <a:pos x="302" y="176"/>
              </a:cxn>
              <a:cxn ang="0">
                <a:pos x="299" y="190"/>
              </a:cxn>
              <a:cxn ang="0">
                <a:pos x="286" y="191"/>
              </a:cxn>
              <a:cxn ang="0">
                <a:pos x="283" y="211"/>
              </a:cxn>
              <a:cxn ang="0">
                <a:pos x="272" y="217"/>
              </a:cxn>
              <a:cxn ang="0">
                <a:pos x="262" y="228"/>
              </a:cxn>
              <a:cxn ang="0">
                <a:pos x="227" y="241"/>
              </a:cxn>
              <a:cxn ang="0">
                <a:pos x="228" y="260"/>
              </a:cxn>
              <a:cxn ang="0">
                <a:pos x="228" y="264"/>
              </a:cxn>
              <a:cxn ang="0">
                <a:pos x="220" y="270"/>
              </a:cxn>
              <a:cxn ang="0">
                <a:pos x="213" y="278"/>
              </a:cxn>
              <a:cxn ang="0">
                <a:pos x="195" y="250"/>
              </a:cxn>
              <a:cxn ang="0">
                <a:pos x="187" y="239"/>
              </a:cxn>
              <a:cxn ang="0">
                <a:pos x="174" y="229"/>
              </a:cxn>
              <a:cxn ang="0">
                <a:pos x="166" y="207"/>
              </a:cxn>
              <a:cxn ang="0">
                <a:pos x="152" y="193"/>
              </a:cxn>
              <a:cxn ang="0">
                <a:pos x="141" y="187"/>
              </a:cxn>
              <a:cxn ang="0">
                <a:pos x="134" y="180"/>
              </a:cxn>
              <a:cxn ang="0">
                <a:pos x="127" y="171"/>
              </a:cxn>
              <a:cxn ang="0">
                <a:pos x="127" y="168"/>
              </a:cxn>
              <a:cxn ang="0">
                <a:pos x="120" y="158"/>
              </a:cxn>
              <a:cxn ang="0">
                <a:pos x="118" y="156"/>
              </a:cxn>
              <a:cxn ang="0">
                <a:pos x="101" y="152"/>
              </a:cxn>
              <a:cxn ang="0">
                <a:pos x="88" y="134"/>
              </a:cxn>
              <a:cxn ang="0">
                <a:pos x="56" y="109"/>
              </a:cxn>
              <a:cxn ang="0">
                <a:pos x="49" y="100"/>
              </a:cxn>
              <a:cxn ang="0">
                <a:pos x="46" y="87"/>
              </a:cxn>
              <a:cxn ang="0">
                <a:pos x="44" y="82"/>
              </a:cxn>
              <a:cxn ang="0">
                <a:pos x="42" y="85"/>
              </a:cxn>
              <a:cxn ang="0">
                <a:pos x="14" y="67"/>
              </a:cxn>
              <a:cxn ang="0">
                <a:pos x="2" y="56"/>
              </a:cxn>
              <a:cxn ang="0">
                <a:pos x="16" y="36"/>
              </a:cxn>
              <a:cxn ang="0">
                <a:pos x="43" y="25"/>
              </a:cxn>
              <a:cxn ang="0">
                <a:pos x="56" y="18"/>
              </a:cxn>
              <a:cxn ang="0">
                <a:pos x="66" y="12"/>
              </a:cxn>
              <a:cxn ang="0">
                <a:pos x="129" y="2"/>
              </a:cxn>
            </a:cxnLst>
            <a:rect l="0" t="0" r="r" b="b"/>
            <a:pathLst>
              <a:path w="365" h="279">
                <a:moveTo>
                  <a:pt x="118" y="158"/>
                </a:moveTo>
                <a:lnTo>
                  <a:pt x="120" y="158"/>
                </a:lnTo>
                <a:lnTo>
                  <a:pt x="118" y="159"/>
                </a:lnTo>
                <a:lnTo>
                  <a:pt x="118" y="158"/>
                </a:lnTo>
                <a:close/>
                <a:moveTo>
                  <a:pt x="139" y="0"/>
                </a:moveTo>
                <a:lnTo>
                  <a:pt x="158" y="0"/>
                </a:lnTo>
                <a:lnTo>
                  <a:pt x="165" y="2"/>
                </a:lnTo>
                <a:lnTo>
                  <a:pt x="168" y="8"/>
                </a:lnTo>
                <a:lnTo>
                  <a:pt x="170" y="8"/>
                </a:lnTo>
                <a:lnTo>
                  <a:pt x="171" y="5"/>
                </a:lnTo>
                <a:lnTo>
                  <a:pt x="171" y="4"/>
                </a:lnTo>
                <a:lnTo>
                  <a:pt x="172" y="3"/>
                </a:lnTo>
                <a:lnTo>
                  <a:pt x="178" y="7"/>
                </a:lnTo>
                <a:lnTo>
                  <a:pt x="181" y="12"/>
                </a:lnTo>
                <a:lnTo>
                  <a:pt x="184" y="19"/>
                </a:lnTo>
                <a:lnTo>
                  <a:pt x="186" y="28"/>
                </a:lnTo>
                <a:lnTo>
                  <a:pt x="195" y="25"/>
                </a:lnTo>
                <a:lnTo>
                  <a:pt x="206" y="23"/>
                </a:lnTo>
                <a:lnTo>
                  <a:pt x="209" y="23"/>
                </a:lnTo>
                <a:lnTo>
                  <a:pt x="210" y="24"/>
                </a:lnTo>
                <a:lnTo>
                  <a:pt x="210" y="25"/>
                </a:lnTo>
                <a:lnTo>
                  <a:pt x="213" y="24"/>
                </a:lnTo>
                <a:lnTo>
                  <a:pt x="215" y="22"/>
                </a:lnTo>
                <a:lnTo>
                  <a:pt x="220" y="19"/>
                </a:lnTo>
                <a:lnTo>
                  <a:pt x="229" y="18"/>
                </a:lnTo>
                <a:lnTo>
                  <a:pt x="239" y="18"/>
                </a:lnTo>
                <a:lnTo>
                  <a:pt x="250" y="17"/>
                </a:lnTo>
                <a:lnTo>
                  <a:pt x="260" y="15"/>
                </a:lnTo>
                <a:lnTo>
                  <a:pt x="270" y="14"/>
                </a:lnTo>
                <a:lnTo>
                  <a:pt x="271" y="15"/>
                </a:lnTo>
                <a:lnTo>
                  <a:pt x="271" y="17"/>
                </a:lnTo>
                <a:lnTo>
                  <a:pt x="269" y="19"/>
                </a:lnTo>
                <a:lnTo>
                  <a:pt x="267" y="19"/>
                </a:lnTo>
                <a:lnTo>
                  <a:pt x="269" y="21"/>
                </a:lnTo>
                <a:lnTo>
                  <a:pt x="270" y="21"/>
                </a:lnTo>
                <a:lnTo>
                  <a:pt x="272" y="19"/>
                </a:lnTo>
                <a:lnTo>
                  <a:pt x="273" y="17"/>
                </a:lnTo>
                <a:lnTo>
                  <a:pt x="278" y="17"/>
                </a:lnTo>
                <a:lnTo>
                  <a:pt x="278" y="18"/>
                </a:lnTo>
                <a:lnTo>
                  <a:pt x="279" y="19"/>
                </a:lnTo>
                <a:lnTo>
                  <a:pt x="279" y="21"/>
                </a:lnTo>
                <a:lnTo>
                  <a:pt x="280" y="23"/>
                </a:lnTo>
                <a:lnTo>
                  <a:pt x="280" y="24"/>
                </a:lnTo>
                <a:lnTo>
                  <a:pt x="281" y="25"/>
                </a:lnTo>
                <a:lnTo>
                  <a:pt x="290" y="25"/>
                </a:lnTo>
                <a:lnTo>
                  <a:pt x="297" y="32"/>
                </a:lnTo>
                <a:lnTo>
                  <a:pt x="298" y="32"/>
                </a:lnTo>
                <a:lnTo>
                  <a:pt x="300" y="35"/>
                </a:lnTo>
                <a:lnTo>
                  <a:pt x="300" y="36"/>
                </a:lnTo>
                <a:lnTo>
                  <a:pt x="299" y="37"/>
                </a:lnTo>
                <a:lnTo>
                  <a:pt x="298" y="39"/>
                </a:lnTo>
                <a:lnTo>
                  <a:pt x="301" y="38"/>
                </a:lnTo>
                <a:lnTo>
                  <a:pt x="302" y="38"/>
                </a:lnTo>
                <a:lnTo>
                  <a:pt x="304" y="37"/>
                </a:lnTo>
                <a:lnTo>
                  <a:pt x="305" y="38"/>
                </a:lnTo>
                <a:lnTo>
                  <a:pt x="306" y="38"/>
                </a:lnTo>
                <a:lnTo>
                  <a:pt x="307" y="39"/>
                </a:lnTo>
                <a:lnTo>
                  <a:pt x="309" y="40"/>
                </a:lnTo>
                <a:lnTo>
                  <a:pt x="312" y="43"/>
                </a:lnTo>
                <a:lnTo>
                  <a:pt x="315" y="45"/>
                </a:lnTo>
                <a:lnTo>
                  <a:pt x="316" y="46"/>
                </a:lnTo>
                <a:lnTo>
                  <a:pt x="319" y="47"/>
                </a:lnTo>
                <a:lnTo>
                  <a:pt x="321" y="47"/>
                </a:lnTo>
                <a:lnTo>
                  <a:pt x="323" y="49"/>
                </a:lnTo>
                <a:lnTo>
                  <a:pt x="327" y="52"/>
                </a:lnTo>
                <a:lnTo>
                  <a:pt x="327" y="54"/>
                </a:lnTo>
                <a:lnTo>
                  <a:pt x="328" y="56"/>
                </a:lnTo>
                <a:lnTo>
                  <a:pt x="328" y="58"/>
                </a:lnTo>
                <a:lnTo>
                  <a:pt x="330" y="60"/>
                </a:lnTo>
                <a:lnTo>
                  <a:pt x="336" y="60"/>
                </a:lnTo>
                <a:lnTo>
                  <a:pt x="337" y="61"/>
                </a:lnTo>
                <a:lnTo>
                  <a:pt x="337" y="65"/>
                </a:lnTo>
                <a:lnTo>
                  <a:pt x="335" y="67"/>
                </a:lnTo>
                <a:lnTo>
                  <a:pt x="340" y="65"/>
                </a:lnTo>
                <a:lnTo>
                  <a:pt x="345" y="65"/>
                </a:lnTo>
                <a:lnTo>
                  <a:pt x="347" y="67"/>
                </a:lnTo>
                <a:lnTo>
                  <a:pt x="350" y="71"/>
                </a:lnTo>
                <a:lnTo>
                  <a:pt x="357" y="74"/>
                </a:lnTo>
                <a:lnTo>
                  <a:pt x="358" y="75"/>
                </a:lnTo>
                <a:lnTo>
                  <a:pt x="359" y="78"/>
                </a:lnTo>
                <a:lnTo>
                  <a:pt x="358" y="79"/>
                </a:lnTo>
                <a:lnTo>
                  <a:pt x="357" y="81"/>
                </a:lnTo>
                <a:lnTo>
                  <a:pt x="362" y="79"/>
                </a:lnTo>
                <a:lnTo>
                  <a:pt x="365" y="79"/>
                </a:lnTo>
                <a:lnTo>
                  <a:pt x="364" y="82"/>
                </a:lnTo>
                <a:lnTo>
                  <a:pt x="359" y="87"/>
                </a:lnTo>
                <a:lnTo>
                  <a:pt x="357" y="88"/>
                </a:lnTo>
                <a:lnTo>
                  <a:pt x="355" y="91"/>
                </a:lnTo>
                <a:lnTo>
                  <a:pt x="351" y="93"/>
                </a:lnTo>
                <a:lnTo>
                  <a:pt x="348" y="96"/>
                </a:lnTo>
                <a:lnTo>
                  <a:pt x="348" y="98"/>
                </a:lnTo>
                <a:lnTo>
                  <a:pt x="347" y="100"/>
                </a:lnTo>
                <a:lnTo>
                  <a:pt x="345" y="101"/>
                </a:lnTo>
                <a:lnTo>
                  <a:pt x="343" y="107"/>
                </a:lnTo>
                <a:lnTo>
                  <a:pt x="340" y="116"/>
                </a:lnTo>
                <a:lnTo>
                  <a:pt x="337" y="123"/>
                </a:lnTo>
                <a:lnTo>
                  <a:pt x="337" y="124"/>
                </a:lnTo>
                <a:lnTo>
                  <a:pt x="336" y="123"/>
                </a:lnTo>
                <a:lnTo>
                  <a:pt x="335" y="123"/>
                </a:lnTo>
                <a:lnTo>
                  <a:pt x="335" y="121"/>
                </a:lnTo>
                <a:lnTo>
                  <a:pt x="333" y="122"/>
                </a:lnTo>
                <a:lnTo>
                  <a:pt x="333" y="123"/>
                </a:lnTo>
                <a:lnTo>
                  <a:pt x="335" y="123"/>
                </a:lnTo>
                <a:lnTo>
                  <a:pt x="334" y="124"/>
                </a:lnTo>
                <a:lnTo>
                  <a:pt x="331" y="126"/>
                </a:lnTo>
                <a:lnTo>
                  <a:pt x="328" y="129"/>
                </a:lnTo>
                <a:lnTo>
                  <a:pt x="326" y="130"/>
                </a:lnTo>
                <a:lnTo>
                  <a:pt x="323" y="130"/>
                </a:lnTo>
                <a:lnTo>
                  <a:pt x="323" y="129"/>
                </a:lnTo>
                <a:lnTo>
                  <a:pt x="322" y="131"/>
                </a:lnTo>
                <a:lnTo>
                  <a:pt x="322" y="135"/>
                </a:lnTo>
                <a:lnTo>
                  <a:pt x="323" y="141"/>
                </a:lnTo>
                <a:lnTo>
                  <a:pt x="322" y="145"/>
                </a:lnTo>
                <a:lnTo>
                  <a:pt x="320" y="149"/>
                </a:lnTo>
                <a:lnTo>
                  <a:pt x="315" y="149"/>
                </a:lnTo>
                <a:lnTo>
                  <a:pt x="316" y="151"/>
                </a:lnTo>
                <a:lnTo>
                  <a:pt x="321" y="151"/>
                </a:lnTo>
                <a:lnTo>
                  <a:pt x="323" y="150"/>
                </a:lnTo>
                <a:lnTo>
                  <a:pt x="330" y="150"/>
                </a:lnTo>
                <a:lnTo>
                  <a:pt x="331" y="152"/>
                </a:lnTo>
                <a:lnTo>
                  <a:pt x="331" y="155"/>
                </a:lnTo>
                <a:lnTo>
                  <a:pt x="329" y="156"/>
                </a:lnTo>
                <a:lnTo>
                  <a:pt x="328" y="157"/>
                </a:lnTo>
                <a:lnTo>
                  <a:pt x="326" y="157"/>
                </a:lnTo>
                <a:lnTo>
                  <a:pt x="321" y="155"/>
                </a:lnTo>
                <a:lnTo>
                  <a:pt x="322" y="157"/>
                </a:lnTo>
                <a:lnTo>
                  <a:pt x="322" y="159"/>
                </a:lnTo>
                <a:lnTo>
                  <a:pt x="323" y="161"/>
                </a:lnTo>
                <a:lnTo>
                  <a:pt x="323" y="163"/>
                </a:lnTo>
                <a:lnTo>
                  <a:pt x="322" y="164"/>
                </a:lnTo>
                <a:lnTo>
                  <a:pt x="321" y="163"/>
                </a:lnTo>
                <a:lnTo>
                  <a:pt x="320" y="163"/>
                </a:lnTo>
                <a:lnTo>
                  <a:pt x="320" y="169"/>
                </a:lnTo>
                <a:lnTo>
                  <a:pt x="321" y="171"/>
                </a:lnTo>
                <a:lnTo>
                  <a:pt x="321" y="172"/>
                </a:lnTo>
                <a:lnTo>
                  <a:pt x="308" y="172"/>
                </a:lnTo>
                <a:lnTo>
                  <a:pt x="307" y="171"/>
                </a:lnTo>
                <a:lnTo>
                  <a:pt x="307" y="170"/>
                </a:lnTo>
                <a:lnTo>
                  <a:pt x="308" y="169"/>
                </a:lnTo>
                <a:lnTo>
                  <a:pt x="309" y="166"/>
                </a:lnTo>
                <a:lnTo>
                  <a:pt x="306" y="168"/>
                </a:lnTo>
                <a:lnTo>
                  <a:pt x="305" y="169"/>
                </a:lnTo>
                <a:lnTo>
                  <a:pt x="305" y="173"/>
                </a:lnTo>
                <a:lnTo>
                  <a:pt x="306" y="175"/>
                </a:lnTo>
                <a:lnTo>
                  <a:pt x="307" y="175"/>
                </a:lnTo>
                <a:lnTo>
                  <a:pt x="307" y="176"/>
                </a:lnTo>
                <a:lnTo>
                  <a:pt x="306" y="176"/>
                </a:lnTo>
                <a:lnTo>
                  <a:pt x="304" y="175"/>
                </a:lnTo>
                <a:lnTo>
                  <a:pt x="302" y="175"/>
                </a:lnTo>
                <a:lnTo>
                  <a:pt x="302" y="176"/>
                </a:lnTo>
                <a:lnTo>
                  <a:pt x="304" y="178"/>
                </a:lnTo>
                <a:lnTo>
                  <a:pt x="304" y="180"/>
                </a:lnTo>
                <a:lnTo>
                  <a:pt x="305" y="183"/>
                </a:lnTo>
                <a:lnTo>
                  <a:pt x="305" y="185"/>
                </a:lnTo>
                <a:lnTo>
                  <a:pt x="301" y="189"/>
                </a:lnTo>
                <a:lnTo>
                  <a:pt x="299" y="190"/>
                </a:lnTo>
                <a:lnTo>
                  <a:pt x="297" y="192"/>
                </a:lnTo>
                <a:lnTo>
                  <a:pt x="295" y="194"/>
                </a:lnTo>
                <a:lnTo>
                  <a:pt x="295" y="197"/>
                </a:lnTo>
                <a:lnTo>
                  <a:pt x="293" y="197"/>
                </a:lnTo>
                <a:lnTo>
                  <a:pt x="291" y="196"/>
                </a:lnTo>
                <a:lnTo>
                  <a:pt x="286" y="191"/>
                </a:lnTo>
                <a:lnTo>
                  <a:pt x="284" y="191"/>
                </a:lnTo>
                <a:lnTo>
                  <a:pt x="281" y="190"/>
                </a:lnTo>
                <a:lnTo>
                  <a:pt x="278" y="191"/>
                </a:lnTo>
                <a:lnTo>
                  <a:pt x="283" y="201"/>
                </a:lnTo>
                <a:lnTo>
                  <a:pt x="287" y="211"/>
                </a:lnTo>
                <a:lnTo>
                  <a:pt x="283" y="211"/>
                </a:lnTo>
                <a:lnTo>
                  <a:pt x="276" y="218"/>
                </a:lnTo>
                <a:lnTo>
                  <a:pt x="274" y="217"/>
                </a:lnTo>
                <a:lnTo>
                  <a:pt x="273" y="214"/>
                </a:lnTo>
                <a:lnTo>
                  <a:pt x="272" y="214"/>
                </a:lnTo>
                <a:lnTo>
                  <a:pt x="271" y="215"/>
                </a:lnTo>
                <a:lnTo>
                  <a:pt x="272" y="217"/>
                </a:lnTo>
                <a:lnTo>
                  <a:pt x="273" y="217"/>
                </a:lnTo>
                <a:lnTo>
                  <a:pt x="272" y="219"/>
                </a:lnTo>
                <a:lnTo>
                  <a:pt x="270" y="221"/>
                </a:lnTo>
                <a:lnTo>
                  <a:pt x="263" y="221"/>
                </a:lnTo>
                <a:lnTo>
                  <a:pt x="262" y="222"/>
                </a:lnTo>
                <a:lnTo>
                  <a:pt x="262" y="228"/>
                </a:lnTo>
                <a:lnTo>
                  <a:pt x="253" y="231"/>
                </a:lnTo>
                <a:lnTo>
                  <a:pt x="238" y="231"/>
                </a:lnTo>
                <a:lnTo>
                  <a:pt x="234" y="233"/>
                </a:lnTo>
                <a:lnTo>
                  <a:pt x="230" y="240"/>
                </a:lnTo>
                <a:lnTo>
                  <a:pt x="228" y="242"/>
                </a:lnTo>
                <a:lnTo>
                  <a:pt x="227" y="241"/>
                </a:lnTo>
                <a:lnTo>
                  <a:pt x="224" y="240"/>
                </a:lnTo>
                <a:lnTo>
                  <a:pt x="223" y="239"/>
                </a:lnTo>
                <a:lnTo>
                  <a:pt x="222" y="236"/>
                </a:lnTo>
                <a:lnTo>
                  <a:pt x="220" y="243"/>
                </a:lnTo>
                <a:lnTo>
                  <a:pt x="223" y="253"/>
                </a:lnTo>
                <a:lnTo>
                  <a:pt x="228" y="260"/>
                </a:lnTo>
                <a:lnTo>
                  <a:pt x="234" y="264"/>
                </a:lnTo>
                <a:lnTo>
                  <a:pt x="232" y="265"/>
                </a:lnTo>
                <a:lnTo>
                  <a:pt x="232" y="267"/>
                </a:lnTo>
                <a:lnTo>
                  <a:pt x="231" y="267"/>
                </a:lnTo>
                <a:lnTo>
                  <a:pt x="229" y="264"/>
                </a:lnTo>
                <a:lnTo>
                  <a:pt x="228" y="264"/>
                </a:lnTo>
                <a:lnTo>
                  <a:pt x="223" y="269"/>
                </a:lnTo>
                <a:lnTo>
                  <a:pt x="223" y="270"/>
                </a:lnTo>
                <a:lnTo>
                  <a:pt x="222" y="269"/>
                </a:lnTo>
                <a:lnTo>
                  <a:pt x="222" y="268"/>
                </a:lnTo>
                <a:lnTo>
                  <a:pt x="220" y="268"/>
                </a:lnTo>
                <a:lnTo>
                  <a:pt x="220" y="270"/>
                </a:lnTo>
                <a:lnTo>
                  <a:pt x="222" y="272"/>
                </a:lnTo>
                <a:lnTo>
                  <a:pt x="222" y="274"/>
                </a:lnTo>
                <a:lnTo>
                  <a:pt x="223" y="276"/>
                </a:lnTo>
                <a:lnTo>
                  <a:pt x="222" y="278"/>
                </a:lnTo>
                <a:lnTo>
                  <a:pt x="216" y="279"/>
                </a:lnTo>
                <a:lnTo>
                  <a:pt x="213" y="278"/>
                </a:lnTo>
                <a:lnTo>
                  <a:pt x="210" y="276"/>
                </a:lnTo>
                <a:lnTo>
                  <a:pt x="207" y="274"/>
                </a:lnTo>
                <a:lnTo>
                  <a:pt x="202" y="274"/>
                </a:lnTo>
                <a:lnTo>
                  <a:pt x="202" y="264"/>
                </a:lnTo>
                <a:lnTo>
                  <a:pt x="200" y="256"/>
                </a:lnTo>
                <a:lnTo>
                  <a:pt x="195" y="250"/>
                </a:lnTo>
                <a:lnTo>
                  <a:pt x="192" y="245"/>
                </a:lnTo>
                <a:lnTo>
                  <a:pt x="191" y="240"/>
                </a:lnTo>
                <a:lnTo>
                  <a:pt x="194" y="234"/>
                </a:lnTo>
                <a:lnTo>
                  <a:pt x="191" y="236"/>
                </a:lnTo>
                <a:lnTo>
                  <a:pt x="188" y="238"/>
                </a:lnTo>
                <a:lnTo>
                  <a:pt x="187" y="239"/>
                </a:lnTo>
                <a:lnTo>
                  <a:pt x="185" y="239"/>
                </a:lnTo>
                <a:lnTo>
                  <a:pt x="185" y="236"/>
                </a:lnTo>
                <a:lnTo>
                  <a:pt x="184" y="235"/>
                </a:lnTo>
                <a:lnTo>
                  <a:pt x="180" y="235"/>
                </a:lnTo>
                <a:lnTo>
                  <a:pt x="177" y="236"/>
                </a:lnTo>
                <a:lnTo>
                  <a:pt x="174" y="229"/>
                </a:lnTo>
                <a:lnTo>
                  <a:pt x="174" y="222"/>
                </a:lnTo>
                <a:lnTo>
                  <a:pt x="172" y="219"/>
                </a:lnTo>
                <a:lnTo>
                  <a:pt x="171" y="217"/>
                </a:lnTo>
                <a:lnTo>
                  <a:pt x="168" y="214"/>
                </a:lnTo>
                <a:lnTo>
                  <a:pt x="166" y="211"/>
                </a:lnTo>
                <a:lnTo>
                  <a:pt x="166" y="207"/>
                </a:lnTo>
                <a:lnTo>
                  <a:pt x="167" y="206"/>
                </a:lnTo>
                <a:lnTo>
                  <a:pt x="168" y="206"/>
                </a:lnTo>
                <a:lnTo>
                  <a:pt x="163" y="200"/>
                </a:lnTo>
                <a:lnTo>
                  <a:pt x="158" y="198"/>
                </a:lnTo>
                <a:lnTo>
                  <a:pt x="154" y="194"/>
                </a:lnTo>
                <a:lnTo>
                  <a:pt x="152" y="193"/>
                </a:lnTo>
                <a:lnTo>
                  <a:pt x="150" y="193"/>
                </a:lnTo>
                <a:lnTo>
                  <a:pt x="148" y="192"/>
                </a:lnTo>
                <a:lnTo>
                  <a:pt x="145" y="192"/>
                </a:lnTo>
                <a:lnTo>
                  <a:pt x="143" y="191"/>
                </a:lnTo>
                <a:lnTo>
                  <a:pt x="142" y="190"/>
                </a:lnTo>
                <a:lnTo>
                  <a:pt x="141" y="187"/>
                </a:lnTo>
                <a:lnTo>
                  <a:pt x="141" y="186"/>
                </a:lnTo>
                <a:lnTo>
                  <a:pt x="139" y="184"/>
                </a:lnTo>
                <a:lnTo>
                  <a:pt x="137" y="182"/>
                </a:lnTo>
                <a:lnTo>
                  <a:pt x="135" y="182"/>
                </a:lnTo>
                <a:lnTo>
                  <a:pt x="132" y="183"/>
                </a:lnTo>
                <a:lnTo>
                  <a:pt x="134" y="180"/>
                </a:lnTo>
                <a:lnTo>
                  <a:pt x="134" y="179"/>
                </a:lnTo>
                <a:lnTo>
                  <a:pt x="132" y="177"/>
                </a:lnTo>
                <a:lnTo>
                  <a:pt x="130" y="176"/>
                </a:lnTo>
                <a:lnTo>
                  <a:pt x="129" y="175"/>
                </a:lnTo>
                <a:lnTo>
                  <a:pt x="127" y="173"/>
                </a:lnTo>
                <a:lnTo>
                  <a:pt x="127" y="171"/>
                </a:lnTo>
                <a:lnTo>
                  <a:pt x="128" y="169"/>
                </a:lnTo>
                <a:lnTo>
                  <a:pt x="129" y="168"/>
                </a:lnTo>
                <a:lnTo>
                  <a:pt x="129" y="166"/>
                </a:lnTo>
                <a:lnTo>
                  <a:pt x="128" y="165"/>
                </a:lnTo>
                <a:lnTo>
                  <a:pt x="128" y="166"/>
                </a:lnTo>
                <a:lnTo>
                  <a:pt x="127" y="168"/>
                </a:lnTo>
                <a:lnTo>
                  <a:pt x="127" y="169"/>
                </a:lnTo>
                <a:lnTo>
                  <a:pt x="125" y="168"/>
                </a:lnTo>
                <a:lnTo>
                  <a:pt x="124" y="165"/>
                </a:lnTo>
                <a:lnTo>
                  <a:pt x="123" y="164"/>
                </a:lnTo>
                <a:lnTo>
                  <a:pt x="121" y="159"/>
                </a:lnTo>
                <a:lnTo>
                  <a:pt x="120" y="158"/>
                </a:lnTo>
                <a:lnTo>
                  <a:pt x="120" y="157"/>
                </a:lnTo>
                <a:lnTo>
                  <a:pt x="122" y="155"/>
                </a:lnTo>
                <a:lnTo>
                  <a:pt x="123" y="155"/>
                </a:lnTo>
                <a:lnTo>
                  <a:pt x="123" y="154"/>
                </a:lnTo>
                <a:lnTo>
                  <a:pt x="121" y="154"/>
                </a:lnTo>
                <a:lnTo>
                  <a:pt x="118" y="156"/>
                </a:lnTo>
                <a:lnTo>
                  <a:pt x="118" y="157"/>
                </a:lnTo>
                <a:lnTo>
                  <a:pt x="114" y="155"/>
                </a:lnTo>
                <a:lnTo>
                  <a:pt x="109" y="155"/>
                </a:lnTo>
                <a:lnTo>
                  <a:pt x="106" y="154"/>
                </a:lnTo>
                <a:lnTo>
                  <a:pt x="103" y="154"/>
                </a:lnTo>
                <a:lnTo>
                  <a:pt x="101" y="152"/>
                </a:lnTo>
                <a:lnTo>
                  <a:pt x="100" y="151"/>
                </a:lnTo>
                <a:lnTo>
                  <a:pt x="100" y="145"/>
                </a:lnTo>
                <a:lnTo>
                  <a:pt x="99" y="143"/>
                </a:lnTo>
                <a:lnTo>
                  <a:pt x="97" y="142"/>
                </a:lnTo>
                <a:lnTo>
                  <a:pt x="95" y="141"/>
                </a:lnTo>
                <a:lnTo>
                  <a:pt x="88" y="134"/>
                </a:lnTo>
                <a:lnTo>
                  <a:pt x="87" y="131"/>
                </a:lnTo>
                <a:lnTo>
                  <a:pt x="85" y="129"/>
                </a:lnTo>
                <a:lnTo>
                  <a:pt x="75" y="129"/>
                </a:lnTo>
                <a:lnTo>
                  <a:pt x="71" y="124"/>
                </a:lnTo>
                <a:lnTo>
                  <a:pt x="61" y="113"/>
                </a:lnTo>
                <a:lnTo>
                  <a:pt x="56" y="109"/>
                </a:lnTo>
                <a:lnTo>
                  <a:pt x="57" y="107"/>
                </a:lnTo>
                <a:lnTo>
                  <a:pt x="57" y="105"/>
                </a:lnTo>
                <a:lnTo>
                  <a:pt x="54" y="105"/>
                </a:lnTo>
                <a:lnTo>
                  <a:pt x="51" y="101"/>
                </a:lnTo>
                <a:lnTo>
                  <a:pt x="50" y="101"/>
                </a:lnTo>
                <a:lnTo>
                  <a:pt x="49" y="100"/>
                </a:lnTo>
                <a:lnTo>
                  <a:pt x="47" y="98"/>
                </a:lnTo>
                <a:lnTo>
                  <a:pt x="45" y="95"/>
                </a:lnTo>
                <a:lnTo>
                  <a:pt x="45" y="92"/>
                </a:lnTo>
                <a:lnTo>
                  <a:pt x="47" y="89"/>
                </a:lnTo>
                <a:lnTo>
                  <a:pt x="47" y="87"/>
                </a:lnTo>
                <a:lnTo>
                  <a:pt x="46" y="87"/>
                </a:lnTo>
                <a:lnTo>
                  <a:pt x="45" y="88"/>
                </a:lnTo>
                <a:lnTo>
                  <a:pt x="45" y="89"/>
                </a:lnTo>
                <a:lnTo>
                  <a:pt x="44" y="87"/>
                </a:lnTo>
                <a:lnTo>
                  <a:pt x="44" y="85"/>
                </a:lnTo>
                <a:lnTo>
                  <a:pt x="43" y="84"/>
                </a:lnTo>
                <a:lnTo>
                  <a:pt x="44" y="82"/>
                </a:lnTo>
                <a:lnTo>
                  <a:pt x="45" y="82"/>
                </a:lnTo>
                <a:lnTo>
                  <a:pt x="47" y="81"/>
                </a:lnTo>
                <a:lnTo>
                  <a:pt x="46" y="80"/>
                </a:lnTo>
                <a:lnTo>
                  <a:pt x="45" y="80"/>
                </a:lnTo>
                <a:lnTo>
                  <a:pt x="43" y="82"/>
                </a:lnTo>
                <a:lnTo>
                  <a:pt x="42" y="85"/>
                </a:lnTo>
                <a:lnTo>
                  <a:pt x="38" y="81"/>
                </a:lnTo>
                <a:lnTo>
                  <a:pt x="32" y="79"/>
                </a:lnTo>
                <a:lnTo>
                  <a:pt x="26" y="78"/>
                </a:lnTo>
                <a:lnTo>
                  <a:pt x="19" y="77"/>
                </a:lnTo>
                <a:lnTo>
                  <a:pt x="16" y="73"/>
                </a:lnTo>
                <a:lnTo>
                  <a:pt x="14" y="67"/>
                </a:lnTo>
                <a:lnTo>
                  <a:pt x="11" y="70"/>
                </a:lnTo>
                <a:lnTo>
                  <a:pt x="8" y="70"/>
                </a:lnTo>
                <a:lnTo>
                  <a:pt x="3" y="67"/>
                </a:lnTo>
                <a:lnTo>
                  <a:pt x="1" y="64"/>
                </a:lnTo>
                <a:lnTo>
                  <a:pt x="0" y="61"/>
                </a:lnTo>
                <a:lnTo>
                  <a:pt x="2" y="56"/>
                </a:lnTo>
                <a:lnTo>
                  <a:pt x="5" y="50"/>
                </a:lnTo>
                <a:lnTo>
                  <a:pt x="10" y="45"/>
                </a:lnTo>
                <a:lnTo>
                  <a:pt x="17" y="42"/>
                </a:lnTo>
                <a:lnTo>
                  <a:pt x="15" y="39"/>
                </a:lnTo>
                <a:lnTo>
                  <a:pt x="15" y="37"/>
                </a:lnTo>
                <a:lnTo>
                  <a:pt x="16" y="36"/>
                </a:lnTo>
                <a:lnTo>
                  <a:pt x="18" y="35"/>
                </a:lnTo>
                <a:lnTo>
                  <a:pt x="21" y="35"/>
                </a:lnTo>
                <a:lnTo>
                  <a:pt x="25" y="30"/>
                </a:lnTo>
                <a:lnTo>
                  <a:pt x="25" y="28"/>
                </a:lnTo>
                <a:lnTo>
                  <a:pt x="36" y="26"/>
                </a:lnTo>
                <a:lnTo>
                  <a:pt x="43" y="25"/>
                </a:lnTo>
                <a:lnTo>
                  <a:pt x="46" y="22"/>
                </a:lnTo>
                <a:lnTo>
                  <a:pt x="47" y="17"/>
                </a:lnTo>
                <a:lnTo>
                  <a:pt x="50" y="16"/>
                </a:lnTo>
                <a:lnTo>
                  <a:pt x="53" y="19"/>
                </a:lnTo>
                <a:lnTo>
                  <a:pt x="54" y="19"/>
                </a:lnTo>
                <a:lnTo>
                  <a:pt x="56" y="18"/>
                </a:lnTo>
                <a:lnTo>
                  <a:pt x="56" y="14"/>
                </a:lnTo>
                <a:lnTo>
                  <a:pt x="58" y="14"/>
                </a:lnTo>
                <a:lnTo>
                  <a:pt x="60" y="15"/>
                </a:lnTo>
                <a:lnTo>
                  <a:pt x="61" y="14"/>
                </a:lnTo>
                <a:lnTo>
                  <a:pt x="64" y="14"/>
                </a:lnTo>
                <a:lnTo>
                  <a:pt x="66" y="12"/>
                </a:lnTo>
                <a:lnTo>
                  <a:pt x="67" y="11"/>
                </a:lnTo>
                <a:lnTo>
                  <a:pt x="67" y="8"/>
                </a:lnTo>
                <a:lnTo>
                  <a:pt x="83" y="8"/>
                </a:lnTo>
                <a:lnTo>
                  <a:pt x="100" y="5"/>
                </a:lnTo>
                <a:lnTo>
                  <a:pt x="118" y="3"/>
                </a:lnTo>
                <a:lnTo>
                  <a:pt x="129" y="2"/>
                </a:lnTo>
                <a:lnTo>
                  <a:pt x="139"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2" name="Freeform 8"/>
          <p:cNvSpPr>
            <a:spLocks/>
          </p:cNvSpPr>
          <p:nvPr/>
        </p:nvSpPr>
        <p:spPr bwMode="auto">
          <a:xfrm>
            <a:off x="8087362" y="2437672"/>
            <a:ext cx="152156" cy="323653"/>
          </a:xfrm>
          <a:custGeom>
            <a:avLst/>
            <a:gdLst/>
            <a:ahLst/>
            <a:cxnLst>
              <a:cxn ang="0">
                <a:pos x="39" y="0"/>
              </a:cxn>
              <a:cxn ang="0">
                <a:pos x="52" y="34"/>
              </a:cxn>
              <a:cxn ang="0">
                <a:pos x="64" y="72"/>
              </a:cxn>
              <a:cxn ang="0">
                <a:pos x="76" y="110"/>
              </a:cxn>
              <a:cxn ang="0">
                <a:pos x="81" y="130"/>
              </a:cxn>
              <a:cxn ang="0">
                <a:pos x="85" y="135"/>
              </a:cxn>
              <a:cxn ang="0">
                <a:pos x="87" y="139"/>
              </a:cxn>
              <a:cxn ang="0">
                <a:pos x="90" y="144"/>
              </a:cxn>
              <a:cxn ang="0">
                <a:pos x="92" y="153"/>
              </a:cxn>
              <a:cxn ang="0">
                <a:pos x="93" y="164"/>
              </a:cxn>
              <a:cxn ang="0">
                <a:pos x="97" y="171"/>
              </a:cxn>
              <a:cxn ang="0">
                <a:pos x="110" y="184"/>
              </a:cxn>
              <a:cxn ang="0">
                <a:pos x="116" y="191"/>
              </a:cxn>
              <a:cxn ang="0">
                <a:pos x="118" y="199"/>
              </a:cxn>
              <a:cxn ang="0">
                <a:pos x="118" y="208"/>
              </a:cxn>
              <a:cxn ang="0">
                <a:pos x="108" y="212"/>
              </a:cxn>
              <a:cxn ang="0">
                <a:pos x="101" y="219"/>
              </a:cxn>
              <a:cxn ang="0">
                <a:pos x="96" y="226"/>
              </a:cxn>
              <a:cxn ang="0">
                <a:pos x="90" y="234"/>
              </a:cxn>
              <a:cxn ang="0">
                <a:pos x="64" y="240"/>
              </a:cxn>
              <a:cxn ang="0">
                <a:pos x="39" y="245"/>
              </a:cxn>
              <a:cxn ang="0">
                <a:pos x="14" y="251"/>
              </a:cxn>
              <a:cxn ang="0">
                <a:pos x="9" y="243"/>
              </a:cxn>
              <a:cxn ang="0">
                <a:pos x="7" y="233"/>
              </a:cxn>
              <a:cxn ang="0">
                <a:pos x="7" y="208"/>
              </a:cxn>
              <a:cxn ang="0">
                <a:pos x="5" y="194"/>
              </a:cxn>
              <a:cxn ang="0">
                <a:pos x="3" y="187"/>
              </a:cxn>
              <a:cxn ang="0">
                <a:pos x="1" y="184"/>
              </a:cxn>
              <a:cxn ang="0">
                <a:pos x="0" y="180"/>
              </a:cxn>
              <a:cxn ang="0">
                <a:pos x="0" y="178"/>
              </a:cxn>
              <a:cxn ang="0">
                <a:pos x="3" y="160"/>
              </a:cxn>
              <a:cxn ang="0">
                <a:pos x="9" y="142"/>
              </a:cxn>
              <a:cxn ang="0">
                <a:pos x="11" y="124"/>
              </a:cxn>
              <a:cxn ang="0">
                <a:pos x="11" y="119"/>
              </a:cxn>
              <a:cxn ang="0">
                <a:pos x="10" y="115"/>
              </a:cxn>
              <a:cxn ang="0">
                <a:pos x="8" y="110"/>
              </a:cxn>
              <a:cxn ang="0">
                <a:pos x="5" y="107"/>
              </a:cxn>
              <a:cxn ang="0">
                <a:pos x="7" y="103"/>
              </a:cxn>
              <a:cxn ang="0">
                <a:pos x="11" y="98"/>
              </a:cxn>
              <a:cxn ang="0">
                <a:pos x="15" y="97"/>
              </a:cxn>
              <a:cxn ang="0">
                <a:pos x="23" y="89"/>
              </a:cxn>
              <a:cxn ang="0">
                <a:pos x="25" y="84"/>
              </a:cxn>
              <a:cxn ang="0">
                <a:pos x="28" y="81"/>
              </a:cxn>
              <a:cxn ang="0">
                <a:pos x="31" y="76"/>
              </a:cxn>
              <a:cxn ang="0">
                <a:pos x="25" y="60"/>
              </a:cxn>
              <a:cxn ang="0">
                <a:pos x="23" y="41"/>
              </a:cxn>
              <a:cxn ang="0">
                <a:pos x="23" y="21"/>
              </a:cxn>
              <a:cxn ang="0">
                <a:pos x="28" y="3"/>
              </a:cxn>
              <a:cxn ang="0">
                <a:pos x="30" y="3"/>
              </a:cxn>
              <a:cxn ang="0">
                <a:pos x="32" y="4"/>
              </a:cxn>
              <a:cxn ang="0">
                <a:pos x="34" y="4"/>
              </a:cxn>
              <a:cxn ang="0">
                <a:pos x="36" y="5"/>
              </a:cxn>
              <a:cxn ang="0">
                <a:pos x="38" y="3"/>
              </a:cxn>
              <a:cxn ang="0">
                <a:pos x="39" y="0"/>
              </a:cxn>
            </a:cxnLst>
            <a:rect l="0" t="0" r="r" b="b"/>
            <a:pathLst>
              <a:path w="118" h="251">
                <a:moveTo>
                  <a:pt x="39" y="0"/>
                </a:moveTo>
                <a:lnTo>
                  <a:pt x="52" y="34"/>
                </a:lnTo>
                <a:lnTo>
                  <a:pt x="64" y="72"/>
                </a:lnTo>
                <a:lnTo>
                  <a:pt x="76" y="110"/>
                </a:lnTo>
                <a:lnTo>
                  <a:pt x="81" y="130"/>
                </a:lnTo>
                <a:lnTo>
                  <a:pt x="85" y="135"/>
                </a:lnTo>
                <a:lnTo>
                  <a:pt x="87" y="139"/>
                </a:lnTo>
                <a:lnTo>
                  <a:pt x="90" y="144"/>
                </a:lnTo>
                <a:lnTo>
                  <a:pt x="92" y="153"/>
                </a:lnTo>
                <a:lnTo>
                  <a:pt x="93" y="164"/>
                </a:lnTo>
                <a:lnTo>
                  <a:pt x="97" y="171"/>
                </a:lnTo>
                <a:lnTo>
                  <a:pt x="110" y="184"/>
                </a:lnTo>
                <a:lnTo>
                  <a:pt x="116" y="191"/>
                </a:lnTo>
                <a:lnTo>
                  <a:pt x="118" y="199"/>
                </a:lnTo>
                <a:lnTo>
                  <a:pt x="118" y="208"/>
                </a:lnTo>
                <a:lnTo>
                  <a:pt x="108" y="212"/>
                </a:lnTo>
                <a:lnTo>
                  <a:pt x="101" y="219"/>
                </a:lnTo>
                <a:lnTo>
                  <a:pt x="96" y="226"/>
                </a:lnTo>
                <a:lnTo>
                  <a:pt x="90" y="234"/>
                </a:lnTo>
                <a:lnTo>
                  <a:pt x="64" y="240"/>
                </a:lnTo>
                <a:lnTo>
                  <a:pt x="39" y="245"/>
                </a:lnTo>
                <a:lnTo>
                  <a:pt x="14" y="251"/>
                </a:lnTo>
                <a:lnTo>
                  <a:pt x="9" y="243"/>
                </a:lnTo>
                <a:lnTo>
                  <a:pt x="7" y="233"/>
                </a:lnTo>
                <a:lnTo>
                  <a:pt x="7" y="208"/>
                </a:lnTo>
                <a:lnTo>
                  <a:pt x="5" y="194"/>
                </a:lnTo>
                <a:lnTo>
                  <a:pt x="3" y="187"/>
                </a:lnTo>
                <a:lnTo>
                  <a:pt x="1" y="184"/>
                </a:lnTo>
                <a:lnTo>
                  <a:pt x="0" y="180"/>
                </a:lnTo>
                <a:lnTo>
                  <a:pt x="0" y="178"/>
                </a:lnTo>
                <a:lnTo>
                  <a:pt x="3" y="160"/>
                </a:lnTo>
                <a:lnTo>
                  <a:pt x="9" y="142"/>
                </a:lnTo>
                <a:lnTo>
                  <a:pt x="11" y="124"/>
                </a:lnTo>
                <a:lnTo>
                  <a:pt x="11" y="119"/>
                </a:lnTo>
                <a:lnTo>
                  <a:pt x="10" y="115"/>
                </a:lnTo>
                <a:lnTo>
                  <a:pt x="8" y="110"/>
                </a:lnTo>
                <a:lnTo>
                  <a:pt x="5" y="107"/>
                </a:lnTo>
                <a:lnTo>
                  <a:pt x="7" y="103"/>
                </a:lnTo>
                <a:lnTo>
                  <a:pt x="11" y="98"/>
                </a:lnTo>
                <a:lnTo>
                  <a:pt x="15" y="97"/>
                </a:lnTo>
                <a:lnTo>
                  <a:pt x="23" y="89"/>
                </a:lnTo>
                <a:lnTo>
                  <a:pt x="25" y="84"/>
                </a:lnTo>
                <a:lnTo>
                  <a:pt x="28" y="81"/>
                </a:lnTo>
                <a:lnTo>
                  <a:pt x="31" y="76"/>
                </a:lnTo>
                <a:lnTo>
                  <a:pt x="25" y="60"/>
                </a:lnTo>
                <a:lnTo>
                  <a:pt x="23" y="41"/>
                </a:lnTo>
                <a:lnTo>
                  <a:pt x="23" y="21"/>
                </a:lnTo>
                <a:lnTo>
                  <a:pt x="28" y="3"/>
                </a:lnTo>
                <a:lnTo>
                  <a:pt x="30" y="3"/>
                </a:lnTo>
                <a:lnTo>
                  <a:pt x="32" y="4"/>
                </a:lnTo>
                <a:lnTo>
                  <a:pt x="34" y="4"/>
                </a:lnTo>
                <a:lnTo>
                  <a:pt x="36" y="5"/>
                </a:lnTo>
                <a:lnTo>
                  <a:pt x="38" y="3"/>
                </a:lnTo>
                <a:lnTo>
                  <a:pt x="39"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3" name="Freeform 9"/>
          <p:cNvSpPr>
            <a:spLocks/>
          </p:cNvSpPr>
          <p:nvPr/>
        </p:nvSpPr>
        <p:spPr bwMode="auto">
          <a:xfrm>
            <a:off x="7968735" y="2481514"/>
            <a:ext cx="150867" cy="293995"/>
          </a:xfrm>
          <a:custGeom>
            <a:avLst/>
            <a:gdLst/>
            <a:ahLst/>
            <a:cxnLst>
              <a:cxn ang="0">
                <a:pos x="111" y="0"/>
              </a:cxn>
              <a:cxn ang="0">
                <a:pos x="114" y="5"/>
              </a:cxn>
              <a:cxn ang="0">
                <a:pos x="111" y="14"/>
              </a:cxn>
              <a:cxn ang="0">
                <a:pos x="111" y="22"/>
              </a:cxn>
              <a:cxn ang="0">
                <a:pos x="114" y="29"/>
              </a:cxn>
              <a:cxn ang="0">
                <a:pos x="115" y="32"/>
              </a:cxn>
              <a:cxn ang="0">
                <a:pos x="116" y="33"/>
              </a:cxn>
              <a:cxn ang="0">
                <a:pos x="117" y="35"/>
              </a:cxn>
              <a:cxn ang="0">
                <a:pos x="117" y="39"/>
              </a:cxn>
              <a:cxn ang="0">
                <a:pos x="115" y="47"/>
              </a:cxn>
              <a:cxn ang="0">
                <a:pos x="110" y="54"/>
              </a:cxn>
              <a:cxn ang="0">
                <a:pos x="104" y="59"/>
              </a:cxn>
              <a:cxn ang="0">
                <a:pos x="95" y="70"/>
              </a:cxn>
              <a:cxn ang="0">
                <a:pos x="99" y="85"/>
              </a:cxn>
              <a:cxn ang="0">
                <a:pos x="97" y="99"/>
              </a:cxn>
              <a:cxn ang="0">
                <a:pos x="90" y="130"/>
              </a:cxn>
              <a:cxn ang="0">
                <a:pos x="89" y="144"/>
              </a:cxn>
              <a:cxn ang="0">
                <a:pos x="90" y="153"/>
              </a:cxn>
              <a:cxn ang="0">
                <a:pos x="94" y="165"/>
              </a:cxn>
              <a:cxn ang="0">
                <a:pos x="96" y="176"/>
              </a:cxn>
              <a:cxn ang="0">
                <a:pos x="97" y="189"/>
              </a:cxn>
              <a:cxn ang="0">
                <a:pos x="96" y="197"/>
              </a:cxn>
              <a:cxn ang="0">
                <a:pos x="96" y="204"/>
              </a:cxn>
              <a:cxn ang="0">
                <a:pos x="97" y="211"/>
              </a:cxn>
              <a:cxn ang="0">
                <a:pos x="101" y="220"/>
              </a:cxn>
              <a:cxn ang="0">
                <a:pos x="87" y="221"/>
              </a:cxn>
              <a:cxn ang="0">
                <a:pos x="75" y="223"/>
              </a:cxn>
              <a:cxn ang="0">
                <a:pos x="65" y="225"/>
              </a:cxn>
              <a:cxn ang="0">
                <a:pos x="52" y="228"/>
              </a:cxn>
              <a:cxn ang="0">
                <a:pos x="50" y="215"/>
              </a:cxn>
              <a:cxn ang="0">
                <a:pos x="48" y="201"/>
              </a:cxn>
              <a:cxn ang="0">
                <a:pos x="46" y="187"/>
              </a:cxn>
              <a:cxn ang="0">
                <a:pos x="43" y="173"/>
              </a:cxn>
              <a:cxn ang="0">
                <a:pos x="38" y="162"/>
              </a:cxn>
              <a:cxn ang="0">
                <a:pos x="32" y="154"/>
              </a:cxn>
              <a:cxn ang="0">
                <a:pos x="24" y="150"/>
              </a:cxn>
              <a:cxn ang="0">
                <a:pos x="24" y="139"/>
              </a:cxn>
              <a:cxn ang="0">
                <a:pos x="21" y="129"/>
              </a:cxn>
              <a:cxn ang="0">
                <a:pos x="16" y="119"/>
              </a:cxn>
              <a:cxn ang="0">
                <a:pos x="14" y="110"/>
              </a:cxn>
              <a:cxn ang="0">
                <a:pos x="14" y="105"/>
              </a:cxn>
              <a:cxn ang="0">
                <a:pos x="16" y="96"/>
              </a:cxn>
              <a:cxn ang="0">
                <a:pos x="16" y="90"/>
              </a:cxn>
              <a:cxn ang="0">
                <a:pos x="15" y="87"/>
              </a:cxn>
              <a:cxn ang="0">
                <a:pos x="15" y="82"/>
              </a:cxn>
              <a:cxn ang="0">
                <a:pos x="14" y="78"/>
              </a:cxn>
              <a:cxn ang="0">
                <a:pos x="14" y="76"/>
              </a:cxn>
              <a:cxn ang="0">
                <a:pos x="4" y="62"/>
              </a:cxn>
              <a:cxn ang="0">
                <a:pos x="4" y="50"/>
              </a:cxn>
              <a:cxn ang="0">
                <a:pos x="1" y="39"/>
              </a:cxn>
              <a:cxn ang="0">
                <a:pos x="0" y="28"/>
              </a:cxn>
              <a:cxn ang="0">
                <a:pos x="36" y="18"/>
              </a:cxn>
              <a:cxn ang="0">
                <a:pos x="73" y="8"/>
              </a:cxn>
              <a:cxn ang="0">
                <a:pos x="111" y="0"/>
              </a:cxn>
            </a:cxnLst>
            <a:rect l="0" t="0" r="r" b="b"/>
            <a:pathLst>
              <a:path w="117" h="228">
                <a:moveTo>
                  <a:pt x="111" y="0"/>
                </a:moveTo>
                <a:lnTo>
                  <a:pt x="114" y="5"/>
                </a:lnTo>
                <a:lnTo>
                  <a:pt x="111" y="14"/>
                </a:lnTo>
                <a:lnTo>
                  <a:pt x="111" y="22"/>
                </a:lnTo>
                <a:lnTo>
                  <a:pt x="114" y="29"/>
                </a:lnTo>
                <a:lnTo>
                  <a:pt x="115" y="32"/>
                </a:lnTo>
                <a:lnTo>
                  <a:pt x="116" y="33"/>
                </a:lnTo>
                <a:lnTo>
                  <a:pt x="117" y="35"/>
                </a:lnTo>
                <a:lnTo>
                  <a:pt x="117" y="39"/>
                </a:lnTo>
                <a:lnTo>
                  <a:pt x="115" y="47"/>
                </a:lnTo>
                <a:lnTo>
                  <a:pt x="110" y="54"/>
                </a:lnTo>
                <a:lnTo>
                  <a:pt x="104" y="59"/>
                </a:lnTo>
                <a:lnTo>
                  <a:pt x="95" y="70"/>
                </a:lnTo>
                <a:lnTo>
                  <a:pt x="99" y="85"/>
                </a:lnTo>
                <a:lnTo>
                  <a:pt x="97" y="99"/>
                </a:lnTo>
                <a:lnTo>
                  <a:pt x="90" y="130"/>
                </a:lnTo>
                <a:lnTo>
                  <a:pt x="89" y="144"/>
                </a:lnTo>
                <a:lnTo>
                  <a:pt x="90" y="153"/>
                </a:lnTo>
                <a:lnTo>
                  <a:pt x="94" y="165"/>
                </a:lnTo>
                <a:lnTo>
                  <a:pt x="96" y="176"/>
                </a:lnTo>
                <a:lnTo>
                  <a:pt x="97" y="189"/>
                </a:lnTo>
                <a:lnTo>
                  <a:pt x="96" y="197"/>
                </a:lnTo>
                <a:lnTo>
                  <a:pt x="96" y="204"/>
                </a:lnTo>
                <a:lnTo>
                  <a:pt x="97" y="211"/>
                </a:lnTo>
                <a:lnTo>
                  <a:pt x="101" y="220"/>
                </a:lnTo>
                <a:lnTo>
                  <a:pt x="87" y="221"/>
                </a:lnTo>
                <a:lnTo>
                  <a:pt x="75" y="223"/>
                </a:lnTo>
                <a:lnTo>
                  <a:pt x="65" y="225"/>
                </a:lnTo>
                <a:lnTo>
                  <a:pt x="52" y="228"/>
                </a:lnTo>
                <a:lnTo>
                  <a:pt x="50" y="215"/>
                </a:lnTo>
                <a:lnTo>
                  <a:pt x="48" y="201"/>
                </a:lnTo>
                <a:lnTo>
                  <a:pt x="46" y="187"/>
                </a:lnTo>
                <a:lnTo>
                  <a:pt x="43" y="173"/>
                </a:lnTo>
                <a:lnTo>
                  <a:pt x="38" y="162"/>
                </a:lnTo>
                <a:lnTo>
                  <a:pt x="32" y="154"/>
                </a:lnTo>
                <a:lnTo>
                  <a:pt x="24" y="150"/>
                </a:lnTo>
                <a:lnTo>
                  <a:pt x="24" y="139"/>
                </a:lnTo>
                <a:lnTo>
                  <a:pt x="21" y="129"/>
                </a:lnTo>
                <a:lnTo>
                  <a:pt x="16" y="119"/>
                </a:lnTo>
                <a:lnTo>
                  <a:pt x="14" y="110"/>
                </a:lnTo>
                <a:lnTo>
                  <a:pt x="14" y="105"/>
                </a:lnTo>
                <a:lnTo>
                  <a:pt x="16" y="96"/>
                </a:lnTo>
                <a:lnTo>
                  <a:pt x="16" y="90"/>
                </a:lnTo>
                <a:lnTo>
                  <a:pt x="15" y="87"/>
                </a:lnTo>
                <a:lnTo>
                  <a:pt x="15" y="82"/>
                </a:lnTo>
                <a:lnTo>
                  <a:pt x="14" y="78"/>
                </a:lnTo>
                <a:lnTo>
                  <a:pt x="14" y="76"/>
                </a:lnTo>
                <a:lnTo>
                  <a:pt x="4" y="62"/>
                </a:lnTo>
                <a:lnTo>
                  <a:pt x="4" y="50"/>
                </a:lnTo>
                <a:lnTo>
                  <a:pt x="1" y="39"/>
                </a:lnTo>
                <a:lnTo>
                  <a:pt x="0" y="28"/>
                </a:lnTo>
                <a:lnTo>
                  <a:pt x="36" y="18"/>
                </a:lnTo>
                <a:lnTo>
                  <a:pt x="73" y="8"/>
                </a:lnTo>
                <a:lnTo>
                  <a:pt x="111"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4" name="Freeform 10"/>
          <p:cNvSpPr>
            <a:spLocks/>
          </p:cNvSpPr>
          <p:nvPr/>
        </p:nvSpPr>
        <p:spPr bwMode="auto">
          <a:xfrm>
            <a:off x="8035786" y="2711036"/>
            <a:ext cx="275943" cy="156025"/>
          </a:xfrm>
          <a:custGeom>
            <a:avLst/>
            <a:gdLst/>
            <a:ahLst/>
            <a:cxnLst>
              <a:cxn ang="0">
                <a:pos x="152" y="0"/>
              </a:cxn>
              <a:cxn ang="0">
                <a:pos x="156" y="3"/>
              </a:cxn>
              <a:cxn ang="0">
                <a:pos x="159" y="9"/>
              </a:cxn>
              <a:cxn ang="0">
                <a:pos x="163" y="14"/>
              </a:cxn>
              <a:cxn ang="0">
                <a:pos x="166" y="17"/>
              </a:cxn>
              <a:cxn ang="0">
                <a:pos x="171" y="18"/>
              </a:cxn>
              <a:cxn ang="0">
                <a:pos x="178" y="16"/>
              </a:cxn>
              <a:cxn ang="0">
                <a:pos x="169" y="25"/>
              </a:cxn>
              <a:cxn ang="0">
                <a:pos x="161" y="36"/>
              </a:cxn>
              <a:cxn ang="0">
                <a:pos x="155" y="47"/>
              </a:cxn>
              <a:cxn ang="0">
                <a:pos x="158" y="51"/>
              </a:cxn>
              <a:cxn ang="0">
                <a:pos x="158" y="53"/>
              </a:cxn>
              <a:cxn ang="0">
                <a:pos x="162" y="57"/>
              </a:cxn>
              <a:cxn ang="0">
                <a:pos x="166" y="58"/>
              </a:cxn>
              <a:cxn ang="0">
                <a:pos x="178" y="56"/>
              </a:cxn>
              <a:cxn ang="0">
                <a:pos x="180" y="59"/>
              </a:cxn>
              <a:cxn ang="0">
                <a:pos x="184" y="61"/>
              </a:cxn>
              <a:cxn ang="0">
                <a:pos x="187" y="65"/>
              </a:cxn>
              <a:cxn ang="0">
                <a:pos x="190" y="70"/>
              </a:cxn>
              <a:cxn ang="0">
                <a:pos x="189" y="75"/>
              </a:cxn>
              <a:cxn ang="0">
                <a:pos x="194" y="78"/>
              </a:cxn>
              <a:cxn ang="0">
                <a:pos x="199" y="82"/>
              </a:cxn>
              <a:cxn ang="0">
                <a:pos x="204" y="88"/>
              </a:cxn>
              <a:cxn ang="0">
                <a:pos x="208" y="93"/>
              </a:cxn>
              <a:cxn ang="0">
                <a:pos x="214" y="95"/>
              </a:cxn>
              <a:cxn ang="0">
                <a:pos x="214" y="105"/>
              </a:cxn>
              <a:cxn ang="0">
                <a:pos x="212" y="108"/>
              </a:cxn>
              <a:cxn ang="0">
                <a:pos x="211" y="110"/>
              </a:cxn>
              <a:cxn ang="0">
                <a:pos x="207" y="112"/>
              </a:cxn>
              <a:cxn ang="0">
                <a:pos x="203" y="113"/>
              </a:cxn>
              <a:cxn ang="0">
                <a:pos x="203" y="107"/>
              </a:cxn>
              <a:cxn ang="0">
                <a:pos x="201" y="105"/>
              </a:cxn>
              <a:cxn ang="0">
                <a:pos x="201" y="102"/>
              </a:cxn>
              <a:cxn ang="0">
                <a:pos x="200" y="101"/>
              </a:cxn>
              <a:cxn ang="0">
                <a:pos x="200" y="95"/>
              </a:cxn>
              <a:cxn ang="0">
                <a:pos x="191" y="102"/>
              </a:cxn>
              <a:cxn ang="0">
                <a:pos x="184" y="112"/>
              </a:cxn>
              <a:cxn ang="0">
                <a:pos x="178" y="121"/>
              </a:cxn>
              <a:cxn ang="0">
                <a:pos x="172" y="120"/>
              </a:cxn>
              <a:cxn ang="0">
                <a:pos x="169" y="115"/>
              </a:cxn>
              <a:cxn ang="0">
                <a:pos x="166" y="108"/>
              </a:cxn>
              <a:cxn ang="0">
                <a:pos x="166" y="101"/>
              </a:cxn>
              <a:cxn ang="0">
                <a:pos x="162" y="106"/>
              </a:cxn>
              <a:cxn ang="0">
                <a:pos x="161" y="109"/>
              </a:cxn>
              <a:cxn ang="0">
                <a:pos x="154" y="103"/>
              </a:cxn>
              <a:cxn ang="0">
                <a:pos x="144" y="87"/>
              </a:cxn>
              <a:cxn ang="0">
                <a:pos x="114" y="92"/>
              </a:cxn>
              <a:cxn ang="0">
                <a:pos x="86" y="98"/>
              </a:cxn>
              <a:cxn ang="0">
                <a:pos x="59" y="105"/>
              </a:cxn>
              <a:cxn ang="0">
                <a:pos x="31" y="112"/>
              </a:cxn>
              <a:cxn ang="0">
                <a:pos x="0" y="115"/>
              </a:cxn>
              <a:cxn ang="0">
                <a:pos x="1" y="99"/>
              </a:cxn>
              <a:cxn ang="0">
                <a:pos x="3" y="71"/>
              </a:cxn>
              <a:cxn ang="0">
                <a:pos x="3" y="53"/>
              </a:cxn>
              <a:cxn ang="0">
                <a:pos x="33" y="47"/>
              </a:cxn>
              <a:cxn ang="0">
                <a:pos x="63" y="40"/>
              </a:cxn>
              <a:cxn ang="0">
                <a:pos x="94" y="35"/>
              </a:cxn>
              <a:cxn ang="0">
                <a:pos x="121" y="28"/>
              </a:cxn>
              <a:cxn ang="0">
                <a:pos x="132" y="23"/>
              </a:cxn>
              <a:cxn ang="0">
                <a:pos x="141" y="14"/>
              </a:cxn>
              <a:cxn ang="0">
                <a:pos x="147" y="2"/>
              </a:cxn>
              <a:cxn ang="0">
                <a:pos x="150" y="2"/>
              </a:cxn>
              <a:cxn ang="0">
                <a:pos x="152" y="0"/>
              </a:cxn>
            </a:cxnLst>
            <a:rect l="0" t="0" r="r" b="b"/>
            <a:pathLst>
              <a:path w="214" h="121">
                <a:moveTo>
                  <a:pt x="152" y="0"/>
                </a:moveTo>
                <a:lnTo>
                  <a:pt x="156" y="3"/>
                </a:lnTo>
                <a:lnTo>
                  <a:pt x="159" y="9"/>
                </a:lnTo>
                <a:lnTo>
                  <a:pt x="163" y="14"/>
                </a:lnTo>
                <a:lnTo>
                  <a:pt x="166" y="17"/>
                </a:lnTo>
                <a:lnTo>
                  <a:pt x="171" y="18"/>
                </a:lnTo>
                <a:lnTo>
                  <a:pt x="178" y="16"/>
                </a:lnTo>
                <a:lnTo>
                  <a:pt x="169" y="25"/>
                </a:lnTo>
                <a:lnTo>
                  <a:pt x="161" y="36"/>
                </a:lnTo>
                <a:lnTo>
                  <a:pt x="155" y="47"/>
                </a:lnTo>
                <a:lnTo>
                  <a:pt x="158" y="51"/>
                </a:lnTo>
                <a:lnTo>
                  <a:pt x="158" y="53"/>
                </a:lnTo>
                <a:lnTo>
                  <a:pt x="162" y="57"/>
                </a:lnTo>
                <a:lnTo>
                  <a:pt x="166" y="58"/>
                </a:lnTo>
                <a:lnTo>
                  <a:pt x="178" y="56"/>
                </a:lnTo>
                <a:lnTo>
                  <a:pt x="180" y="59"/>
                </a:lnTo>
                <a:lnTo>
                  <a:pt x="184" y="61"/>
                </a:lnTo>
                <a:lnTo>
                  <a:pt x="187" y="65"/>
                </a:lnTo>
                <a:lnTo>
                  <a:pt x="190" y="70"/>
                </a:lnTo>
                <a:lnTo>
                  <a:pt x="189" y="75"/>
                </a:lnTo>
                <a:lnTo>
                  <a:pt x="194" y="78"/>
                </a:lnTo>
                <a:lnTo>
                  <a:pt x="199" y="82"/>
                </a:lnTo>
                <a:lnTo>
                  <a:pt x="204" y="88"/>
                </a:lnTo>
                <a:lnTo>
                  <a:pt x="208" y="93"/>
                </a:lnTo>
                <a:lnTo>
                  <a:pt x="214" y="95"/>
                </a:lnTo>
                <a:lnTo>
                  <a:pt x="214" y="105"/>
                </a:lnTo>
                <a:lnTo>
                  <a:pt x="212" y="108"/>
                </a:lnTo>
                <a:lnTo>
                  <a:pt x="211" y="110"/>
                </a:lnTo>
                <a:lnTo>
                  <a:pt x="207" y="112"/>
                </a:lnTo>
                <a:lnTo>
                  <a:pt x="203" y="113"/>
                </a:lnTo>
                <a:lnTo>
                  <a:pt x="203" y="107"/>
                </a:lnTo>
                <a:lnTo>
                  <a:pt x="201" y="105"/>
                </a:lnTo>
                <a:lnTo>
                  <a:pt x="201" y="102"/>
                </a:lnTo>
                <a:lnTo>
                  <a:pt x="200" y="101"/>
                </a:lnTo>
                <a:lnTo>
                  <a:pt x="200" y="95"/>
                </a:lnTo>
                <a:lnTo>
                  <a:pt x="191" y="102"/>
                </a:lnTo>
                <a:lnTo>
                  <a:pt x="184" y="112"/>
                </a:lnTo>
                <a:lnTo>
                  <a:pt x="178" y="121"/>
                </a:lnTo>
                <a:lnTo>
                  <a:pt x="172" y="120"/>
                </a:lnTo>
                <a:lnTo>
                  <a:pt x="169" y="115"/>
                </a:lnTo>
                <a:lnTo>
                  <a:pt x="166" y="108"/>
                </a:lnTo>
                <a:lnTo>
                  <a:pt x="166" y="101"/>
                </a:lnTo>
                <a:lnTo>
                  <a:pt x="162" y="106"/>
                </a:lnTo>
                <a:lnTo>
                  <a:pt x="161" y="109"/>
                </a:lnTo>
                <a:lnTo>
                  <a:pt x="154" y="103"/>
                </a:lnTo>
                <a:lnTo>
                  <a:pt x="144" y="87"/>
                </a:lnTo>
                <a:lnTo>
                  <a:pt x="114" y="92"/>
                </a:lnTo>
                <a:lnTo>
                  <a:pt x="86" y="98"/>
                </a:lnTo>
                <a:lnTo>
                  <a:pt x="59" y="105"/>
                </a:lnTo>
                <a:lnTo>
                  <a:pt x="31" y="112"/>
                </a:lnTo>
                <a:lnTo>
                  <a:pt x="0" y="115"/>
                </a:lnTo>
                <a:lnTo>
                  <a:pt x="1" y="99"/>
                </a:lnTo>
                <a:lnTo>
                  <a:pt x="3" y="71"/>
                </a:lnTo>
                <a:lnTo>
                  <a:pt x="3" y="53"/>
                </a:lnTo>
                <a:lnTo>
                  <a:pt x="33" y="47"/>
                </a:lnTo>
                <a:lnTo>
                  <a:pt x="63" y="40"/>
                </a:lnTo>
                <a:lnTo>
                  <a:pt x="94" y="35"/>
                </a:lnTo>
                <a:lnTo>
                  <a:pt x="121" y="28"/>
                </a:lnTo>
                <a:lnTo>
                  <a:pt x="132" y="23"/>
                </a:lnTo>
                <a:lnTo>
                  <a:pt x="141" y="14"/>
                </a:lnTo>
                <a:lnTo>
                  <a:pt x="147" y="2"/>
                </a:lnTo>
                <a:lnTo>
                  <a:pt x="150" y="2"/>
                </a:lnTo>
                <a:lnTo>
                  <a:pt x="152" y="0"/>
                </a:lnTo>
                <a:close/>
              </a:path>
            </a:pathLst>
          </a:custGeom>
          <a:solidFill>
            <a:schemeClr val="bg1"/>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5" name="Freeform 11"/>
          <p:cNvSpPr>
            <a:spLocks/>
          </p:cNvSpPr>
          <p:nvPr/>
        </p:nvSpPr>
        <p:spPr bwMode="auto">
          <a:xfrm>
            <a:off x="8310440" y="2814190"/>
            <a:ext cx="43841" cy="23210"/>
          </a:xfrm>
          <a:custGeom>
            <a:avLst/>
            <a:gdLst/>
            <a:ahLst/>
            <a:cxnLst>
              <a:cxn ang="0">
                <a:pos x="29" y="0"/>
              </a:cxn>
              <a:cxn ang="0">
                <a:pos x="34" y="4"/>
              </a:cxn>
              <a:cxn ang="0">
                <a:pos x="27" y="11"/>
              </a:cxn>
              <a:cxn ang="0">
                <a:pos x="18" y="15"/>
              </a:cxn>
              <a:cxn ang="0">
                <a:pos x="8" y="18"/>
              </a:cxn>
              <a:cxn ang="0">
                <a:pos x="0" y="18"/>
              </a:cxn>
              <a:cxn ang="0">
                <a:pos x="1" y="15"/>
              </a:cxn>
              <a:cxn ang="0">
                <a:pos x="1" y="14"/>
              </a:cxn>
              <a:cxn ang="0">
                <a:pos x="2" y="13"/>
              </a:cxn>
              <a:cxn ang="0">
                <a:pos x="2" y="12"/>
              </a:cxn>
              <a:cxn ang="0">
                <a:pos x="6" y="12"/>
              </a:cxn>
              <a:cxn ang="0">
                <a:pos x="8" y="13"/>
              </a:cxn>
              <a:cxn ang="0">
                <a:pos x="11" y="12"/>
              </a:cxn>
              <a:cxn ang="0">
                <a:pos x="13" y="12"/>
              </a:cxn>
              <a:cxn ang="0">
                <a:pos x="16" y="11"/>
              </a:cxn>
              <a:cxn ang="0">
                <a:pos x="19" y="11"/>
              </a:cxn>
              <a:cxn ang="0">
                <a:pos x="20" y="9"/>
              </a:cxn>
              <a:cxn ang="0">
                <a:pos x="21" y="9"/>
              </a:cxn>
              <a:cxn ang="0">
                <a:pos x="21" y="6"/>
              </a:cxn>
              <a:cxn ang="0">
                <a:pos x="29" y="0"/>
              </a:cxn>
            </a:cxnLst>
            <a:rect l="0" t="0" r="r" b="b"/>
            <a:pathLst>
              <a:path w="34" h="18">
                <a:moveTo>
                  <a:pt x="29" y="0"/>
                </a:moveTo>
                <a:lnTo>
                  <a:pt x="34" y="4"/>
                </a:lnTo>
                <a:lnTo>
                  <a:pt x="27" y="11"/>
                </a:lnTo>
                <a:lnTo>
                  <a:pt x="18" y="15"/>
                </a:lnTo>
                <a:lnTo>
                  <a:pt x="8" y="18"/>
                </a:lnTo>
                <a:lnTo>
                  <a:pt x="0" y="18"/>
                </a:lnTo>
                <a:lnTo>
                  <a:pt x="1" y="15"/>
                </a:lnTo>
                <a:lnTo>
                  <a:pt x="1" y="14"/>
                </a:lnTo>
                <a:lnTo>
                  <a:pt x="2" y="13"/>
                </a:lnTo>
                <a:lnTo>
                  <a:pt x="2" y="12"/>
                </a:lnTo>
                <a:lnTo>
                  <a:pt x="6" y="12"/>
                </a:lnTo>
                <a:lnTo>
                  <a:pt x="8" y="13"/>
                </a:lnTo>
                <a:lnTo>
                  <a:pt x="11" y="12"/>
                </a:lnTo>
                <a:lnTo>
                  <a:pt x="13" y="12"/>
                </a:lnTo>
                <a:lnTo>
                  <a:pt x="16" y="11"/>
                </a:lnTo>
                <a:lnTo>
                  <a:pt x="19" y="11"/>
                </a:lnTo>
                <a:lnTo>
                  <a:pt x="20" y="9"/>
                </a:lnTo>
                <a:lnTo>
                  <a:pt x="21" y="9"/>
                </a:lnTo>
                <a:lnTo>
                  <a:pt x="21" y="6"/>
                </a:lnTo>
                <a:lnTo>
                  <a:pt x="29"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6" name="Freeform 12"/>
          <p:cNvSpPr>
            <a:spLocks/>
          </p:cNvSpPr>
          <p:nvPr/>
        </p:nvSpPr>
        <p:spPr bwMode="auto">
          <a:xfrm>
            <a:off x="8189229" y="2825795"/>
            <a:ext cx="39974" cy="85104"/>
          </a:xfrm>
          <a:custGeom>
            <a:avLst/>
            <a:gdLst/>
            <a:ahLst/>
            <a:cxnLst>
              <a:cxn ang="0">
                <a:pos x="22" y="0"/>
              </a:cxn>
              <a:cxn ang="0">
                <a:pos x="27" y="9"/>
              </a:cxn>
              <a:cxn ang="0">
                <a:pos x="28" y="18"/>
              </a:cxn>
              <a:cxn ang="0">
                <a:pos x="25" y="26"/>
              </a:cxn>
              <a:cxn ang="0">
                <a:pos x="29" y="33"/>
              </a:cxn>
              <a:cxn ang="0">
                <a:pos x="31" y="42"/>
              </a:cxn>
              <a:cxn ang="0">
                <a:pos x="31" y="54"/>
              </a:cxn>
              <a:cxn ang="0">
                <a:pos x="24" y="58"/>
              </a:cxn>
              <a:cxn ang="0">
                <a:pos x="18" y="61"/>
              </a:cxn>
              <a:cxn ang="0">
                <a:pos x="14" y="66"/>
              </a:cxn>
              <a:cxn ang="0">
                <a:pos x="11" y="53"/>
              </a:cxn>
              <a:cxn ang="0">
                <a:pos x="8" y="38"/>
              </a:cxn>
              <a:cxn ang="0">
                <a:pos x="3" y="21"/>
              </a:cxn>
              <a:cxn ang="0">
                <a:pos x="0" y="6"/>
              </a:cxn>
              <a:cxn ang="0">
                <a:pos x="10" y="3"/>
              </a:cxn>
              <a:cxn ang="0">
                <a:pos x="22" y="0"/>
              </a:cxn>
            </a:cxnLst>
            <a:rect l="0" t="0" r="r" b="b"/>
            <a:pathLst>
              <a:path w="31" h="66">
                <a:moveTo>
                  <a:pt x="22" y="0"/>
                </a:moveTo>
                <a:lnTo>
                  <a:pt x="27" y="9"/>
                </a:lnTo>
                <a:lnTo>
                  <a:pt x="28" y="18"/>
                </a:lnTo>
                <a:lnTo>
                  <a:pt x="25" y="26"/>
                </a:lnTo>
                <a:lnTo>
                  <a:pt x="29" y="33"/>
                </a:lnTo>
                <a:lnTo>
                  <a:pt x="31" y="42"/>
                </a:lnTo>
                <a:lnTo>
                  <a:pt x="31" y="54"/>
                </a:lnTo>
                <a:lnTo>
                  <a:pt x="24" y="58"/>
                </a:lnTo>
                <a:lnTo>
                  <a:pt x="18" y="61"/>
                </a:lnTo>
                <a:lnTo>
                  <a:pt x="14" y="66"/>
                </a:lnTo>
                <a:lnTo>
                  <a:pt x="11" y="53"/>
                </a:lnTo>
                <a:lnTo>
                  <a:pt x="8" y="38"/>
                </a:lnTo>
                <a:lnTo>
                  <a:pt x="3" y="21"/>
                </a:lnTo>
                <a:lnTo>
                  <a:pt x="0" y="6"/>
                </a:lnTo>
                <a:lnTo>
                  <a:pt x="10" y="3"/>
                </a:lnTo>
                <a:lnTo>
                  <a:pt x="22" y="0"/>
                </a:lnTo>
                <a:close/>
              </a:path>
            </a:pathLst>
          </a:custGeom>
          <a:solidFill>
            <a:schemeClr val="bg1"/>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7" name="Freeform 13"/>
          <p:cNvSpPr>
            <a:spLocks/>
          </p:cNvSpPr>
          <p:nvPr/>
        </p:nvSpPr>
        <p:spPr bwMode="auto">
          <a:xfrm>
            <a:off x="7909417" y="3167503"/>
            <a:ext cx="90262" cy="163761"/>
          </a:xfrm>
          <a:custGeom>
            <a:avLst/>
            <a:gdLst/>
            <a:ahLst/>
            <a:cxnLst>
              <a:cxn ang="0">
                <a:pos x="12" y="0"/>
              </a:cxn>
              <a:cxn ang="0">
                <a:pos x="14" y="0"/>
              </a:cxn>
              <a:cxn ang="0">
                <a:pos x="13" y="7"/>
              </a:cxn>
              <a:cxn ang="0">
                <a:pos x="11" y="13"/>
              </a:cxn>
              <a:cxn ang="0">
                <a:pos x="8" y="20"/>
              </a:cxn>
              <a:cxn ang="0">
                <a:pos x="12" y="33"/>
              </a:cxn>
              <a:cxn ang="0">
                <a:pos x="19" y="43"/>
              </a:cxn>
              <a:cxn ang="0">
                <a:pos x="28" y="52"/>
              </a:cxn>
              <a:cxn ang="0">
                <a:pos x="29" y="61"/>
              </a:cxn>
              <a:cxn ang="0">
                <a:pos x="34" y="69"/>
              </a:cxn>
              <a:cxn ang="0">
                <a:pos x="40" y="77"/>
              </a:cxn>
              <a:cxn ang="0">
                <a:pos x="44" y="83"/>
              </a:cxn>
              <a:cxn ang="0">
                <a:pos x="48" y="88"/>
              </a:cxn>
              <a:cxn ang="0">
                <a:pos x="53" y="90"/>
              </a:cxn>
              <a:cxn ang="0">
                <a:pos x="62" y="91"/>
              </a:cxn>
              <a:cxn ang="0">
                <a:pos x="61" y="97"/>
              </a:cxn>
              <a:cxn ang="0">
                <a:pos x="58" y="103"/>
              </a:cxn>
              <a:cxn ang="0">
                <a:pos x="60" y="111"/>
              </a:cxn>
              <a:cxn ang="0">
                <a:pos x="60" y="112"/>
              </a:cxn>
              <a:cxn ang="0">
                <a:pos x="64" y="112"/>
              </a:cxn>
              <a:cxn ang="0">
                <a:pos x="65" y="111"/>
              </a:cxn>
              <a:cxn ang="0">
                <a:pos x="68" y="112"/>
              </a:cxn>
              <a:cxn ang="0">
                <a:pos x="69" y="112"/>
              </a:cxn>
              <a:cxn ang="0">
                <a:pos x="70" y="113"/>
              </a:cxn>
              <a:cxn ang="0">
                <a:pos x="70" y="119"/>
              </a:cxn>
              <a:cxn ang="0">
                <a:pos x="55" y="122"/>
              </a:cxn>
              <a:cxn ang="0">
                <a:pos x="41" y="125"/>
              </a:cxn>
              <a:cxn ang="0">
                <a:pos x="26" y="127"/>
              </a:cxn>
              <a:cxn ang="0">
                <a:pos x="22" y="103"/>
              </a:cxn>
              <a:cxn ang="0">
                <a:pos x="14" y="78"/>
              </a:cxn>
              <a:cxn ang="0">
                <a:pos x="6" y="53"/>
              </a:cxn>
              <a:cxn ang="0">
                <a:pos x="1" y="28"/>
              </a:cxn>
              <a:cxn ang="0">
                <a:pos x="0" y="4"/>
              </a:cxn>
              <a:cxn ang="0">
                <a:pos x="5" y="4"/>
              </a:cxn>
              <a:cxn ang="0">
                <a:pos x="7" y="3"/>
              </a:cxn>
              <a:cxn ang="0">
                <a:pos x="8" y="1"/>
              </a:cxn>
              <a:cxn ang="0">
                <a:pos x="9" y="1"/>
              </a:cxn>
              <a:cxn ang="0">
                <a:pos x="12" y="0"/>
              </a:cxn>
            </a:cxnLst>
            <a:rect l="0" t="0" r="r" b="b"/>
            <a:pathLst>
              <a:path w="70" h="127">
                <a:moveTo>
                  <a:pt x="12" y="0"/>
                </a:moveTo>
                <a:lnTo>
                  <a:pt x="14" y="0"/>
                </a:lnTo>
                <a:lnTo>
                  <a:pt x="13" y="7"/>
                </a:lnTo>
                <a:lnTo>
                  <a:pt x="11" y="13"/>
                </a:lnTo>
                <a:lnTo>
                  <a:pt x="8" y="20"/>
                </a:lnTo>
                <a:lnTo>
                  <a:pt x="12" y="33"/>
                </a:lnTo>
                <a:lnTo>
                  <a:pt x="19" y="43"/>
                </a:lnTo>
                <a:lnTo>
                  <a:pt x="28" y="52"/>
                </a:lnTo>
                <a:lnTo>
                  <a:pt x="29" y="61"/>
                </a:lnTo>
                <a:lnTo>
                  <a:pt x="34" y="69"/>
                </a:lnTo>
                <a:lnTo>
                  <a:pt x="40" y="77"/>
                </a:lnTo>
                <a:lnTo>
                  <a:pt x="44" y="83"/>
                </a:lnTo>
                <a:lnTo>
                  <a:pt x="48" y="88"/>
                </a:lnTo>
                <a:lnTo>
                  <a:pt x="53" y="90"/>
                </a:lnTo>
                <a:lnTo>
                  <a:pt x="62" y="91"/>
                </a:lnTo>
                <a:lnTo>
                  <a:pt x="61" y="97"/>
                </a:lnTo>
                <a:lnTo>
                  <a:pt x="58" y="103"/>
                </a:lnTo>
                <a:lnTo>
                  <a:pt x="60" y="111"/>
                </a:lnTo>
                <a:lnTo>
                  <a:pt x="60" y="112"/>
                </a:lnTo>
                <a:lnTo>
                  <a:pt x="64" y="112"/>
                </a:lnTo>
                <a:lnTo>
                  <a:pt x="65" y="111"/>
                </a:lnTo>
                <a:lnTo>
                  <a:pt x="68" y="112"/>
                </a:lnTo>
                <a:lnTo>
                  <a:pt x="69" y="112"/>
                </a:lnTo>
                <a:lnTo>
                  <a:pt x="70" y="113"/>
                </a:lnTo>
                <a:lnTo>
                  <a:pt x="70" y="119"/>
                </a:lnTo>
                <a:lnTo>
                  <a:pt x="55" y="122"/>
                </a:lnTo>
                <a:lnTo>
                  <a:pt x="41" y="125"/>
                </a:lnTo>
                <a:lnTo>
                  <a:pt x="26" y="127"/>
                </a:lnTo>
                <a:lnTo>
                  <a:pt x="22" y="103"/>
                </a:lnTo>
                <a:lnTo>
                  <a:pt x="14" y="78"/>
                </a:lnTo>
                <a:lnTo>
                  <a:pt x="6" y="53"/>
                </a:lnTo>
                <a:lnTo>
                  <a:pt x="1" y="28"/>
                </a:lnTo>
                <a:lnTo>
                  <a:pt x="0" y="4"/>
                </a:lnTo>
                <a:lnTo>
                  <a:pt x="5" y="4"/>
                </a:lnTo>
                <a:lnTo>
                  <a:pt x="7" y="3"/>
                </a:lnTo>
                <a:lnTo>
                  <a:pt x="8" y="1"/>
                </a:lnTo>
                <a:lnTo>
                  <a:pt x="9" y="1"/>
                </a:lnTo>
                <a:lnTo>
                  <a:pt x="12" y="0"/>
                </a:lnTo>
                <a:close/>
              </a:path>
            </a:pathLst>
          </a:custGeom>
          <a:solidFill>
            <a:schemeClr val="bg1"/>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8" name="Freeform 14"/>
          <p:cNvSpPr>
            <a:spLocks/>
          </p:cNvSpPr>
          <p:nvPr/>
        </p:nvSpPr>
        <p:spPr bwMode="auto">
          <a:xfrm>
            <a:off x="7433612" y="2913481"/>
            <a:ext cx="545439" cy="357179"/>
          </a:xfrm>
          <a:custGeom>
            <a:avLst/>
            <a:gdLst/>
            <a:ahLst/>
            <a:cxnLst>
              <a:cxn ang="0">
                <a:pos x="349" y="2"/>
              </a:cxn>
              <a:cxn ang="0">
                <a:pos x="358" y="9"/>
              </a:cxn>
              <a:cxn ang="0">
                <a:pos x="370" y="25"/>
              </a:cxn>
              <a:cxn ang="0">
                <a:pos x="381" y="37"/>
              </a:cxn>
              <a:cxn ang="0">
                <a:pos x="399" y="42"/>
              </a:cxn>
              <a:cxn ang="0">
                <a:pos x="391" y="64"/>
              </a:cxn>
              <a:cxn ang="0">
                <a:pos x="381" y="85"/>
              </a:cxn>
              <a:cxn ang="0">
                <a:pos x="385" y="95"/>
              </a:cxn>
              <a:cxn ang="0">
                <a:pos x="381" y="109"/>
              </a:cxn>
              <a:cxn ang="0">
                <a:pos x="382" y="114"/>
              </a:cxn>
              <a:cxn ang="0">
                <a:pos x="385" y="121"/>
              </a:cxn>
              <a:cxn ang="0">
                <a:pos x="394" y="132"/>
              </a:cxn>
              <a:cxn ang="0">
                <a:pos x="399" y="137"/>
              </a:cxn>
              <a:cxn ang="0">
                <a:pos x="408" y="144"/>
              </a:cxn>
              <a:cxn ang="0">
                <a:pos x="423" y="153"/>
              </a:cxn>
              <a:cxn ang="0">
                <a:pos x="420" y="160"/>
              </a:cxn>
              <a:cxn ang="0">
                <a:pos x="415" y="165"/>
              </a:cxn>
              <a:cxn ang="0">
                <a:pos x="409" y="169"/>
              </a:cxn>
              <a:cxn ang="0">
                <a:pos x="401" y="182"/>
              </a:cxn>
              <a:cxn ang="0">
                <a:pos x="394" y="189"/>
              </a:cxn>
              <a:cxn ang="0">
                <a:pos x="389" y="195"/>
              </a:cxn>
              <a:cxn ang="0">
                <a:pos x="368" y="198"/>
              </a:cxn>
              <a:cxn ang="0">
                <a:pos x="361" y="211"/>
              </a:cxn>
              <a:cxn ang="0">
                <a:pos x="32" y="251"/>
              </a:cxn>
              <a:cxn ang="0">
                <a:pos x="14" y="156"/>
              </a:cxn>
              <a:cxn ang="0">
                <a:pos x="6" y="110"/>
              </a:cxn>
              <a:cxn ang="0">
                <a:pos x="0" y="83"/>
              </a:cxn>
              <a:cxn ang="0">
                <a:pos x="1" y="70"/>
              </a:cxn>
              <a:cxn ang="0">
                <a:pos x="11" y="62"/>
              </a:cxn>
              <a:cxn ang="0">
                <a:pos x="15" y="61"/>
              </a:cxn>
              <a:cxn ang="0">
                <a:pos x="28" y="49"/>
              </a:cxn>
              <a:cxn ang="0">
                <a:pos x="43" y="40"/>
              </a:cxn>
              <a:cxn ang="0">
                <a:pos x="46" y="60"/>
              </a:cxn>
              <a:cxn ang="0">
                <a:pos x="148" y="42"/>
              </a:cxn>
              <a:cxn ang="0">
                <a:pos x="254" y="20"/>
              </a:cxn>
              <a:cxn ang="0">
                <a:pos x="262" y="16"/>
              </a:cxn>
              <a:cxn ang="0">
                <a:pos x="270" y="14"/>
              </a:cxn>
              <a:cxn ang="0">
                <a:pos x="310" y="8"/>
              </a:cxn>
              <a:cxn ang="0">
                <a:pos x="334" y="1"/>
              </a:cxn>
            </a:cxnLst>
            <a:rect l="0" t="0" r="r" b="b"/>
            <a:pathLst>
              <a:path w="423" h="277">
                <a:moveTo>
                  <a:pt x="344" y="0"/>
                </a:moveTo>
                <a:lnTo>
                  <a:pt x="349" y="2"/>
                </a:lnTo>
                <a:lnTo>
                  <a:pt x="354" y="6"/>
                </a:lnTo>
                <a:lnTo>
                  <a:pt x="358" y="9"/>
                </a:lnTo>
                <a:lnTo>
                  <a:pt x="363" y="8"/>
                </a:lnTo>
                <a:lnTo>
                  <a:pt x="370" y="25"/>
                </a:lnTo>
                <a:lnTo>
                  <a:pt x="375" y="32"/>
                </a:lnTo>
                <a:lnTo>
                  <a:pt x="381" y="37"/>
                </a:lnTo>
                <a:lnTo>
                  <a:pt x="389" y="42"/>
                </a:lnTo>
                <a:lnTo>
                  <a:pt x="399" y="42"/>
                </a:lnTo>
                <a:lnTo>
                  <a:pt x="395" y="53"/>
                </a:lnTo>
                <a:lnTo>
                  <a:pt x="391" y="64"/>
                </a:lnTo>
                <a:lnTo>
                  <a:pt x="387" y="76"/>
                </a:lnTo>
                <a:lnTo>
                  <a:pt x="381" y="85"/>
                </a:lnTo>
                <a:lnTo>
                  <a:pt x="381" y="90"/>
                </a:lnTo>
                <a:lnTo>
                  <a:pt x="385" y="95"/>
                </a:lnTo>
                <a:lnTo>
                  <a:pt x="385" y="99"/>
                </a:lnTo>
                <a:lnTo>
                  <a:pt x="381" y="109"/>
                </a:lnTo>
                <a:lnTo>
                  <a:pt x="381" y="110"/>
                </a:lnTo>
                <a:lnTo>
                  <a:pt x="382" y="114"/>
                </a:lnTo>
                <a:lnTo>
                  <a:pt x="383" y="118"/>
                </a:lnTo>
                <a:lnTo>
                  <a:pt x="385" y="121"/>
                </a:lnTo>
                <a:lnTo>
                  <a:pt x="394" y="130"/>
                </a:lnTo>
                <a:lnTo>
                  <a:pt x="394" y="132"/>
                </a:lnTo>
                <a:lnTo>
                  <a:pt x="397" y="135"/>
                </a:lnTo>
                <a:lnTo>
                  <a:pt x="399" y="137"/>
                </a:lnTo>
                <a:lnTo>
                  <a:pt x="403" y="139"/>
                </a:lnTo>
                <a:lnTo>
                  <a:pt x="408" y="144"/>
                </a:lnTo>
                <a:lnTo>
                  <a:pt x="415" y="148"/>
                </a:lnTo>
                <a:lnTo>
                  <a:pt x="423" y="153"/>
                </a:lnTo>
                <a:lnTo>
                  <a:pt x="422" y="158"/>
                </a:lnTo>
                <a:lnTo>
                  <a:pt x="420" y="160"/>
                </a:lnTo>
                <a:lnTo>
                  <a:pt x="418" y="162"/>
                </a:lnTo>
                <a:lnTo>
                  <a:pt x="415" y="165"/>
                </a:lnTo>
                <a:lnTo>
                  <a:pt x="412" y="167"/>
                </a:lnTo>
                <a:lnTo>
                  <a:pt x="409" y="169"/>
                </a:lnTo>
                <a:lnTo>
                  <a:pt x="404" y="176"/>
                </a:lnTo>
                <a:lnTo>
                  <a:pt x="401" y="182"/>
                </a:lnTo>
                <a:lnTo>
                  <a:pt x="397" y="189"/>
                </a:lnTo>
                <a:lnTo>
                  <a:pt x="394" y="189"/>
                </a:lnTo>
                <a:lnTo>
                  <a:pt x="391" y="190"/>
                </a:lnTo>
                <a:lnTo>
                  <a:pt x="389" y="195"/>
                </a:lnTo>
                <a:lnTo>
                  <a:pt x="372" y="195"/>
                </a:lnTo>
                <a:lnTo>
                  <a:pt x="368" y="198"/>
                </a:lnTo>
                <a:lnTo>
                  <a:pt x="366" y="202"/>
                </a:lnTo>
                <a:lnTo>
                  <a:pt x="361" y="211"/>
                </a:lnTo>
                <a:lnTo>
                  <a:pt x="37" y="277"/>
                </a:lnTo>
                <a:lnTo>
                  <a:pt x="32" y="251"/>
                </a:lnTo>
                <a:lnTo>
                  <a:pt x="26" y="222"/>
                </a:lnTo>
                <a:lnTo>
                  <a:pt x="14" y="156"/>
                </a:lnTo>
                <a:lnTo>
                  <a:pt x="9" y="125"/>
                </a:lnTo>
                <a:lnTo>
                  <a:pt x="6" y="110"/>
                </a:lnTo>
                <a:lnTo>
                  <a:pt x="2" y="96"/>
                </a:lnTo>
                <a:lnTo>
                  <a:pt x="0" y="83"/>
                </a:lnTo>
                <a:lnTo>
                  <a:pt x="0" y="74"/>
                </a:lnTo>
                <a:lnTo>
                  <a:pt x="1" y="70"/>
                </a:lnTo>
                <a:lnTo>
                  <a:pt x="9" y="62"/>
                </a:lnTo>
                <a:lnTo>
                  <a:pt x="11" y="62"/>
                </a:lnTo>
                <a:lnTo>
                  <a:pt x="13" y="61"/>
                </a:lnTo>
                <a:lnTo>
                  <a:pt x="15" y="61"/>
                </a:lnTo>
                <a:lnTo>
                  <a:pt x="18" y="60"/>
                </a:lnTo>
                <a:lnTo>
                  <a:pt x="28" y="49"/>
                </a:lnTo>
                <a:lnTo>
                  <a:pt x="35" y="43"/>
                </a:lnTo>
                <a:lnTo>
                  <a:pt x="43" y="40"/>
                </a:lnTo>
                <a:lnTo>
                  <a:pt x="46" y="51"/>
                </a:lnTo>
                <a:lnTo>
                  <a:pt x="46" y="60"/>
                </a:lnTo>
                <a:lnTo>
                  <a:pt x="96" y="51"/>
                </a:lnTo>
                <a:lnTo>
                  <a:pt x="148" y="42"/>
                </a:lnTo>
                <a:lnTo>
                  <a:pt x="200" y="32"/>
                </a:lnTo>
                <a:lnTo>
                  <a:pt x="254" y="20"/>
                </a:lnTo>
                <a:lnTo>
                  <a:pt x="259" y="19"/>
                </a:lnTo>
                <a:lnTo>
                  <a:pt x="262" y="16"/>
                </a:lnTo>
                <a:lnTo>
                  <a:pt x="266" y="15"/>
                </a:lnTo>
                <a:lnTo>
                  <a:pt x="270" y="14"/>
                </a:lnTo>
                <a:lnTo>
                  <a:pt x="290" y="12"/>
                </a:lnTo>
                <a:lnTo>
                  <a:pt x="310" y="8"/>
                </a:lnTo>
                <a:lnTo>
                  <a:pt x="323" y="5"/>
                </a:lnTo>
                <a:lnTo>
                  <a:pt x="334" y="1"/>
                </a:lnTo>
                <a:lnTo>
                  <a:pt x="34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39" name="Freeform 15"/>
          <p:cNvSpPr>
            <a:spLocks/>
          </p:cNvSpPr>
          <p:nvPr/>
        </p:nvSpPr>
        <p:spPr bwMode="auto">
          <a:xfrm>
            <a:off x="7492927" y="2517616"/>
            <a:ext cx="564781" cy="501598"/>
          </a:xfrm>
          <a:custGeom>
            <a:avLst/>
            <a:gdLst/>
            <a:ahLst/>
            <a:cxnLst>
              <a:cxn ang="0">
                <a:pos x="366" y="6"/>
              </a:cxn>
              <a:cxn ang="0">
                <a:pos x="366" y="17"/>
              </a:cxn>
              <a:cxn ang="0">
                <a:pos x="371" y="34"/>
              </a:cxn>
              <a:cxn ang="0">
                <a:pos x="380" y="55"/>
              </a:cxn>
              <a:cxn ang="0">
                <a:pos x="379" y="78"/>
              </a:cxn>
              <a:cxn ang="0">
                <a:pos x="387" y="104"/>
              </a:cxn>
              <a:cxn ang="0">
                <a:pos x="393" y="131"/>
              </a:cxn>
              <a:cxn ang="0">
                <a:pos x="395" y="131"/>
              </a:cxn>
              <a:cxn ang="0">
                <a:pos x="398" y="127"/>
              </a:cxn>
              <a:cxn ang="0">
                <a:pos x="408" y="148"/>
              </a:cxn>
              <a:cxn ang="0">
                <a:pos x="419" y="197"/>
              </a:cxn>
              <a:cxn ang="0">
                <a:pos x="421" y="203"/>
              </a:cxn>
              <a:cxn ang="0">
                <a:pos x="419" y="263"/>
              </a:cxn>
              <a:cxn ang="0">
                <a:pos x="424" y="277"/>
              </a:cxn>
              <a:cxn ang="0">
                <a:pos x="433" y="330"/>
              </a:cxn>
              <a:cxn ang="0">
                <a:pos x="436" y="350"/>
              </a:cxn>
              <a:cxn ang="0">
                <a:pos x="438" y="371"/>
              </a:cxn>
              <a:cxn ang="0">
                <a:pos x="435" y="384"/>
              </a:cxn>
              <a:cxn ang="0">
                <a:pos x="424" y="389"/>
              </a:cxn>
              <a:cxn ang="0">
                <a:pos x="419" y="379"/>
              </a:cxn>
              <a:cxn ang="0">
                <a:pos x="416" y="369"/>
              </a:cxn>
              <a:cxn ang="0">
                <a:pos x="335" y="341"/>
              </a:cxn>
              <a:cxn ang="0">
                <a:pos x="319" y="313"/>
              </a:cxn>
              <a:cxn ang="0">
                <a:pos x="306" y="308"/>
              </a:cxn>
              <a:cxn ang="0">
                <a:pos x="301" y="301"/>
              </a:cxn>
              <a:cxn ang="0">
                <a:pos x="264" y="311"/>
              </a:cxn>
              <a:cxn ang="0">
                <a:pos x="185" y="328"/>
              </a:cxn>
              <a:cxn ang="0">
                <a:pos x="46" y="355"/>
              </a:cxn>
              <a:cxn ang="0">
                <a:pos x="3" y="356"/>
              </a:cxn>
              <a:cxn ang="0">
                <a:pos x="1" y="343"/>
              </a:cxn>
              <a:cxn ang="0">
                <a:pos x="10" y="334"/>
              </a:cxn>
              <a:cxn ang="0">
                <a:pos x="25" y="313"/>
              </a:cxn>
              <a:cxn ang="0">
                <a:pos x="40" y="295"/>
              </a:cxn>
              <a:cxn ang="0">
                <a:pos x="44" y="290"/>
              </a:cxn>
              <a:cxn ang="0">
                <a:pos x="50" y="281"/>
              </a:cxn>
              <a:cxn ang="0">
                <a:pos x="46" y="267"/>
              </a:cxn>
              <a:cxn ang="0">
                <a:pos x="41" y="256"/>
              </a:cxn>
              <a:cxn ang="0">
                <a:pos x="33" y="251"/>
              </a:cxn>
              <a:cxn ang="0">
                <a:pos x="31" y="239"/>
              </a:cxn>
              <a:cxn ang="0">
                <a:pos x="55" y="229"/>
              </a:cxn>
              <a:cxn ang="0">
                <a:pos x="93" y="217"/>
              </a:cxn>
              <a:cxn ang="0">
                <a:pos x="122" y="222"/>
              </a:cxn>
              <a:cxn ang="0">
                <a:pos x="156" y="214"/>
              </a:cxn>
              <a:cxn ang="0">
                <a:pos x="194" y="186"/>
              </a:cxn>
              <a:cxn ang="0">
                <a:pos x="210" y="178"/>
              </a:cxn>
              <a:cxn ang="0">
                <a:pos x="204" y="150"/>
              </a:cxn>
              <a:cxn ang="0">
                <a:pos x="213" y="136"/>
              </a:cxn>
              <a:cxn ang="0">
                <a:pos x="208" y="131"/>
              </a:cxn>
              <a:cxn ang="0">
                <a:pos x="202" y="125"/>
              </a:cxn>
              <a:cxn ang="0">
                <a:pos x="196" y="130"/>
              </a:cxn>
              <a:cxn ang="0">
                <a:pos x="208" y="108"/>
              </a:cxn>
              <a:cxn ang="0">
                <a:pos x="222" y="84"/>
              </a:cxn>
              <a:cxn ang="0">
                <a:pos x="231" y="67"/>
              </a:cxn>
              <a:cxn ang="0">
                <a:pos x="268" y="26"/>
              </a:cxn>
              <a:cxn ang="0">
                <a:pos x="324" y="12"/>
              </a:cxn>
            </a:cxnLst>
            <a:rect l="0" t="0" r="r" b="b"/>
            <a:pathLst>
              <a:path w="438" h="389">
                <a:moveTo>
                  <a:pt x="363" y="0"/>
                </a:moveTo>
                <a:lnTo>
                  <a:pt x="366" y="4"/>
                </a:lnTo>
                <a:lnTo>
                  <a:pt x="366" y="6"/>
                </a:lnTo>
                <a:lnTo>
                  <a:pt x="365" y="8"/>
                </a:lnTo>
                <a:lnTo>
                  <a:pt x="365" y="14"/>
                </a:lnTo>
                <a:lnTo>
                  <a:pt x="366" y="17"/>
                </a:lnTo>
                <a:lnTo>
                  <a:pt x="369" y="18"/>
                </a:lnTo>
                <a:lnTo>
                  <a:pt x="371" y="22"/>
                </a:lnTo>
                <a:lnTo>
                  <a:pt x="371" y="34"/>
                </a:lnTo>
                <a:lnTo>
                  <a:pt x="374" y="41"/>
                </a:lnTo>
                <a:lnTo>
                  <a:pt x="378" y="47"/>
                </a:lnTo>
                <a:lnTo>
                  <a:pt x="380" y="55"/>
                </a:lnTo>
                <a:lnTo>
                  <a:pt x="383" y="64"/>
                </a:lnTo>
                <a:lnTo>
                  <a:pt x="383" y="68"/>
                </a:lnTo>
                <a:lnTo>
                  <a:pt x="379" y="78"/>
                </a:lnTo>
                <a:lnTo>
                  <a:pt x="379" y="82"/>
                </a:lnTo>
                <a:lnTo>
                  <a:pt x="383" y="94"/>
                </a:lnTo>
                <a:lnTo>
                  <a:pt x="387" y="104"/>
                </a:lnTo>
                <a:lnTo>
                  <a:pt x="391" y="117"/>
                </a:lnTo>
                <a:lnTo>
                  <a:pt x="391" y="130"/>
                </a:lnTo>
                <a:lnTo>
                  <a:pt x="393" y="131"/>
                </a:lnTo>
                <a:lnTo>
                  <a:pt x="394" y="132"/>
                </a:lnTo>
                <a:lnTo>
                  <a:pt x="394" y="131"/>
                </a:lnTo>
                <a:lnTo>
                  <a:pt x="395" y="131"/>
                </a:lnTo>
                <a:lnTo>
                  <a:pt x="397" y="130"/>
                </a:lnTo>
                <a:lnTo>
                  <a:pt x="397" y="129"/>
                </a:lnTo>
                <a:lnTo>
                  <a:pt x="398" y="127"/>
                </a:lnTo>
                <a:lnTo>
                  <a:pt x="400" y="127"/>
                </a:lnTo>
                <a:lnTo>
                  <a:pt x="402" y="130"/>
                </a:lnTo>
                <a:lnTo>
                  <a:pt x="408" y="148"/>
                </a:lnTo>
                <a:lnTo>
                  <a:pt x="413" y="171"/>
                </a:lnTo>
                <a:lnTo>
                  <a:pt x="416" y="195"/>
                </a:lnTo>
                <a:lnTo>
                  <a:pt x="419" y="197"/>
                </a:lnTo>
                <a:lnTo>
                  <a:pt x="420" y="200"/>
                </a:lnTo>
                <a:lnTo>
                  <a:pt x="421" y="201"/>
                </a:lnTo>
                <a:lnTo>
                  <a:pt x="421" y="203"/>
                </a:lnTo>
                <a:lnTo>
                  <a:pt x="419" y="220"/>
                </a:lnTo>
                <a:lnTo>
                  <a:pt x="417" y="241"/>
                </a:lnTo>
                <a:lnTo>
                  <a:pt x="419" y="263"/>
                </a:lnTo>
                <a:lnTo>
                  <a:pt x="420" y="266"/>
                </a:lnTo>
                <a:lnTo>
                  <a:pt x="422" y="270"/>
                </a:lnTo>
                <a:lnTo>
                  <a:pt x="424" y="277"/>
                </a:lnTo>
                <a:lnTo>
                  <a:pt x="427" y="293"/>
                </a:lnTo>
                <a:lnTo>
                  <a:pt x="429" y="312"/>
                </a:lnTo>
                <a:lnTo>
                  <a:pt x="433" y="330"/>
                </a:lnTo>
                <a:lnTo>
                  <a:pt x="435" y="340"/>
                </a:lnTo>
                <a:lnTo>
                  <a:pt x="437" y="346"/>
                </a:lnTo>
                <a:lnTo>
                  <a:pt x="436" y="350"/>
                </a:lnTo>
                <a:lnTo>
                  <a:pt x="433" y="355"/>
                </a:lnTo>
                <a:lnTo>
                  <a:pt x="427" y="361"/>
                </a:lnTo>
                <a:lnTo>
                  <a:pt x="438" y="371"/>
                </a:lnTo>
                <a:lnTo>
                  <a:pt x="438" y="378"/>
                </a:lnTo>
                <a:lnTo>
                  <a:pt x="437" y="382"/>
                </a:lnTo>
                <a:lnTo>
                  <a:pt x="435" y="384"/>
                </a:lnTo>
                <a:lnTo>
                  <a:pt x="433" y="385"/>
                </a:lnTo>
                <a:lnTo>
                  <a:pt x="429" y="386"/>
                </a:lnTo>
                <a:lnTo>
                  <a:pt x="424" y="389"/>
                </a:lnTo>
                <a:lnTo>
                  <a:pt x="422" y="388"/>
                </a:lnTo>
                <a:lnTo>
                  <a:pt x="420" y="383"/>
                </a:lnTo>
                <a:lnTo>
                  <a:pt x="419" y="379"/>
                </a:lnTo>
                <a:lnTo>
                  <a:pt x="417" y="377"/>
                </a:lnTo>
                <a:lnTo>
                  <a:pt x="417" y="371"/>
                </a:lnTo>
                <a:lnTo>
                  <a:pt x="416" y="369"/>
                </a:lnTo>
                <a:lnTo>
                  <a:pt x="387" y="361"/>
                </a:lnTo>
                <a:lnTo>
                  <a:pt x="362" y="350"/>
                </a:lnTo>
                <a:lnTo>
                  <a:pt x="335" y="341"/>
                </a:lnTo>
                <a:lnTo>
                  <a:pt x="330" y="336"/>
                </a:lnTo>
                <a:lnTo>
                  <a:pt x="323" y="315"/>
                </a:lnTo>
                <a:lnTo>
                  <a:pt x="319" y="313"/>
                </a:lnTo>
                <a:lnTo>
                  <a:pt x="316" y="313"/>
                </a:lnTo>
                <a:lnTo>
                  <a:pt x="309" y="311"/>
                </a:lnTo>
                <a:lnTo>
                  <a:pt x="306" y="308"/>
                </a:lnTo>
                <a:lnTo>
                  <a:pt x="303" y="306"/>
                </a:lnTo>
                <a:lnTo>
                  <a:pt x="302" y="302"/>
                </a:lnTo>
                <a:lnTo>
                  <a:pt x="301" y="301"/>
                </a:lnTo>
                <a:lnTo>
                  <a:pt x="294" y="301"/>
                </a:lnTo>
                <a:lnTo>
                  <a:pt x="285" y="304"/>
                </a:lnTo>
                <a:lnTo>
                  <a:pt x="264" y="311"/>
                </a:lnTo>
                <a:lnTo>
                  <a:pt x="245" y="314"/>
                </a:lnTo>
                <a:lnTo>
                  <a:pt x="228" y="319"/>
                </a:lnTo>
                <a:lnTo>
                  <a:pt x="185" y="328"/>
                </a:lnTo>
                <a:lnTo>
                  <a:pt x="139" y="337"/>
                </a:lnTo>
                <a:lnTo>
                  <a:pt x="93" y="347"/>
                </a:lnTo>
                <a:lnTo>
                  <a:pt x="46" y="355"/>
                </a:lnTo>
                <a:lnTo>
                  <a:pt x="2" y="361"/>
                </a:lnTo>
                <a:lnTo>
                  <a:pt x="3" y="358"/>
                </a:lnTo>
                <a:lnTo>
                  <a:pt x="3" y="356"/>
                </a:lnTo>
                <a:lnTo>
                  <a:pt x="0" y="349"/>
                </a:lnTo>
                <a:lnTo>
                  <a:pt x="0" y="347"/>
                </a:lnTo>
                <a:lnTo>
                  <a:pt x="1" y="343"/>
                </a:lnTo>
                <a:lnTo>
                  <a:pt x="2" y="341"/>
                </a:lnTo>
                <a:lnTo>
                  <a:pt x="7" y="336"/>
                </a:lnTo>
                <a:lnTo>
                  <a:pt x="10" y="334"/>
                </a:lnTo>
                <a:lnTo>
                  <a:pt x="13" y="330"/>
                </a:lnTo>
                <a:lnTo>
                  <a:pt x="18" y="325"/>
                </a:lnTo>
                <a:lnTo>
                  <a:pt x="25" y="313"/>
                </a:lnTo>
                <a:lnTo>
                  <a:pt x="39" y="299"/>
                </a:lnTo>
                <a:lnTo>
                  <a:pt x="40" y="297"/>
                </a:lnTo>
                <a:lnTo>
                  <a:pt x="40" y="295"/>
                </a:lnTo>
                <a:lnTo>
                  <a:pt x="41" y="293"/>
                </a:lnTo>
                <a:lnTo>
                  <a:pt x="43" y="292"/>
                </a:lnTo>
                <a:lnTo>
                  <a:pt x="44" y="290"/>
                </a:lnTo>
                <a:lnTo>
                  <a:pt x="46" y="287"/>
                </a:lnTo>
                <a:lnTo>
                  <a:pt x="48" y="284"/>
                </a:lnTo>
                <a:lnTo>
                  <a:pt x="50" y="281"/>
                </a:lnTo>
                <a:lnTo>
                  <a:pt x="50" y="276"/>
                </a:lnTo>
                <a:lnTo>
                  <a:pt x="48" y="271"/>
                </a:lnTo>
                <a:lnTo>
                  <a:pt x="46" y="267"/>
                </a:lnTo>
                <a:lnTo>
                  <a:pt x="44" y="263"/>
                </a:lnTo>
                <a:lnTo>
                  <a:pt x="45" y="257"/>
                </a:lnTo>
                <a:lnTo>
                  <a:pt x="41" y="256"/>
                </a:lnTo>
                <a:lnTo>
                  <a:pt x="39" y="253"/>
                </a:lnTo>
                <a:lnTo>
                  <a:pt x="37" y="252"/>
                </a:lnTo>
                <a:lnTo>
                  <a:pt x="33" y="251"/>
                </a:lnTo>
                <a:lnTo>
                  <a:pt x="32" y="249"/>
                </a:lnTo>
                <a:lnTo>
                  <a:pt x="31" y="245"/>
                </a:lnTo>
                <a:lnTo>
                  <a:pt x="31" y="239"/>
                </a:lnTo>
                <a:lnTo>
                  <a:pt x="36" y="236"/>
                </a:lnTo>
                <a:lnTo>
                  <a:pt x="41" y="234"/>
                </a:lnTo>
                <a:lnTo>
                  <a:pt x="55" y="229"/>
                </a:lnTo>
                <a:lnTo>
                  <a:pt x="65" y="224"/>
                </a:lnTo>
                <a:lnTo>
                  <a:pt x="78" y="220"/>
                </a:lnTo>
                <a:lnTo>
                  <a:pt x="93" y="217"/>
                </a:lnTo>
                <a:lnTo>
                  <a:pt x="109" y="217"/>
                </a:lnTo>
                <a:lnTo>
                  <a:pt x="118" y="220"/>
                </a:lnTo>
                <a:lnTo>
                  <a:pt x="122" y="222"/>
                </a:lnTo>
                <a:lnTo>
                  <a:pt x="126" y="223"/>
                </a:lnTo>
                <a:lnTo>
                  <a:pt x="145" y="216"/>
                </a:lnTo>
                <a:lnTo>
                  <a:pt x="156" y="214"/>
                </a:lnTo>
                <a:lnTo>
                  <a:pt x="168" y="214"/>
                </a:lnTo>
                <a:lnTo>
                  <a:pt x="182" y="201"/>
                </a:lnTo>
                <a:lnTo>
                  <a:pt x="194" y="186"/>
                </a:lnTo>
                <a:lnTo>
                  <a:pt x="201" y="181"/>
                </a:lnTo>
                <a:lnTo>
                  <a:pt x="206" y="180"/>
                </a:lnTo>
                <a:lnTo>
                  <a:pt x="210" y="178"/>
                </a:lnTo>
                <a:lnTo>
                  <a:pt x="210" y="166"/>
                </a:lnTo>
                <a:lnTo>
                  <a:pt x="208" y="157"/>
                </a:lnTo>
                <a:lnTo>
                  <a:pt x="204" y="150"/>
                </a:lnTo>
                <a:lnTo>
                  <a:pt x="206" y="144"/>
                </a:lnTo>
                <a:lnTo>
                  <a:pt x="209" y="139"/>
                </a:lnTo>
                <a:lnTo>
                  <a:pt x="213" y="136"/>
                </a:lnTo>
                <a:lnTo>
                  <a:pt x="214" y="130"/>
                </a:lnTo>
                <a:lnTo>
                  <a:pt x="209" y="132"/>
                </a:lnTo>
                <a:lnTo>
                  <a:pt x="208" y="131"/>
                </a:lnTo>
                <a:lnTo>
                  <a:pt x="206" y="130"/>
                </a:lnTo>
                <a:lnTo>
                  <a:pt x="206" y="129"/>
                </a:lnTo>
                <a:lnTo>
                  <a:pt x="202" y="125"/>
                </a:lnTo>
                <a:lnTo>
                  <a:pt x="200" y="125"/>
                </a:lnTo>
                <a:lnTo>
                  <a:pt x="199" y="127"/>
                </a:lnTo>
                <a:lnTo>
                  <a:pt x="196" y="130"/>
                </a:lnTo>
                <a:lnTo>
                  <a:pt x="196" y="122"/>
                </a:lnTo>
                <a:lnTo>
                  <a:pt x="201" y="115"/>
                </a:lnTo>
                <a:lnTo>
                  <a:pt x="208" y="108"/>
                </a:lnTo>
                <a:lnTo>
                  <a:pt x="216" y="101"/>
                </a:lnTo>
                <a:lnTo>
                  <a:pt x="222" y="94"/>
                </a:lnTo>
                <a:lnTo>
                  <a:pt x="222" y="84"/>
                </a:lnTo>
                <a:lnTo>
                  <a:pt x="224" y="78"/>
                </a:lnTo>
                <a:lnTo>
                  <a:pt x="228" y="74"/>
                </a:lnTo>
                <a:lnTo>
                  <a:pt x="231" y="67"/>
                </a:lnTo>
                <a:lnTo>
                  <a:pt x="245" y="46"/>
                </a:lnTo>
                <a:lnTo>
                  <a:pt x="256" y="34"/>
                </a:lnTo>
                <a:lnTo>
                  <a:pt x="268" y="26"/>
                </a:lnTo>
                <a:lnTo>
                  <a:pt x="284" y="20"/>
                </a:lnTo>
                <a:lnTo>
                  <a:pt x="303" y="15"/>
                </a:lnTo>
                <a:lnTo>
                  <a:pt x="324" y="12"/>
                </a:lnTo>
                <a:lnTo>
                  <a:pt x="344" y="7"/>
                </a:lnTo>
                <a:lnTo>
                  <a:pt x="363"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0" name="Freeform 16"/>
          <p:cNvSpPr>
            <a:spLocks/>
          </p:cNvSpPr>
          <p:nvPr/>
        </p:nvSpPr>
        <p:spPr bwMode="auto">
          <a:xfrm>
            <a:off x="8155706" y="2954743"/>
            <a:ext cx="41263" cy="20631"/>
          </a:xfrm>
          <a:custGeom>
            <a:avLst/>
            <a:gdLst/>
            <a:ahLst/>
            <a:cxnLst>
              <a:cxn ang="0">
                <a:pos x="23" y="0"/>
              </a:cxn>
              <a:cxn ang="0">
                <a:pos x="32" y="0"/>
              </a:cxn>
              <a:cxn ang="0">
                <a:pos x="27" y="3"/>
              </a:cxn>
              <a:cxn ang="0">
                <a:pos x="22" y="9"/>
              </a:cxn>
              <a:cxn ang="0">
                <a:pos x="18" y="14"/>
              </a:cxn>
              <a:cxn ang="0">
                <a:pos x="12" y="16"/>
              </a:cxn>
              <a:cxn ang="0">
                <a:pos x="9" y="16"/>
              </a:cxn>
              <a:cxn ang="0">
                <a:pos x="2" y="12"/>
              </a:cxn>
              <a:cxn ang="0">
                <a:pos x="0" y="10"/>
              </a:cxn>
              <a:cxn ang="0">
                <a:pos x="0" y="9"/>
              </a:cxn>
              <a:cxn ang="0">
                <a:pos x="1" y="8"/>
              </a:cxn>
              <a:cxn ang="0">
                <a:pos x="6" y="5"/>
              </a:cxn>
              <a:cxn ang="0">
                <a:pos x="7" y="4"/>
              </a:cxn>
              <a:cxn ang="0">
                <a:pos x="14" y="4"/>
              </a:cxn>
              <a:cxn ang="0">
                <a:pos x="23" y="0"/>
              </a:cxn>
            </a:cxnLst>
            <a:rect l="0" t="0" r="r" b="b"/>
            <a:pathLst>
              <a:path w="32" h="16">
                <a:moveTo>
                  <a:pt x="23" y="0"/>
                </a:moveTo>
                <a:lnTo>
                  <a:pt x="32" y="0"/>
                </a:lnTo>
                <a:lnTo>
                  <a:pt x="27" y="3"/>
                </a:lnTo>
                <a:lnTo>
                  <a:pt x="22" y="9"/>
                </a:lnTo>
                <a:lnTo>
                  <a:pt x="18" y="14"/>
                </a:lnTo>
                <a:lnTo>
                  <a:pt x="12" y="16"/>
                </a:lnTo>
                <a:lnTo>
                  <a:pt x="9" y="16"/>
                </a:lnTo>
                <a:lnTo>
                  <a:pt x="2" y="12"/>
                </a:lnTo>
                <a:lnTo>
                  <a:pt x="0" y="10"/>
                </a:lnTo>
                <a:lnTo>
                  <a:pt x="0" y="9"/>
                </a:lnTo>
                <a:lnTo>
                  <a:pt x="1" y="8"/>
                </a:lnTo>
                <a:lnTo>
                  <a:pt x="6" y="5"/>
                </a:lnTo>
                <a:lnTo>
                  <a:pt x="7" y="4"/>
                </a:lnTo>
                <a:lnTo>
                  <a:pt x="14" y="4"/>
                </a:lnTo>
                <a:lnTo>
                  <a:pt x="23"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1" name="Freeform 17"/>
          <p:cNvSpPr>
            <a:spLocks/>
          </p:cNvSpPr>
          <p:nvPr/>
        </p:nvSpPr>
        <p:spPr bwMode="auto">
          <a:xfrm>
            <a:off x="8035786" y="2961188"/>
            <a:ext cx="121209" cy="81236"/>
          </a:xfrm>
          <a:custGeom>
            <a:avLst/>
            <a:gdLst/>
            <a:ahLst/>
            <a:cxnLst>
              <a:cxn ang="0">
                <a:pos x="87" y="0"/>
              </a:cxn>
              <a:cxn ang="0">
                <a:pos x="86" y="2"/>
              </a:cxn>
              <a:cxn ang="0">
                <a:pos x="86" y="4"/>
              </a:cxn>
              <a:cxn ang="0">
                <a:pos x="84" y="5"/>
              </a:cxn>
              <a:cxn ang="0">
                <a:pos x="83" y="7"/>
              </a:cxn>
              <a:cxn ang="0">
                <a:pos x="80" y="10"/>
              </a:cxn>
              <a:cxn ang="0">
                <a:pos x="80" y="12"/>
              </a:cxn>
              <a:cxn ang="0">
                <a:pos x="81" y="13"/>
              </a:cxn>
              <a:cxn ang="0">
                <a:pos x="83" y="13"/>
              </a:cxn>
              <a:cxn ang="0">
                <a:pos x="86" y="12"/>
              </a:cxn>
              <a:cxn ang="0">
                <a:pos x="94" y="14"/>
              </a:cxn>
              <a:cxn ang="0">
                <a:pos x="93" y="17"/>
              </a:cxn>
              <a:cxn ang="0">
                <a:pos x="93" y="19"/>
              </a:cxn>
              <a:cxn ang="0">
                <a:pos x="92" y="21"/>
              </a:cxn>
              <a:cxn ang="0">
                <a:pos x="90" y="23"/>
              </a:cxn>
              <a:cxn ang="0">
                <a:pos x="87" y="23"/>
              </a:cxn>
              <a:cxn ang="0">
                <a:pos x="85" y="24"/>
              </a:cxn>
              <a:cxn ang="0">
                <a:pos x="79" y="24"/>
              </a:cxn>
              <a:cxn ang="0">
                <a:pos x="77" y="25"/>
              </a:cxn>
              <a:cxn ang="0">
                <a:pos x="76" y="26"/>
              </a:cxn>
              <a:cxn ang="0">
                <a:pos x="74" y="28"/>
              </a:cxn>
              <a:cxn ang="0">
                <a:pos x="74" y="30"/>
              </a:cxn>
              <a:cxn ang="0">
                <a:pos x="73" y="31"/>
              </a:cxn>
              <a:cxn ang="0">
                <a:pos x="70" y="32"/>
              </a:cxn>
              <a:cxn ang="0">
                <a:pos x="66" y="32"/>
              </a:cxn>
              <a:cxn ang="0">
                <a:pos x="59" y="34"/>
              </a:cxn>
              <a:cxn ang="0">
                <a:pos x="57" y="35"/>
              </a:cxn>
              <a:cxn ang="0">
                <a:pos x="55" y="38"/>
              </a:cxn>
              <a:cxn ang="0">
                <a:pos x="54" y="41"/>
              </a:cxn>
              <a:cxn ang="0">
                <a:pos x="51" y="42"/>
              </a:cxn>
              <a:cxn ang="0">
                <a:pos x="26" y="54"/>
              </a:cxn>
              <a:cxn ang="0">
                <a:pos x="20" y="58"/>
              </a:cxn>
              <a:cxn ang="0">
                <a:pos x="15" y="61"/>
              </a:cxn>
              <a:cxn ang="0">
                <a:pos x="8" y="63"/>
              </a:cxn>
              <a:cxn ang="0">
                <a:pos x="0" y="62"/>
              </a:cxn>
              <a:cxn ang="0">
                <a:pos x="1" y="54"/>
              </a:cxn>
              <a:cxn ang="0">
                <a:pos x="6" y="49"/>
              </a:cxn>
              <a:cxn ang="0">
                <a:pos x="12" y="46"/>
              </a:cxn>
              <a:cxn ang="0">
                <a:pos x="16" y="42"/>
              </a:cxn>
              <a:cxn ang="0">
                <a:pos x="21" y="38"/>
              </a:cxn>
              <a:cxn ang="0">
                <a:pos x="23" y="31"/>
              </a:cxn>
              <a:cxn ang="0">
                <a:pos x="36" y="28"/>
              </a:cxn>
              <a:cxn ang="0">
                <a:pos x="47" y="24"/>
              </a:cxn>
              <a:cxn ang="0">
                <a:pos x="54" y="17"/>
              </a:cxn>
              <a:cxn ang="0">
                <a:pos x="64" y="16"/>
              </a:cxn>
              <a:cxn ang="0">
                <a:pos x="72" y="11"/>
              </a:cxn>
              <a:cxn ang="0">
                <a:pos x="80" y="5"/>
              </a:cxn>
              <a:cxn ang="0">
                <a:pos x="87" y="0"/>
              </a:cxn>
            </a:cxnLst>
            <a:rect l="0" t="0" r="r" b="b"/>
            <a:pathLst>
              <a:path w="94" h="63">
                <a:moveTo>
                  <a:pt x="87" y="0"/>
                </a:moveTo>
                <a:lnTo>
                  <a:pt x="86" y="2"/>
                </a:lnTo>
                <a:lnTo>
                  <a:pt x="86" y="4"/>
                </a:lnTo>
                <a:lnTo>
                  <a:pt x="84" y="5"/>
                </a:lnTo>
                <a:lnTo>
                  <a:pt x="83" y="7"/>
                </a:lnTo>
                <a:lnTo>
                  <a:pt x="80" y="10"/>
                </a:lnTo>
                <a:lnTo>
                  <a:pt x="80" y="12"/>
                </a:lnTo>
                <a:lnTo>
                  <a:pt x="81" y="13"/>
                </a:lnTo>
                <a:lnTo>
                  <a:pt x="83" y="13"/>
                </a:lnTo>
                <a:lnTo>
                  <a:pt x="86" y="12"/>
                </a:lnTo>
                <a:lnTo>
                  <a:pt x="94" y="14"/>
                </a:lnTo>
                <a:lnTo>
                  <a:pt x="93" y="17"/>
                </a:lnTo>
                <a:lnTo>
                  <a:pt x="93" y="19"/>
                </a:lnTo>
                <a:lnTo>
                  <a:pt x="92" y="21"/>
                </a:lnTo>
                <a:lnTo>
                  <a:pt x="90" y="23"/>
                </a:lnTo>
                <a:lnTo>
                  <a:pt x="87" y="23"/>
                </a:lnTo>
                <a:lnTo>
                  <a:pt x="85" y="24"/>
                </a:lnTo>
                <a:lnTo>
                  <a:pt x="79" y="24"/>
                </a:lnTo>
                <a:lnTo>
                  <a:pt x="77" y="25"/>
                </a:lnTo>
                <a:lnTo>
                  <a:pt x="76" y="26"/>
                </a:lnTo>
                <a:lnTo>
                  <a:pt x="74" y="28"/>
                </a:lnTo>
                <a:lnTo>
                  <a:pt x="74" y="30"/>
                </a:lnTo>
                <a:lnTo>
                  <a:pt x="73" y="31"/>
                </a:lnTo>
                <a:lnTo>
                  <a:pt x="70" y="32"/>
                </a:lnTo>
                <a:lnTo>
                  <a:pt x="66" y="32"/>
                </a:lnTo>
                <a:lnTo>
                  <a:pt x="59" y="34"/>
                </a:lnTo>
                <a:lnTo>
                  <a:pt x="57" y="35"/>
                </a:lnTo>
                <a:lnTo>
                  <a:pt x="55" y="38"/>
                </a:lnTo>
                <a:lnTo>
                  <a:pt x="54" y="41"/>
                </a:lnTo>
                <a:lnTo>
                  <a:pt x="51" y="42"/>
                </a:lnTo>
                <a:lnTo>
                  <a:pt x="26" y="54"/>
                </a:lnTo>
                <a:lnTo>
                  <a:pt x="20" y="58"/>
                </a:lnTo>
                <a:lnTo>
                  <a:pt x="15" y="61"/>
                </a:lnTo>
                <a:lnTo>
                  <a:pt x="8" y="63"/>
                </a:lnTo>
                <a:lnTo>
                  <a:pt x="0" y="62"/>
                </a:lnTo>
                <a:lnTo>
                  <a:pt x="1" y="54"/>
                </a:lnTo>
                <a:lnTo>
                  <a:pt x="6" y="49"/>
                </a:lnTo>
                <a:lnTo>
                  <a:pt x="12" y="46"/>
                </a:lnTo>
                <a:lnTo>
                  <a:pt x="16" y="42"/>
                </a:lnTo>
                <a:lnTo>
                  <a:pt x="21" y="38"/>
                </a:lnTo>
                <a:lnTo>
                  <a:pt x="23" y="31"/>
                </a:lnTo>
                <a:lnTo>
                  <a:pt x="36" y="28"/>
                </a:lnTo>
                <a:lnTo>
                  <a:pt x="47" y="24"/>
                </a:lnTo>
                <a:lnTo>
                  <a:pt x="54" y="17"/>
                </a:lnTo>
                <a:lnTo>
                  <a:pt x="64" y="16"/>
                </a:lnTo>
                <a:lnTo>
                  <a:pt x="72" y="11"/>
                </a:lnTo>
                <a:lnTo>
                  <a:pt x="80" y="5"/>
                </a:lnTo>
                <a:lnTo>
                  <a:pt x="87" y="0"/>
                </a:lnTo>
                <a:close/>
              </a:path>
            </a:pathLst>
          </a:custGeom>
          <a:solidFill>
            <a:schemeClr val="bg1"/>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2" name="Freeform 18"/>
          <p:cNvSpPr>
            <a:spLocks/>
          </p:cNvSpPr>
          <p:nvPr/>
        </p:nvSpPr>
        <p:spPr bwMode="auto">
          <a:xfrm>
            <a:off x="8043523" y="2833531"/>
            <a:ext cx="156025" cy="153446"/>
          </a:xfrm>
          <a:custGeom>
            <a:avLst/>
            <a:gdLst/>
            <a:ahLst/>
            <a:cxnLst>
              <a:cxn ang="0">
                <a:pos x="107" y="0"/>
              </a:cxn>
              <a:cxn ang="0">
                <a:pos x="110" y="14"/>
              </a:cxn>
              <a:cxn ang="0">
                <a:pos x="115" y="28"/>
              </a:cxn>
              <a:cxn ang="0">
                <a:pos x="119" y="43"/>
              </a:cxn>
              <a:cxn ang="0">
                <a:pos x="121" y="60"/>
              </a:cxn>
              <a:cxn ang="0">
                <a:pos x="113" y="61"/>
              </a:cxn>
              <a:cxn ang="0">
                <a:pos x="107" y="63"/>
              </a:cxn>
              <a:cxn ang="0">
                <a:pos x="101" y="67"/>
              </a:cxn>
              <a:cxn ang="0">
                <a:pos x="96" y="70"/>
              </a:cxn>
              <a:cxn ang="0">
                <a:pos x="91" y="70"/>
              </a:cxn>
              <a:cxn ang="0">
                <a:pos x="85" y="66"/>
              </a:cxn>
              <a:cxn ang="0">
                <a:pos x="85" y="68"/>
              </a:cxn>
              <a:cxn ang="0">
                <a:pos x="86" y="70"/>
              </a:cxn>
              <a:cxn ang="0">
                <a:pos x="87" y="71"/>
              </a:cxn>
              <a:cxn ang="0">
                <a:pos x="87" y="73"/>
              </a:cxn>
              <a:cxn ang="0">
                <a:pos x="86" y="74"/>
              </a:cxn>
              <a:cxn ang="0">
                <a:pos x="85" y="76"/>
              </a:cxn>
              <a:cxn ang="0">
                <a:pos x="71" y="80"/>
              </a:cxn>
              <a:cxn ang="0">
                <a:pos x="59" y="82"/>
              </a:cxn>
              <a:cxn ang="0">
                <a:pos x="48" y="88"/>
              </a:cxn>
              <a:cxn ang="0">
                <a:pos x="46" y="90"/>
              </a:cxn>
              <a:cxn ang="0">
                <a:pos x="45" y="91"/>
              </a:cxn>
              <a:cxn ang="0">
                <a:pos x="43" y="96"/>
              </a:cxn>
              <a:cxn ang="0">
                <a:pos x="34" y="96"/>
              </a:cxn>
              <a:cxn ang="0">
                <a:pos x="32" y="97"/>
              </a:cxn>
              <a:cxn ang="0">
                <a:pos x="32" y="103"/>
              </a:cxn>
              <a:cxn ang="0">
                <a:pos x="30" y="105"/>
              </a:cxn>
              <a:cxn ang="0">
                <a:pos x="28" y="105"/>
              </a:cxn>
              <a:cxn ang="0">
                <a:pos x="25" y="106"/>
              </a:cxn>
              <a:cxn ang="0">
                <a:pos x="24" y="106"/>
              </a:cxn>
              <a:cxn ang="0">
                <a:pos x="21" y="110"/>
              </a:cxn>
              <a:cxn ang="0">
                <a:pos x="20" y="112"/>
              </a:cxn>
              <a:cxn ang="0">
                <a:pos x="15" y="117"/>
              </a:cxn>
              <a:cxn ang="0">
                <a:pos x="11" y="119"/>
              </a:cxn>
              <a:cxn ang="0">
                <a:pos x="9" y="119"/>
              </a:cxn>
              <a:cxn ang="0">
                <a:pos x="6" y="116"/>
              </a:cxn>
              <a:cxn ang="0">
                <a:pos x="6" y="111"/>
              </a:cxn>
              <a:cxn ang="0">
                <a:pos x="7" y="110"/>
              </a:cxn>
              <a:cxn ang="0">
                <a:pos x="8" y="110"/>
              </a:cxn>
              <a:cxn ang="0">
                <a:pos x="10" y="109"/>
              </a:cxn>
              <a:cxn ang="0">
                <a:pos x="11" y="109"/>
              </a:cxn>
              <a:cxn ang="0">
                <a:pos x="14" y="106"/>
              </a:cxn>
              <a:cxn ang="0">
                <a:pos x="14" y="104"/>
              </a:cxn>
              <a:cxn ang="0">
                <a:pos x="8" y="78"/>
              </a:cxn>
              <a:cxn ang="0">
                <a:pos x="3" y="54"/>
              </a:cxn>
              <a:cxn ang="0">
                <a:pos x="0" y="26"/>
              </a:cxn>
              <a:cxn ang="0">
                <a:pos x="55" y="13"/>
              </a:cxn>
              <a:cxn ang="0">
                <a:pos x="107" y="0"/>
              </a:cxn>
            </a:cxnLst>
            <a:rect l="0" t="0" r="r" b="b"/>
            <a:pathLst>
              <a:path w="121" h="119">
                <a:moveTo>
                  <a:pt x="107" y="0"/>
                </a:moveTo>
                <a:lnTo>
                  <a:pt x="110" y="14"/>
                </a:lnTo>
                <a:lnTo>
                  <a:pt x="115" y="28"/>
                </a:lnTo>
                <a:lnTo>
                  <a:pt x="119" y="43"/>
                </a:lnTo>
                <a:lnTo>
                  <a:pt x="121" y="60"/>
                </a:lnTo>
                <a:lnTo>
                  <a:pt x="113" y="61"/>
                </a:lnTo>
                <a:lnTo>
                  <a:pt x="107" y="63"/>
                </a:lnTo>
                <a:lnTo>
                  <a:pt x="101" y="67"/>
                </a:lnTo>
                <a:lnTo>
                  <a:pt x="96" y="70"/>
                </a:lnTo>
                <a:lnTo>
                  <a:pt x="91" y="70"/>
                </a:lnTo>
                <a:lnTo>
                  <a:pt x="85" y="66"/>
                </a:lnTo>
                <a:lnTo>
                  <a:pt x="85" y="68"/>
                </a:lnTo>
                <a:lnTo>
                  <a:pt x="86" y="70"/>
                </a:lnTo>
                <a:lnTo>
                  <a:pt x="87" y="71"/>
                </a:lnTo>
                <a:lnTo>
                  <a:pt x="87" y="73"/>
                </a:lnTo>
                <a:lnTo>
                  <a:pt x="86" y="74"/>
                </a:lnTo>
                <a:lnTo>
                  <a:pt x="85" y="76"/>
                </a:lnTo>
                <a:lnTo>
                  <a:pt x="71" y="80"/>
                </a:lnTo>
                <a:lnTo>
                  <a:pt x="59" y="82"/>
                </a:lnTo>
                <a:lnTo>
                  <a:pt x="48" y="88"/>
                </a:lnTo>
                <a:lnTo>
                  <a:pt x="46" y="90"/>
                </a:lnTo>
                <a:lnTo>
                  <a:pt x="45" y="91"/>
                </a:lnTo>
                <a:lnTo>
                  <a:pt x="43" y="96"/>
                </a:lnTo>
                <a:lnTo>
                  <a:pt x="34" y="96"/>
                </a:lnTo>
                <a:lnTo>
                  <a:pt x="32" y="97"/>
                </a:lnTo>
                <a:lnTo>
                  <a:pt x="32" y="103"/>
                </a:lnTo>
                <a:lnTo>
                  <a:pt x="30" y="105"/>
                </a:lnTo>
                <a:lnTo>
                  <a:pt x="28" y="105"/>
                </a:lnTo>
                <a:lnTo>
                  <a:pt x="25" y="106"/>
                </a:lnTo>
                <a:lnTo>
                  <a:pt x="24" y="106"/>
                </a:lnTo>
                <a:lnTo>
                  <a:pt x="21" y="110"/>
                </a:lnTo>
                <a:lnTo>
                  <a:pt x="20" y="112"/>
                </a:lnTo>
                <a:lnTo>
                  <a:pt x="15" y="117"/>
                </a:lnTo>
                <a:lnTo>
                  <a:pt x="11" y="119"/>
                </a:lnTo>
                <a:lnTo>
                  <a:pt x="9" y="119"/>
                </a:lnTo>
                <a:lnTo>
                  <a:pt x="6" y="116"/>
                </a:lnTo>
                <a:lnTo>
                  <a:pt x="6" y="111"/>
                </a:lnTo>
                <a:lnTo>
                  <a:pt x="7" y="110"/>
                </a:lnTo>
                <a:lnTo>
                  <a:pt x="8" y="110"/>
                </a:lnTo>
                <a:lnTo>
                  <a:pt x="10" y="109"/>
                </a:lnTo>
                <a:lnTo>
                  <a:pt x="11" y="109"/>
                </a:lnTo>
                <a:lnTo>
                  <a:pt x="14" y="106"/>
                </a:lnTo>
                <a:lnTo>
                  <a:pt x="14" y="104"/>
                </a:lnTo>
                <a:lnTo>
                  <a:pt x="8" y="78"/>
                </a:lnTo>
                <a:lnTo>
                  <a:pt x="3" y="54"/>
                </a:lnTo>
                <a:lnTo>
                  <a:pt x="0" y="26"/>
                </a:lnTo>
                <a:lnTo>
                  <a:pt x="55" y="13"/>
                </a:lnTo>
                <a:lnTo>
                  <a:pt x="107"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3" name="Freeform 19"/>
          <p:cNvSpPr>
            <a:spLocks/>
          </p:cNvSpPr>
          <p:nvPr/>
        </p:nvSpPr>
        <p:spPr bwMode="auto">
          <a:xfrm>
            <a:off x="7930051" y="2975375"/>
            <a:ext cx="114761" cy="261759"/>
          </a:xfrm>
          <a:custGeom>
            <a:avLst/>
            <a:gdLst/>
            <a:ahLst/>
            <a:cxnLst>
              <a:cxn ang="0">
                <a:pos x="19" y="1"/>
              </a:cxn>
              <a:cxn ang="0">
                <a:pos x="19" y="2"/>
              </a:cxn>
              <a:cxn ang="0">
                <a:pos x="28" y="3"/>
              </a:cxn>
              <a:cxn ang="0">
                <a:pos x="40" y="6"/>
              </a:cxn>
              <a:cxn ang="0">
                <a:pos x="42" y="7"/>
              </a:cxn>
              <a:cxn ang="0">
                <a:pos x="46" y="8"/>
              </a:cxn>
              <a:cxn ang="0">
                <a:pos x="48" y="9"/>
              </a:cxn>
              <a:cxn ang="0">
                <a:pos x="49" y="14"/>
              </a:cxn>
              <a:cxn ang="0">
                <a:pos x="53" y="13"/>
              </a:cxn>
              <a:cxn ang="0">
                <a:pos x="58" y="12"/>
              </a:cxn>
              <a:cxn ang="0">
                <a:pos x="66" y="15"/>
              </a:cxn>
              <a:cxn ang="0">
                <a:pos x="77" y="20"/>
              </a:cxn>
              <a:cxn ang="0">
                <a:pos x="74" y="40"/>
              </a:cxn>
              <a:cxn ang="0">
                <a:pos x="67" y="55"/>
              </a:cxn>
              <a:cxn ang="0">
                <a:pos x="66" y="77"/>
              </a:cxn>
              <a:cxn ang="0">
                <a:pos x="75" y="75"/>
              </a:cxn>
              <a:cxn ang="0">
                <a:pos x="85" y="73"/>
              </a:cxn>
              <a:cxn ang="0">
                <a:pos x="88" y="92"/>
              </a:cxn>
              <a:cxn ang="0">
                <a:pos x="85" y="119"/>
              </a:cxn>
              <a:cxn ang="0">
                <a:pos x="85" y="133"/>
              </a:cxn>
              <a:cxn ang="0">
                <a:pos x="84" y="139"/>
              </a:cxn>
              <a:cxn ang="0">
                <a:pos x="87" y="140"/>
              </a:cxn>
              <a:cxn ang="0">
                <a:pos x="88" y="143"/>
              </a:cxn>
              <a:cxn ang="0">
                <a:pos x="85" y="149"/>
              </a:cxn>
              <a:cxn ang="0">
                <a:pos x="75" y="163"/>
              </a:cxn>
              <a:cxn ang="0">
                <a:pos x="74" y="174"/>
              </a:cxn>
              <a:cxn ang="0">
                <a:pos x="66" y="181"/>
              </a:cxn>
              <a:cxn ang="0">
                <a:pos x="67" y="191"/>
              </a:cxn>
              <a:cxn ang="0">
                <a:pos x="66" y="203"/>
              </a:cxn>
              <a:cxn ang="0">
                <a:pos x="62" y="201"/>
              </a:cxn>
              <a:cxn ang="0">
                <a:pos x="54" y="197"/>
              </a:cxn>
              <a:cxn ang="0">
                <a:pos x="34" y="201"/>
              </a:cxn>
              <a:cxn ang="0">
                <a:pos x="21" y="192"/>
              </a:cxn>
              <a:cxn ang="0">
                <a:pos x="3" y="176"/>
              </a:cxn>
              <a:cxn ang="0">
                <a:pos x="2" y="160"/>
              </a:cxn>
              <a:cxn ang="0">
                <a:pos x="10" y="149"/>
              </a:cxn>
              <a:cxn ang="0">
                <a:pos x="24" y="141"/>
              </a:cxn>
              <a:cxn ang="0">
                <a:pos x="26" y="128"/>
              </a:cxn>
              <a:cxn ang="0">
                <a:pos x="32" y="119"/>
              </a:cxn>
              <a:cxn ang="0">
                <a:pos x="37" y="120"/>
              </a:cxn>
              <a:cxn ang="0">
                <a:pos x="40" y="121"/>
              </a:cxn>
              <a:cxn ang="0">
                <a:pos x="38" y="114"/>
              </a:cxn>
              <a:cxn ang="0">
                <a:pos x="40" y="111"/>
              </a:cxn>
              <a:cxn ang="0">
                <a:pos x="44" y="107"/>
              </a:cxn>
              <a:cxn ang="0">
                <a:pos x="42" y="104"/>
              </a:cxn>
              <a:cxn ang="0">
                <a:pos x="38" y="103"/>
              </a:cxn>
              <a:cxn ang="0">
                <a:pos x="32" y="99"/>
              </a:cxn>
              <a:cxn ang="0">
                <a:pos x="30" y="92"/>
              </a:cxn>
              <a:cxn ang="0">
                <a:pos x="26" y="91"/>
              </a:cxn>
              <a:cxn ang="0">
                <a:pos x="23" y="89"/>
              </a:cxn>
              <a:cxn ang="0">
                <a:pos x="18" y="87"/>
              </a:cxn>
              <a:cxn ang="0">
                <a:pos x="17" y="83"/>
              </a:cxn>
              <a:cxn ang="0">
                <a:pos x="14" y="79"/>
              </a:cxn>
              <a:cxn ang="0">
                <a:pos x="4" y="72"/>
              </a:cxn>
              <a:cxn ang="0">
                <a:pos x="0" y="68"/>
              </a:cxn>
              <a:cxn ang="0">
                <a:pos x="5" y="52"/>
              </a:cxn>
              <a:cxn ang="0">
                <a:pos x="0" y="40"/>
              </a:cxn>
              <a:cxn ang="0">
                <a:pos x="9" y="27"/>
              </a:cxn>
              <a:cxn ang="0">
                <a:pos x="13" y="14"/>
              </a:cxn>
              <a:cxn ang="0">
                <a:pos x="14" y="3"/>
              </a:cxn>
            </a:cxnLst>
            <a:rect l="0" t="0" r="r" b="b"/>
            <a:pathLst>
              <a:path w="89" h="203">
                <a:moveTo>
                  <a:pt x="18" y="0"/>
                </a:moveTo>
                <a:lnTo>
                  <a:pt x="19" y="1"/>
                </a:lnTo>
                <a:lnTo>
                  <a:pt x="20" y="1"/>
                </a:lnTo>
                <a:lnTo>
                  <a:pt x="19" y="2"/>
                </a:lnTo>
                <a:lnTo>
                  <a:pt x="19" y="3"/>
                </a:lnTo>
                <a:lnTo>
                  <a:pt x="28" y="3"/>
                </a:lnTo>
                <a:lnTo>
                  <a:pt x="33" y="5"/>
                </a:lnTo>
                <a:lnTo>
                  <a:pt x="40" y="6"/>
                </a:lnTo>
                <a:lnTo>
                  <a:pt x="41" y="6"/>
                </a:lnTo>
                <a:lnTo>
                  <a:pt x="42" y="7"/>
                </a:lnTo>
                <a:lnTo>
                  <a:pt x="45" y="7"/>
                </a:lnTo>
                <a:lnTo>
                  <a:pt x="46" y="8"/>
                </a:lnTo>
                <a:lnTo>
                  <a:pt x="47" y="8"/>
                </a:lnTo>
                <a:lnTo>
                  <a:pt x="48" y="9"/>
                </a:lnTo>
                <a:lnTo>
                  <a:pt x="48" y="14"/>
                </a:lnTo>
                <a:lnTo>
                  <a:pt x="49" y="14"/>
                </a:lnTo>
                <a:lnTo>
                  <a:pt x="52" y="13"/>
                </a:lnTo>
                <a:lnTo>
                  <a:pt x="53" y="13"/>
                </a:lnTo>
                <a:lnTo>
                  <a:pt x="55" y="12"/>
                </a:lnTo>
                <a:lnTo>
                  <a:pt x="58" y="12"/>
                </a:lnTo>
                <a:lnTo>
                  <a:pt x="61" y="13"/>
                </a:lnTo>
                <a:lnTo>
                  <a:pt x="66" y="15"/>
                </a:lnTo>
                <a:lnTo>
                  <a:pt x="73" y="17"/>
                </a:lnTo>
                <a:lnTo>
                  <a:pt x="77" y="20"/>
                </a:lnTo>
                <a:lnTo>
                  <a:pt x="77" y="31"/>
                </a:lnTo>
                <a:lnTo>
                  <a:pt x="74" y="40"/>
                </a:lnTo>
                <a:lnTo>
                  <a:pt x="70" y="47"/>
                </a:lnTo>
                <a:lnTo>
                  <a:pt x="67" y="55"/>
                </a:lnTo>
                <a:lnTo>
                  <a:pt x="65" y="64"/>
                </a:lnTo>
                <a:lnTo>
                  <a:pt x="66" y="77"/>
                </a:lnTo>
                <a:lnTo>
                  <a:pt x="72" y="77"/>
                </a:lnTo>
                <a:lnTo>
                  <a:pt x="75" y="75"/>
                </a:lnTo>
                <a:lnTo>
                  <a:pt x="80" y="73"/>
                </a:lnTo>
                <a:lnTo>
                  <a:pt x="85" y="73"/>
                </a:lnTo>
                <a:lnTo>
                  <a:pt x="89" y="82"/>
                </a:lnTo>
                <a:lnTo>
                  <a:pt x="88" y="92"/>
                </a:lnTo>
                <a:lnTo>
                  <a:pt x="85" y="111"/>
                </a:lnTo>
                <a:lnTo>
                  <a:pt x="85" y="119"/>
                </a:lnTo>
                <a:lnTo>
                  <a:pt x="87" y="126"/>
                </a:lnTo>
                <a:lnTo>
                  <a:pt x="85" y="133"/>
                </a:lnTo>
                <a:lnTo>
                  <a:pt x="82" y="139"/>
                </a:lnTo>
                <a:lnTo>
                  <a:pt x="84" y="139"/>
                </a:lnTo>
                <a:lnTo>
                  <a:pt x="85" y="140"/>
                </a:lnTo>
                <a:lnTo>
                  <a:pt x="87" y="140"/>
                </a:lnTo>
                <a:lnTo>
                  <a:pt x="88" y="141"/>
                </a:lnTo>
                <a:lnTo>
                  <a:pt x="88" y="143"/>
                </a:lnTo>
                <a:lnTo>
                  <a:pt x="87" y="146"/>
                </a:lnTo>
                <a:lnTo>
                  <a:pt x="85" y="149"/>
                </a:lnTo>
                <a:lnTo>
                  <a:pt x="78" y="156"/>
                </a:lnTo>
                <a:lnTo>
                  <a:pt x="75" y="163"/>
                </a:lnTo>
                <a:lnTo>
                  <a:pt x="75" y="169"/>
                </a:lnTo>
                <a:lnTo>
                  <a:pt x="74" y="174"/>
                </a:lnTo>
                <a:lnTo>
                  <a:pt x="70" y="178"/>
                </a:lnTo>
                <a:lnTo>
                  <a:pt x="66" y="181"/>
                </a:lnTo>
                <a:lnTo>
                  <a:pt x="67" y="188"/>
                </a:lnTo>
                <a:lnTo>
                  <a:pt x="67" y="191"/>
                </a:lnTo>
                <a:lnTo>
                  <a:pt x="66" y="196"/>
                </a:lnTo>
                <a:lnTo>
                  <a:pt x="66" y="203"/>
                </a:lnTo>
                <a:lnTo>
                  <a:pt x="65" y="203"/>
                </a:lnTo>
                <a:lnTo>
                  <a:pt x="62" y="201"/>
                </a:lnTo>
                <a:lnTo>
                  <a:pt x="54" y="201"/>
                </a:lnTo>
                <a:lnTo>
                  <a:pt x="54" y="197"/>
                </a:lnTo>
                <a:lnTo>
                  <a:pt x="37" y="197"/>
                </a:lnTo>
                <a:lnTo>
                  <a:pt x="34" y="201"/>
                </a:lnTo>
                <a:lnTo>
                  <a:pt x="28" y="196"/>
                </a:lnTo>
                <a:lnTo>
                  <a:pt x="21" y="192"/>
                </a:lnTo>
                <a:lnTo>
                  <a:pt x="14" y="188"/>
                </a:lnTo>
                <a:lnTo>
                  <a:pt x="3" y="176"/>
                </a:lnTo>
                <a:lnTo>
                  <a:pt x="0" y="169"/>
                </a:lnTo>
                <a:lnTo>
                  <a:pt x="2" y="160"/>
                </a:lnTo>
                <a:lnTo>
                  <a:pt x="6" y="149"/>
                </a:lnTo>
                <a:lnTo>
                  <a:pt x="10" y="149"/>
                </a:lnTo>
                <a:lnTo>
                  <a:pt x="17" y="146"/>
                </a:lnTo>
                <a:lnTo>
                  <a:pt x="24" y="141"/>
                </a:lnTo>
                <a:lnTo>
                  <a:pt x="24" y="133"/>
                </a:lnTo>
                <a:lnTo>
                  <a:pt x="26" y="128"/>
                </a:lnTo>
                <a:lnTo>
                  <a:pt x="30" y="124"/>
                </a:lnTo>
                <a:lnTo>
                  <a:pt x="32" y="119"/>
                </a:lnTo>
                <a:lnTo>
                  <a:pt x="35" y="119"/>
                </a:lnTo>
                <a:lnTo>
                  <a:pt x="37" y="120"/>
                </a:lnTo>
                <a:lnTo>
                  <a:pt x="39" y="121"/>
                </a:lnTo>
                <a:lnTo>
                  <a:pt x="40" y="121"/>
                </a:lnTo>
                <a:lnTo>
                  <a:pt x="38" y="119"/>
                </a:lnTo>
                <a:lnTo>
                  <a:pt x="38" y="114"/>
                </a:lnTo>
                <a:lnTo>
                  <a:pt x="39" y="113"/>
                </a:lnTo>
                <a:lnTo>
                  <a:pt x="40" y="111"/>
                </a:lnTo>
                <a:lnTo>
                  <a:pt x="42" y="110"/>
                </a:lnTo>
                <a:lnTo>
                  <a:pt x="44" y="107"/>
                </a:lnTo>
                <a:lnTo>
                  <a:pt x="44" y="105"/>
                </a:lnTo>
                <a:lnTo>
                  <a:pt x="42" y="104"/>
                </a:lnTo>
                <a:lnTo>
                  <a:pt x="40" y="103"/>
                </a:lnTo>
                <a:lnTo>
                  <a:pt x="38" y="103"/>
                </a:lnTo>
                <a:lnTo>
                  <a:pt x="33" y="100"/>
                </a:lnTo>
                <a:lnTo>
                  <a:pt x="32" y="99"/>
                </a:lnTo>
                <a:lnTo>
                  <a:pt x="30" y="94"/>
                </a:lnTo>
                <a:lnTo>
                  <a:pt x="30" y="92"/>
                </a:lnTo>
                <a:lnTo>
                  <a:pt x="28" y="92"/>
                </a:lnTo>
                <a:lnTo>
                  <a:pt x="26" y="91"/>
                </a:lnTo>
                <a:lnTo>
                  <a:pt x="25" y="90"/>
                </a:lnTo>
                <a:lnTo>
                  <a:pt x="23" y="89"/>
                </a:lnTo>
                <a:lnTo>
                  <a:pt x="19" y="89"/>
                </a:lnTo>
                <a:lnTo>
                  <a:pt x="18" y="87"/>
                </a:lnTo>
                <a:lnTo>
                  <a:pt x="17" y="85"/>
                </a:lnTo>
                <a:lnTo>
                  <a:pt x="17" y="83"/>
                </a:lnTo>
                <a:lnTo>
                  <a:pt x="16" y="82"/>
                </a:lnTo>
                <a:lnTo>
                  <a:pt x="14" y="79"/>
                </a:lnTo>
                <a:lnTo>
                  <a:pt x="11" y="76"/>
                </a:lnTo>
                <a:lnTo>
                  <a:pt x="4" y="72"/>
                </a:lnTo>
                <a:lnTo>
                  <a:pt x="2" y="70"/>
                </a:lnTo>
                <a:lnTo>
                  <a:pt x="0" y="68"/>
                </a:lnTo>
                <a:lnTo>
                  <a:pt x="3" y="59"/>
                </a:lnTo>
                <a:lnTo>
                  <a:pt x="5" y="52"/>
                </a:lnTo>
                <a:lnTo>
                  <a:pt x="5" y="45"/>
                </a:lnTo>
                <a:lnTo>
                  <a:pt x="0" y="40"/>
                </a:lnTo>
                <a:lnTo>
                  <a:pt x="4" y="33"/>
                </a:lnTo>
                <a:lnTo>
                  <a:pt x="9" y="27"/>
                </a:lnTo>
                <a:lnTo>
                  <a:pt x="12" y="20"/>
                </a:lnTo>
                <a:lnTo>
                  <a:pt x="13" y="14"/>
                </a:lnTo>
                <a:lnTo>
                  <a:pt x="13" y="9"/>
                </a:lnTo>
                <a:lnTo>
                  <a:pt x="14" y="3"/>
                </a:lnTo>
                <a:lnTo>
                  <a:pt x="18"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4" name="Freeform 20"/>
          <p:cNvSpPr>
            <a:spLocks/>
          </p:cNvSpPr>
          <p:nvPr/>
        </p:nvSpPr>
        <p:spPr bwMode="auto">
          <a:xfrm>
            <a:off x="7807553" y="3302896"/>
            <a:ext cx="9027" cy="7737"/>
          </a:xfrm>
          <a:custGeom>
            <a:avLst/>
            <a:gdLst/>
            <a:ahLst/>
            <a:cxnLst>
              <a:cxn ang="0">
                <a:pos x="2" y="0"/>
              </a:cxn>
              <a:cxn ang="0">
                <a:pos x="5" y="0"/>
              </a:cxn>
              <a:cxn ang="0">
                <a:pos x="7" y="3"/>
              </a:cxn>
              <a:cxn ang="0">
                <a:pos x="7" y="5"/>
              </a:cxn>
              <a:cxn ang="0">
                <a:pos x="6" y="6"/>
              </a:cxn>
              <a:cxn ang="0">
                <a:pos x="5" y="6"/>
              </a:cxn>
              <a:cxn ang="0">
                <a:pos x="2" y="5"/>
              </a:cxn>
              <a:cxn ang="0">
                <a:pos x="0" y="3"/>
              </a:cxn>
              <a:cxn ang="0">
                <a:pos x="2" y="0"/>
              </a:cxn>
            </a:cxnLst>
            <a:rect l="0" t="0" r="r" b="b"/>
            <a:pathLst>
              <a:path w="7" h="6">
                <a:moveTo>
                  <a:pt x="2" y="0"/>
                </a:moveTo>
                <a:lnTo>
                  <a:pt x="5" y="0"/>
                </a:lnTo>
                <a:lnTo>
                  <a:pt x="7" y="3"/>
                </a:lnTo>
                <a:lnTo>
                  <a:pt x="7" y="5"/>
                </a:lnTo>
                <a:lnTo>
                  <a:pt x="6" y="6"/>
                </a:lnTo>
                <a:lnTo>
                  <a:pt x="5" y="6"/>
                </a:lnTo>
                <a:lnTo>
                  <a:pt x="2" y="5"/>
                </a:lnTo>
                <a:lnTo>
                  <a:pt x="0" y="3"/>
                </a:lnTo>
                <a:lnTo>
                  <a:pt x="2"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5" name="Freeform 21"/>
          <p:cNvSpPr>
            <a:spLocks/>
          </p:cNvSpPr>
          <p:nvPr/>
        </p:nvSpPr>
        <p:spPr bwMode="auto">
          <a:xfrm>
            <a:off x="7317558" y="3166210"/>
            <a:ext cx="415204" cy="420362"/>
          </a:xfrm>
          <a:custGeom>
            <a:avLst/>
            <a:gdLst/>
            <a:ahLst/>
            <a:cxnLst>
              <a:cxn ang="0">
                <a:pos x="111" y="27"/>
              </a:cxn>
              <a:cxn ang="0">
                <a:pos x="119" y="74"/>
              </a:cxn>
              <a:cxn ang="0">
                <a:pos x="169" y="76"/>
              </a:cxn>
              <a:cxn ang="0">
                <a:pos x="203" y="120"/>
              </a:cxn>
              <a:cxn ang="0">
                <a:pos x="208" y="117"/>
              </a:cxn>
              <a:cxn ang="0">
                <a:pos x="216" y="109"/>
              </a:cxn>
              <a:cxn ang="0">
                <a:pos x="229" y="89"/>
              </a:cxn>
              <a:cxn ang="0">
                <a:pos x="245" y="81"/>
              </a:cxn>
              <a:cxn ang="0">
                <a:pos x="255" y="77"/>
              </a:cxn>
              <a:cxn ang="0">
                <a:pos x="266" y="77"/>
              </a:cxn>
              <a:cxn ang="0">
                <a:pos x="272" y="71"/>
              </a:cxn>
              <a:cxn ang="0">
                <a:pos x="280" y="63"/>
              </a:cxn>
              <a:cxn ang="0">
                <a:pos x="286" y="61"/>
              </a:cxn>
              <a:cxn ang="0">
                <a:pos x="293" y="57"/>
              </a:cxn>
              <a:cxn ang="0">
                <a:pos x="316" y="67"/>
              </a:cxn>
              <a:cxn ang="0">
                <a:pos x="318" y="75"/>
              </a:cxn>
              <a:cxn ang="0">
                <a:pos x="321" y="95"/>
              </a:cxn>
              <a:cxn ang="0">
                <a:pos x="292" y="81"/>
              </a:cxn>
              <a:cxn ang="0">
                <a:pos x="278" y="96"/>
              </a:cxn>
              <a:cxn ang="0">
                <a:pos x="274" y="114"/>
              </a:cxn>
              <a:cxn ang="0">
                <a:pos x="271" y="126"/>
              </a:cxn>
              <a:cxn ang="0">
                <a:pos x="266" y="128"/>
              </a:cxn>
              <a:cxn ang="0">
                <a:pos x="257" y="135"/>
              </a:cxn>
              <a:cxn ang="0">
                <a:pos x="243" y="146"/>
              </a:cxn>
              <a:cxn ang="0">
                <a:pos x="237" y="167"/>
              </a:cxn>
              <a:cxn ang="0">
                <a:pos x="229" y="184"/>
              </a:cxn>
              <a:cxn ang="0">
                <a:pos x="209" y="174"/>
              </a:cxn>
              <a:cxn ang="0">
                <a:pos x="200" y="186"/>
              </a:cxn>
              <a:cxn ang="0">
                <a:pos x="197" y="203"/>
              </a:cxn>
              <a:cxn ang="0">
                <a:pos x="189" y="230"/>
              </a:cxn>
              <a:cxn ang="0">
                <a:pos x="175" y="252"/>
              </a:cxn>
              <a:cxn ang="0">
                <a:pos x="174" y="278"/>
              </a:cxn>
              <a:cxn ang="0">
                <a:pos x="158" y="291"/>
              </a:cxn>
              <a:cxn ang="0">
                <a:pos x="138" y="298"/>
              </a:cxn>
              <a:cxn ang="0">
                <a:pos x="133" y="306"/>
              </a:cxn>
              <a:cxn ang="0">
                <a:pos x="117" y="314"/>
              </a:cxn>
              <a:cxn ang="0">
                <a:pos x="98" y="314"/>
              </a:cxn>
              <a:cxn ang="0">
                <a:pos x="91" y="322"/>
              </a:cxn>
              <a:cxn ang="0">
                <a:pos x="75" y="322"/>
              </a:cxn>
              <a:cxn ang="0">
                <a:pos x="56" y="301"/>
              </a:cxn>
              <a:cxn ang="0">
                <a:pos x="26" y="284"/>
              </a:cxn>
              <a:cxn ang="0">
                <a:pos x="3" y="253"/>
              </a:cxn>
              <a:cxn ang="0">
                <a:pos x="2" y="238"/>
              </a:cxn>
              <a:cxn ang="0">
                <a:pos x="9" y="228"/>
              </a:cxn>
              <a:cxn ang="0">
                <a:pos x="26" y="208"/>
              </a:cxn>
              <a:cxn ang="0">
                <a:pos x="25" y="176"/>
              </a:cxn>
              <a:cxn ang="0">
                <a:pos x="34" y="169"/>
              </a:cxn>
              <a:cxn ang="0">
                <a:pos x="38" y="176"/>
              </a:cxn>
              <a:cxn ang="0">
                <a:pos x="46" y="174"/>
              </a:cxn>
              <a:cxn ang="0">
                <a:pos x="48" y="142"/>
              </a:cxn>
              <a:cxn ang="0">
                <a:pos x="59" y="135"/>
              </a:cxn>
              <a:cxn ang="0">
                <a:pos x="61" y="130"/>
              </a:cxn>
              <a:cxn ang="0">
                <a:pos x="70" y="127"/>
              </a:cxn>
              <a:cxn ang="0">
                <a:pos x="83" y="117"/>
              </a:cxn>
              <a:cxn ang="0">
                <a:pos x="97" y="102"/>
              </a:cxn>
              <a:cxn ang="0">
                <a:pos x="103" y="83"/>
              </a:cxn>
              <a:cxn ang="0">
                <a:pos x="108" y="36"/>
              </a:cxn>
              <a:cxn ang="0">
                <a:pos x="106" y="7"/>
              </a:cxn>
            </a:cxnLst>
            <a:rect l="0" t="0" r="r" b="b"/>
            <a:pathLst>
              <a:path w="322" h="326">
                <a:moveTo>
                  <a:pt x="106" y="0"/>
                </a:moveTo>
                <a:lnTo>
                  <a:pt x="109" y="12"/>
                </a:lnTo>
                <a:lnTo>
                  <a:pt x="111" y="27"/>
                </a:lnTo>
                <a:lnTo>
                  <a:pt x="115" y="43"/>
                </a:lnTo>
                <a:lnTo>
                  <a:pt x="117" y="60"/>
                </a:lnTo>
                <a:lnTo>
                  <a:pt x="119" y="74"/>
                </a:lnTo>
                <a:lnTo>
                  <a:pt x="122" y="83"/>
                </a:lnTo>
                <a:lnTo>
                  <a:pt x="146" y="79"/>
                </a:lnTo>
                <a:lnTo>
                  <a:pt x="169" y="76"/>
                </a:lnTo>
                <a:lnTo>
                  <a:pt x="195" y="72"/>
                </a:lnTo>
                <a:lnTo>
                  <a:pt x="200" y="96"/>
                </a:lnTo>
                <a:lnTo>
                  <a:pt x="203" y="120"/>
                </a:lnTo>
                <a:lnTo>
                  <a:pt x="204" y="119"/>
                </a:lnTo>
                <a:lnTo>
                  <a:pt x="207" y="118"/>
                </a:lnTo>
                <a:lnTo>
                  <a:pt x="208" y="117"/>
                </a:lnTo>
                <a:lnTo>
                  <a:pt x="209" y="114"/>
                </a:lnTo>
                <a:lnTo>
                  <a:pt x="209" y="112"/>
                </a:lnTo>
                <a:lnTo>
                  <a:pt x="216" y="109"/>
                </a:lnTo>
                <a:lnTo>
                  <a:pt x="221" y="102"/>
                </a:lnTo>
                <a:lnTo>
                  <a:pt x="225" y="96"/>
                </a:lnTo>
                <a:lnTo>
                  <a:pt x="229" y="89"/>
                </a:lnTo>
                <a:lnTo>
                  <a:pt x="234" y="88"/>
                </a:lnTo>
                <a:lnTo>
                  <a:pt x="240" y="85"/>
                </a:lnTo>
                <a:lnTo>
                  <a:pt x="245" y="81"/>
                </a:lnTo>
                <a:lnTo>
                  <a:pt x="248" y="72"/>
                </a:lnTo>
                <a:lnTo>
                  <a:pt x="253" y="75"/>
                </a:lnTo>
                <a:lnTo>
                  <a:pt x="255" y="77"/>
                </a:lnTo>
                <a:lnTo>
                  <a:pt x="259" y="78"/>
                </a:lnTo>
                <a:lnTo>
                  <a:pt x="262" y="78"/>
                </a:lnTo>
                <a:lnTo>
                  <a:pt x="266" y="77"/>
                </a:lnTo>
                <a:lnTo>
                  <a:pt x="268" y="76"/>
                </a:lnTo>
                <a:lnTo>
                  <a:pt x="269" y="74"/>
                </a:lnTo>
                <a:lnTo>
                  <a:pt x="272" y="71"/>
                </a:lnTo>
                <a:lnTo>
                  <a:pt x="274" y="67"/>
                </a:lnTo>
                <a:lnTo>
                  <a:pt x="278" y="63"/>
                </a:lnTo>
                <a:lnTo>
                  <a:pt x="280" y="63"/>
                </a:lnTo>
                <a:lnTo>
                  <a:pt x="282" y="62"/>
                </a:lnTo>
                <a:lnTo>
                  <a:pt x="283" y="62"/>
                </a:lnTo>
                <a:lnTo>
                  <a:pt x="286" y="61"/>
                </a:lnTo>
                <a:lnTo>
                  <a:pt x="287" y="60"/>
                </a:lnTo>
                <a:lnTo>
                  <a:pt x="287" y="55"/>
                </a:lnTo>
                <a:lnTo>
                  <a:pt x="293" y="57"/>
                </a:lnTo>
                <a:lnTo>
                  <a:pt x="310" y="61"/>
                </a:lnTo>
                <a:lnTo>
                  <a:pt x="310" y="67"/>
                </a:lnTo>
                <a:lnTo>
                  <a:pt x="316" y="67"/>
                </a:lnTo>
                <a:lnTo>
                  <a:pt x="317" y="69"/>
                </a:lnTo>
                <a:lnTo>
                  <a:pt x="317" y="74"/>
                </a:lnTo>
                <a:lnTo>
                  <a:pt x="318" y="75"/>
                </a:lnTo>
                <a:lnTo>
                  <a:pt x="321" y="81"/>
                </a:lnTo>
                <a:lnTo>
                  <a:pt x="322" y="86"/>
                </a:lnTo>
                <a:lnTo>
                  <a:pt x="321" y="95"/>
                </a:lnTo>
                <a:lnTo>
                  <a:pt x="310" y="92"/>
                </a:lnTo>
                <a:lnTo>
                  <a:pt x="300" y="85"/>
                </a:lnTo>
                <a:lnTo>
                  <a:pt x="292" y="81"/>
                </a:lnTo>
                <a:lnTo>
                  <a:pt x="282" y="81"/>
                </a:lnTo>
                <a:lnTo>
                  <a:pt x="279" y="88"/>
                </a:lnTo>
                <a:lnTo>
                  <a:pt x="278" y="96"/>
                </a:lnTo>
                <a:lnTo>
                  <a:pt x="278" y="105"/>
                </a:lnTo>
                <a:lnTo>
                  <a:pt x="276" y="112"/>
                </a:lnTo>
                <a:lnTo>
                  <a:pt x="274" y="114"/>
                </a:lnTo>
                <a:lnTo>
                  <a:pt x="272" y="116"/>
                </a:lnTo>
                <a:lnTo>
                  <a:pt x="271" y="117"/>
                </a:lnTo>
                <a:lnTo>
                  <a:pt x="271" y="126"/>
                </a:lnTo>
                <a:lnTo>
                  <a:pt x="269" y="127"/>
                </a:lnTo>
                <a:lnTo>
                  <a:pt x="267" y="128"/>
                </a:lnTo>
                <a:lnTo>
                  <a:pt x="266" y="128"/>
                </a:lnTo>
                <a:lnTo>
                  <a:pt x="259" y="132"/>
                </a:lnTo>
                <a:lnTo>
                  <a:pt x="258" y="133"/>
                </a:lnTo>
                <a:lnTo>
                  <a:pt x="257" y="135"/>
                </a:lnTo>
                <a:lnTo>
                  <a:pt x="257" y="142"/>
                </a:lnTo>
                <a:lnTo>
                  <a:pt x="248" y="142"/>
                </a:lnTo>
                <a:lnTo>
                  <a:pt x="243" y="146"/>
                </a:lnTo>
                <a:lnTo>
                  <a:pt x="239" y="152"/>
                </a:lnTo>
                <a:lnTo>
                  <a:pt x="238" y="159"/>
                </a:lnTo>
                <a:lnTo>
                  <a:pt x="237" y="167"/>
                </a:lnTo>
                <a:lnTo>
                  <a:pt x="234" y="174"/>
                </a:lnTo>
                <a:lnTo>
                  <a:pt x="232" y="180"/>
                </a:lnTo>
                <a:lnTo>
                  <a:pt x="229" y="184"/>
                </a:lnTo>
                <a:lnTo>
                  <a:pt x="222" y="183"/>
                </a:lnTo>
                <a:lnTo>
                  <a:pt x="212" y="176"/>
                </a:lnTo>
                <a:lnTo>
                  <a:pt x="209" y="174"/>
                </a:lnTo>
                <a:lnTo>
                  <a:pt x="203" y="176"/>
                </a:lnTo>
                <a:lnTo>
                  <a:pt x="200" y="181"/>
                </a:lnTo>
                <a:lnTo>
                  <a:pt x="200" y="186"/>
                </a:lnTo>
                <a:lnTo>
                  <a:pt x="201" y="191"/>
                </a:lnTo>
                <a:lnTo>
                  <a:pt x="201" y="196"/>
                </a:lnTo>
                <a:lnTo>
                  <a:pt x="197" y="203"/>
                </a:lnTo>
                <a:lnTo>
                  <a:pt x="193" y="209"/>
                </a:lnTo>
                <a:lnTo>
                  <a:pt x="189" y="216"/>
                </a:lnTo>
                <a:lnTo>
                  <a:pt x="189" y="230"/>
                </a:lnTo>
                <a:lnTo>
                  <a:pt x="186" y="237"/>
                </a:lnTo>
                <a:lnTo>
                  <a:pt x="181" y="244"/>
                </a:lnTo>
                <a:lnTo>
                  <a:pt x="175" y="252"/>
                </a:lnTo>
                <a:lnTo>
                  <a:pt x="172" y="261"/>
                </a:lnTo>
                <a:lnTo>
                  <a:pt x="172" y="270"/>
                </a:lnTo>
                <a:lnTo>
                  <a:pt x="174" y="278"/>
                </a:lnTo>
                <a:lnTo>
                  <a:pt x="172" y="286"/>
                </a:lnTo>
                <a:lnTo>
                  <a:pt x="163" y="287"/>
                </a:lnTo>
                <a:lnTo>
                  <a:pt x="158" y="291"/>
                </a:lnTo>
                <a:lnTo>
                  <a:pt x="153" y="294"/>
                </a:lnTo>
                <a:lnTo>
                  <a:pt x="146" y="296"/>
                </a:lnTo>
                <a:lnTo>
                  <a:pt x="138" y="298"/>
                </a:lnTo>
                <a:lnTo>
                  <a:pt x="136" y="300"/>
                </a:lnTo>
                <a:lnTo>
                  <a:pt x="134" y="302"/>
                </a:lnTo>
                <a:lnTo>
                  <a:pt x="133" y="306"/>
                </a:lnTo>
                <a:lnTo>
                  <a:pt x="133" y="309"/>
                </a:lnTo>
                <a:lnTo>
                  <a:pt x="125" y="310"/>
                </a:lnTo>
                <a:lnTo>
                  <a:pt x="117" y="314"/>
                </a:lnTo>
                <a:lnTo>
                  <a:pt x="109" y="315"/>
                </a:lnTo>
                <a:lnTo>
                  <a:pt x="102" y="312"/>
                </a:lnTo>
                <a:lnTo>
                  <a:pt x="98" y="314"/>
                </a:lnTo>
                <a:lnTo>
                  <a:pt x="96" y="316"/>
                </a:lnTo>
                <a:lnTo>
                  <a:pt x="94" y="320"/>
                </a:lnTo>
                <a:lnTo>
                  <a:pt x="91" y="322"/>
                </a:lnTo>
                <a:lnTo>
                  <a:pt x="88" y="324"/>
                </a:lnTo>
                <a:lnTo>
                  <a:pt x="84" y="326"/>
                </a:lnTo>
                <a:lnTo>
                  <a:pt x="75" y="322"/>
                </a:lnTo>
                <a:lnTo>
                  <a:pt x="67" y="317"/>
                </a:lnTo>
                <a:lnTo>
                  <a:pt x="60" y="312"/>
                </a:lnTo>
                <a:lnTo>
                  <a:pt x="56" y="301"/>
                </a:lnTo>
                <a:lnTo>
                  <a:pt x="44" y="299"/>
                </a:lnTo>
                <a:lnTo>
                  <a:pt x="34" y="292"/>
                </a:lnTo>
                <a:lnTo>
                  <a:pt x="26" y="284"/>
                </a:lnTo>
                <a:lnTo>
                  <a:pt x="17" y="272"/>
                </a:lnTo>
                <a:lnTo>
                  <a:pt x="12" y="265"/>
                </a:lnTo>
                <a:lnTo>
                  <a:pt x="3" y="253"/>
                </a:lnTo>
                <a:lnTo>
                  <a:pt x="0" y="250"/>
                </a:lnTo>
                <a:lnTo>
                  <a:pt x="0" y="244"/>
                </a:lnTo>
                <a:lnTo>
                  <a:pt x="2" y="238"/>
                </a:lnTo>
                <a:lnTo>
                  <a:pt x="2" y="232"/>
                </a:lnTo>
                <a:lnTo>
                  <a:pt x="0" y="228"/>
                </a:lnTo>
                <a:lnTo>
                  <a:pt x="9" y="228"/>
                </a:lnTo>
                <a:lnTo>
                  <a:pt x="13" y="224"/>
                </a:lnTo>
                <a:lnTo>
                  <a:pt x="20" y="210"/>
                </a:lnTo>
                <a:lnTo>
                  <a:pt x="26" y="208"/>
                </a:lnTo>
                <a:lnTo>
                  <a:pt x="23" y="198"/>
                </a:lnTo>
                <a:lnTo>
                  <a:pt x="23" y="187"/>
                </a:lnTo>
                <a:lnTo>
                  <a:pt x="25" y="176"/>
                </a:lnTo>
                <a:lnTo>
                  <a:pt x="28" y="168"/>
                </a:lnTo>
                <a:lnTo>
                  <a:pt x="32" y="168"/>
                </a:lnTo>
                <a:lnTo>
                  <a:pt x="34" y="169"/>
                </a:lnTo>
                <a:lnTo>
                  <a:pt x="37" y="172"/>
                </a:lnTo>
                <a:lnTo>
                  <a:pt x="38" y="174"/>
                </a:lnTo>
                <a:lnTo>
                  <a:pt x="38" y="176"/>
                </a:lnTo>
                <a:lnTo>
                  <a:pt x="39" y="177"/>
                </a:lnTo>
                <a:lnTo>
                  <a:pt x="40" y="180"/>
                </a:lnTo>
                <a:lnTo>
                  <a:pt x="46" y="174"/>
                </a:lnTo>
                <a:lnTo>
                  <a:pt x="47" y="166"/>
                </a:lnTo>
                <a:lnTo>
                  <a:pt x="47" y="149"/>
                </a:lnTo>
                <a:lnTo>
                  <a:pt x="48" y="142"/>
                </a:lnTo>
                <a:lnTo>
                  <a:pt x="51" y="140"/>
                </a:lnTo>
                <a:lnTo>
                  <a:pt x="58" y="137"/>
                </a:lnTo>
                <a:lnTo>
                  <a:pt x="59" y="135"/>
                </a:lnTo>
                <a:lnTo>
                  <a:pt x="60" y="133"/>
                </a:lnTo>
                <a:lnTo>
                  <a:pt x="61" y="132"/>
                </a:lnTo>
                <a:lnTo>
                  <a:pt x="61" y="130"/>
                </a:lnTo>
                <a:lnTo>
                  <a:pt x="60" y="126"/>
                </a:lnTo>
                <a:lnTo>
                  <a:pt x="69" y="126"/>
                </a:lnTo>
                <a:lnTo>
                  <a:pt x="70" y="127"/>
                </a:lnTo>
                <a:lnTo>
                  <a:pt x="70" y="128"/>
                </a:lnTo>
                <a:lnTo>
                  <a:pt x="80" y="121"/>
                </a:lnTo>
                <a:lnTo>
                  <a:pt x="83" y="117"/>
                </a:lnTo>
                <a:lnTo>
                  <a:pt x="88" y="112"/>
                </a:lnTo>
                <a:lnTo>
                  <a:pt x="90" y="109"/>
                </a:lnTo>
                <a:lnTo>
                  <a:pt x="97" y="102"/>
                </a:lnTo>
                <a:lnTo>
                  <a:pt x="102" y="95"/>
                </a:lnTo>
                <a:lnTo>
                  <a:pt x="103" y="91"/>
                </a:lnTo>
                <a:lnTo>
                  <a:pt x="103" y="83"/>
                </a:lnTo>
                <a:lnTo>
                  <a:pt x="104" y="79"/>
                </a:lnTo>
                <a:lnTo>
                  <a:pt x="104" y="53"/>
                </a:lnTo>
                <a:lnTo>
                  <a:pt x="108" y="36"/>
                </a:lnTo>
                <a:lnTo>
                  <a:pt x="109" y="25"/>
                </a:lnTo>
                <a:lnTo>
                  <a:pt x="108" y="14"/>
                </a:lnTo>
                <a:lnTo>
                  <a:pt x="106" y="7"/>
                </a:lnTo>
                <a:lnTo>
                  <a:pt x="105" y="2"/>
                </a:lnTo>
                <a:lnTo>
                  <a:pt x="106" y="0"/>
                </a:lnTo>
                <a:close/>
              </a:path>
            </a:pathLst>
          </a:custGeom>
          <a:solidFill>
            <a:schemeClr val="bg1"/>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6" name="Freeform 22"/>
          <p:cNvSpPr>
            <a:spLocks/>
          </p:cNvSpPr>
          <p:nvPr/>
        </p:nvSpPr>
        <p:spPr bwMode="auto">
          <a:xfrm>
            <a:off x="6721831" y="3403470"/>
            <a:ext cx="656332" cy="354600"/>
          </a:xfrm>
          <a:custGeom>
            <a:avLst/>
            <a:gdLst/>
            <a:ahLst/>
            <a:cxnLst>
              <a:cxn ang="0">
                <a:pos x="326" y="5"/>
              </a:cxn>
              <a:cxn ang="0">
                <a:pos x="341" y="26"/>
              </a:cxn>
              <a:cxn ang="0">
                <a:pos x="375" y="34"/>
              </a:cxn>
              <a:cxn ang="0">
                <a:pos x="382" y="34"/>
              </a:cxn>
              <a:cxn ang="0">
                <a:pos x="388" y="31"/>
              </a:cxn>
              <a:cxn ang="0">
                <a:pos x="402" y="34"/>
              </a:cxn>
              <a:cxn ang="0">
                <a:pos x="418" y="30"/>
              </a:cxn>
              <a:cxn ang="0">
                <a:pos x="429" y="18"/>
              </a:cxn>
              <a:cxn ang="0">
                <a:pos x="459" y="54"/>
              </a:cxn>
              <a:cxn ang="0">
                <a:pos x="466" y="77"/>
              </a:cxn>
              <a:cxn ang="0">
                <a:pos x="504" y="119"/>
              </a:cxn>
              <a:cxn ang="0">
                <a:pos x="509" y="122"/>
              </a:cxn>
              <a:cxn ang="0">
                <a:pos x="492" y="143"/>
              </a:cxn>
              <a:cxn ang="0">
                <a:pos x="462" y="173"/>
              </a:cxn>
              <a:cxn ang="0">
                <a:pos x="454" y="187"/>
              </a:cxn>
              <a:cxn ang="0">
                <a:pos x="442" y="201"/>
              </a:cxn>
              <a:cxn ang="0">
                <a:pos x="436" y="205"/>
              </a:cxn>
              <a:cxn ang="0">
                <a:pos x="426" y="207"/>
              </a:cxn>
              <a:cxn ang="0">
                <a:pos x="424" y="212"/>
              </a:cxn>
              <a:cxn ang="0">
                <a:pos x="407" y="220"/>
              </a:cxn>
              <a:cxn ang="0">
                <a:pos x="393" y="224"/>
              </a:cxn>
              <a:cxn ang="0">
                <a:pos x="352" y="228"/>
              </a:cxn>
              <a:cxn ang="0">
                <a:pos x="325" y="233"/>
              </a:cxn>
              <a:cxn ang="0">
                <a:pos x="255" y="238"/>
              </a:cxn>
              <a:cxn ang="0">
                <a:pos x="175" y="243"/>
              </a:cxn>
              <a:cxn ang="0">
                <a:pos x="79" y="249"/>
              </a:cxn>
              <a:cxn ang="0">
                <a:pos x="83" y="263"/>
              </a:cxn>
              <a:cxn ang="0">
                <a:pos x="29" y="273"/>
              </a:cxn>
              <a:cxn ang="0">
                <a:pos x="4" y="258"/>
              </a:cxn>
              <a:cxn ang="0">
                <a:pos x="0" y="229"/>
              </a:cxn>
              <a:cxn ang="0">
                <a:pos x="12" y="209"/>
              </a:cxn>
              <a:cxn ang="0">
                <a:pos x="35" y="219"/>
              </a:cxn>
              <a:cxn ang="0">
                <a:pos x="51" y="212"/>
              </a:cxn>
              <a:cxn ang="0">
                <a:pos x="46" y="189"/>
              </a:cxn>
              <a:cxn ang="0">
                <a:pos x="71" y="181"/>
              </a:cxn>
              <a:cxn ang="0">
                <a:pos x="70" y="166"/>
              </a:cxn>
              <a:cxn ang="0">
                <a:pos x="72" y="154"/>
              </a:cxn>
              <a:cxn ang="0">
                <a:pos x="84" y="146"/>
              </a:cxn>
              <a:cxn ang="0">
                <a:pos x="85" y="140"/>
              </a:cxn>
              <a:cxn ang="0">
                <a:pos x="97" y="143"/>
              </a:cxn>
              <a:cxn ang="0">
                <a:pos x="106" y="140"/>
              </a:cxn>
              <a:cxn ang="0">
                <a:pos x="110" y="135"/>
              </a:cxn>
              <a:cxn ang="0">
                <a:pos x="133" y="139"/>
              </a:cxn>
              <a:cxn ang="0">
                <a:pos x="150" y="129"/>
              </a:cxn>
              <a:cxn ang="0">
                <a:pos x="170" y="131"/>
              </a:cxn>
              <a:cxn ang="0">
                <a:pos x="182" y="122"/>
              </a:cxn>
              <a:cxn ang="0">
                <a:pos x="192" y="107"/>
              </a:cxn>
              <a:cxn ang="0">
                <a:pos x="198" y="111"/>
              </a:cxn>
              <a:cxn ang="0">
                <a:pos x="210" y="117"/>
              </a:cxn>
              <a:cxn ang="0">
                <a:pos x="226" y="114"/>
              </a:cxn>
              <a:cxn ang="0">
                <a:pos x="228" y="91"/>
              </a:cxn>
              <a:cxn ang="0">
                <a:pos x="237" y="87"/>
              </a:cxn>
              <a:cxn ang="0">
                <a:pos x="244" y="75"/>
              </a:cxn>
              <a:cxn ang="0">
                <a:pos x="254" y="62"/>
              </a:cxn>
              <a:cxn ang="0">
                <a:pos x="256" y="53"/>
              </a:cxn>
              <a:cxn ang="0">
                <a:pos x="254" y="48"/>
              </a:cxn>
              <a:cxn ang="0">
                <a:pos x="260" y="41"/>
              </a:cxn>
              <a:cxn ang="0">
                <a:pos x="268" y="46"/>
              </a:cxn>
              <a:cxn ang="0">
                <a:pos x="282" y="37"/>
              </a:cxn>
              <a:cxn ang="0">
                <a:pos x="296" y="21"/>
              </a:cxn>
              <a:cxn ang="0">
                <a:pos x="292" y="2"/>
              </a:cxn>
              <a:cxn ang="0">
                <a:pos x="309" y="4"/>
              </a:cxn>
            </a:cxnLst>
            <a:rect l="0" t="0" r="r" b="b"/>
            <a:pathLst>
              <a:path w="509" h="275">
                <a:moveTo>
                  <a:pt x="316" y="0"/>
                </a:moveTo>
                <a:lnTo>
                  <a:pt x="319" y="0"/>
                </a:lnTo>
                <a:lnTo>
                  <a:pt x="326" y="5"/>
                </a:lnTo>
                <a:lnTo>
                  <a:pt x="332" y="12"/>
                </a:lnTo>
                <a:lnTo>
                  <a:pt x="336" y="20"/>
                </a:lnTo>
                <a:lnTo>
                  <a:pt x="341" y="26"/>
                </a:lnTo>
                <a:lnTo>
                  <a:pt x="355" y="26"/>
                </a:lnTo>
                <a:lnTo>
                  <a:pt x="367" y="28"/>
                </a:lnTo>
                <a:lnTo>
                  <a:pt x="375" y="34"/>
                </a:lnTo>
                <a:lnTo>
                  <a:pt x="379" y="35"/>
                </a:lnTo>
                <a:lnTo>
                  <a:pt x="381" y="35"/>
                </a:lnTo>
                <a:lnTo>
                  <a:pt x="382" y="34"/>
                </a:lnTo>
                <a:lnTo>
                  <a:pt x="384" y="33"/>
                </a:lnTo>
                <a:lnTo>
                  <a:pt x="387" y="31"/>
                </a:lnTo>
                <a:lnTo>
                  <a:pt x="388" y="31"/>
                </a:lnTo>
                <a:lnTo>
                  <a:pt x="389" y="30"/>
                </a:lnTo>
                <a:lnTo>
                  <a:pt x="395" y="30"/>
                </a:lnTo>
                <a:lnTo>
                  <a:pt x="402" y="34"/>
                </a:lnTo>
                <a:lnTo>
                  <a:pt x="407" y="34"/>
                </a:lnTo>
                <a:lnTo>
                  <a:pt x="411" y="32"/>
                </a:lnTo>
                <a:lnTo>
                  <a:pt x="418" y="30"/>
                </a:lnTo>
                <a:lnTo>
                  <a:pt x="423" y="25"/>
                </a:lnTo>
                <a:lnTo>
                  <a:pt x="424" y="23"/>
                </a:lnTo>
                <a:lnTo>
                  <a:pt x="429" y="18"/>
                </a:lnTo>
                <a:lnTo>
                  <a:pt x="442" y="31"/>
                </a:lnTo>
                <a:lnTo>
                  <a:pt x="457" y="40"/>
                </a:lnTo>
                <a:lnTo>
                  <a:pt x="459" y="54"/>
                </a:lnTo>
                <a:lnTo>
                  <a:pt x="460" y="60"/>
                </a:lnTo>
                <a:lnTo>
                  <a:pt x="457" y="66"/>
                </a:lnTo>
                <a:lnTo>
                  <a:pt x="466" y="77"/>
                </a:lnTo>
                <a:lnTo>
                  <a:pt x="482" y="101"/>
                </a:lnTo>
                <a:lnTo>
                  <a:pt x="493" y="111"/>
                </a:lnTo>
                <a:lnTo>
                  <a:pt x="504" y="119"/>
                </a:lnTo>
                <a:lnTo>
                  <a:pt x="508" y="119"/>
                </a:lnTo>
                <a:lnTo>
                  <a:pt x="509" y="121"/>
                </a:lnTo>
                <a:lnTo>
                  <a:pt x="509" y="122"/>
                </a:lnTo>
                <a:lnTo>
                  <a:pt x="508" y="122"/>
                </a:lnTo>
                <a:lnTo>
                  <a:pt x="501" y="133"/>
                </a:lnTo>
                <a:lnTo>
                  <a:pt x="492" y="143"/>
                </a:lnTo>
                <a:lnTo>
                  <a:pt x="481" y="151"/>
                </a:lnTo>
                <a:lnTo>
                  <a:pt x="471" y="161"/>
                </a:lnTo>
                <a:lnTo>
                  <a:pt x="462" y="173"/>
                </a:lnTo>
                <a:lnTo>
                  <a:pt x="460" y="179"/>
                </a:lnTo>
                <a:lnTo>
                  <a:pt x="458" y="182"/>
                </a:lnTo>
                <a:lnTo>
                  <a:pt x="454" y="187"/>
                </a:lnTo>
                <a:lnTo>
                  <a:pt x="446" y="195"/>
                </a:lnTo>
                <a:lnTo>
                  <a:pt x="445" y="198"/>
                </a:lnTo>
                <a:lnTo>
                  <a:pt x="442" y="201"/>
                </a:lnTo>
                <a:lnTo>
                  <a:pt x="440" y="203"/>
                </a:lnTo>
                <a:lnTo>
                  <a:pt x="438" y="205"/>
                </a:lnTo>
                <a:lnTo>
                  <a:pt x="436" y="205"/>
                </a:lnTo>
                <a:lnTo>
                  <a:pt x="432" y="206"/>
                </a:lnTo>
                <a:lnTo>
                  <a:pt x="429" y="206"/>
                </a:lnTo>
                <a:lnTo>
                  <a:pt x="426" y="207"/>
                </a:lnTo>
                <a:lnTo>
                  <a:pt x="425" y="207"/>
                </a:lnTo>
                <a:lnTo>
                  <a:pt x="424" y="208"/>
                </a:lnTo>
                <a:lnTo>
                  <a:pt x="424" y="212"/>
                </a:lnTo>
                <a:lnTo>
                  <a:pt x="423" y="213"/>
                </a:lnTo>
                <a:lnTo>
                  <a:pt x="417" y="213"/>
                </a:lnTo>
                <a:lnTo>
                  <a:pt x="407" y="220"/>
                </a:lnTo>
                <a:lnTo>
                  <a:pt x="404" y="222"/>
                </a:lnTo>
                <a:lnTo>
                  <a:pt x="401" y="223"/>
                </a:lnTo>
                <a:lnTo>
                  <a:pt x="393" y="224"/>
                </a:lnTo>
                <a:lnTo>
                  <a:pt x="382" y="224"/>
                </a:lnTo>
                <a:lnTo>
                  <a:pt x="359" y="227"/>
                </a:lnTo>
                <a:lnTo>
                  <a:pt x="352" y="228"/>
                </a:lnTo>
                <a:lnTo>
                  <a:pt x="343" y="229"/>
                </a:lnTo>
                <a:lnTo>
                  <a:pt x="333" y="231"/>
                </a:lnTo>
                <a:lnTo>
                  <a:pt x="325" y="233"/>
                </a:lnTo>
                <a:lnTo>
                  <a:pt x="291" y="233"/>
                </a:lnTo>
                <a:lnTo>
                  <a:pt x="274" y="235"/>
                </a:lnTo>
                <a:lnTo>
                  <a:pt x="255" y="238"/>
                </a:lnTo>
                <a:lnTo>
                  <a:pt x="234" y="241"/>
                </a:lnTo>
                <a:lnTo>
                  <a:pt x="201" y="241"/>
                </a:lnTo>
                <a:lnTo>
                  <a:pt x="175" y="243"/>
                </a:lnTo>
                <a:lnTo>
                  <a:pt x="126" y="250"/>
                </a:lnTo>
                <a:lnTo>
                  <a:pt x="102" y="251"/>
                </a:lnTo>
                <a:lnTo>
                  <a:pt x="79" y="249"/>
                </a:lnTo>
                <a:lnTo>
                  <a:pt x="79" y="255"/>
                </a:lnTo>
                <a:lnTo>
                  <a:pt x="81" y="258"/>
                </a:lnTo>
                <a:lnTo>
                  <a:pt x="83" y="263"/>
                </a:lnTo>
                <a:lnTo>
                  <a:pt x="83" y="269"/>
                </a:lnTo>
                <a:lnTo>
                  <a:pt x="55" y="271"/>
                </a:lnTo>
                <a:lnTo>
                  <a:pt x="29" y="273"/>
                </a:lnTo>
                <a:lnTo>
                  <a:pt x="1" y="275"/>
                </a:lnTo>
                <a:lnTo>
                  <a:pt x="1" y="269"/>
                </a:lnTo>
                <a:lnTo>
                  <a:pt x="4" y="258"/>
                </a:lnTo>
                <a:lnTo>
                  <a:pt x="4" y="248"/>
                </a:lnTo>
                <a:lnTo>
                  <a:pt x="1" y="237"/>
                </a:lnTo>
                <a:lnTo>
                  <a:pt x="0" y="229"/>
                </a:lnTo>
                <a:lnTo>
                  <a:pt x="0" y="221"/>
                </a:lnTo>
                <a:lnTo>
                  <a:pt x="4" y="214"/>
                </a:lnTo>
                <a:lnTo>
                  <a:pt x="12" y="209"/>
                </a:lnTo>
                <a:lnTo>
                  <a:pt x="20" y="212"/>
                </a:lnTo>
                <a:lnTo>
                  <a:pt x="28" y="215"/>
                </a:lnTo>
                <a:lnTo>
                  <a:pt x="35" y="219"/>
                </a:lnTo>
                <a:lnTo>
                  <a:pt x="43" y="221"/>
                </a:lnTo>
                <a:lnTo>
                  <a:pt x="51" y="219"/>
                </a:lnTo>
                <a:lnTo>
                  <a:pt x="51" y="212"/>
                </a:lnTo>
                <a:lnTo>
                  <a:pt x="47" y="202"/>
                </a:lnTo>
                <a:lnTo>
                  <a:pt x="46" y="196"/>
                </a:lnTo>
                <a:lnTo>
                  <a:pt x="46" y="189"/>
                </a:lnTo>
                <a:lnTo>
                  <a:pt x="55" y="187"/>
                </a:lnTo>
                <a:lnTo>
                  <a:pt x="62" y="184"/>
                </a:lnTo>
                <a:lnTo>
                  <a:pt x="71" y="181"/>
                </a:lnTo>
                <a:lnTo>
                  <a:pt x="74" y="175"/>
                </a:lnTo>
                <a:lnTo>
                  <a:pt x="72" y="171"/>
                </a:lnTo>
                <a:lnTo>
                  <a:pt x="70" y="166"/>
                </a:lnTo>
                <a:lnTo>
                  <a:pt x="69" y="159"/>
                </a:lnTo>
                <a:lnTo>
                  <a:pt x="70" y="157"/>
                </a:lnTo>
                <a:lnTo>
                  <a:pt x="72" y="154"/>
                </a:lnTo>
                <a:lnTo>
                  <a:pt x="79" y="150"/>
                </a:lnTo>
                <a:lnTo>
                  <a:pt x="82" y="149"/>
                </a:lnTo>
                <a:lnTo>
                  <a:pt x="84" y="146"/>
                </a:lnTo>
                <a:lnTo>
                  <a:pt x="84" y="144"/>
                </a:lnTo>
                <a:lnTo>
                  <a:pt x="83" y="142"/>
                </a:lnTo>
                <a:lnTo>
                  <a:pt x="85" y="140"/>
                </a:lnTo>
                <a:lnTo>
                  <a:pt x="91" y="140"/>
                </a:lnTo>
                <a:lnTo>
                  <a:pt x="95" y="142"/>
                </a:lnTo>
                <a:lnTo>
                  <a:pt x="97" y="143"/>
                </a:lnTo>
                <a:lnTo>
                  <a:pt x="99" y="145"/>
                </a:lnTo>
                <a:lnTo>
                  <a:pt x="103" y="144"/>
                </a:lnTo>
                <a:lnTo>
                  <a:pt x="106" y="140"/>
                </a:lnTo>
                <a:lnTo>
                  <a:pt x="107" y="138"/>
                </a:lnTo>
                <a:lnTo>
                  <a:pt x="109" y="137"/>
                </a:lnTo>
                <a:lnTo>
                  <a:pt x="110" y="135"/>
                </a:lnTo>
                <a:lnTo>
                  <a:pt x="113" y="133"/>
                </a:lnTo>
                <a:lnTo>
                  <a:pt x="124" y="135"/>
                </a:lnTo>
                <a:lnTo>
                  <a:pt x="133" y="139"/>
                </a:lnTo>
                <a:lnTo>
                  <a:pt x="139" y="145"/>
                </a:lnTo>
                <a:lnTo>
                  <a:pt x="143" y="140"/>
                </a:lnTo>
                <a:lnTo>
                  <a:pt x="150" y="129"/>
                </a:lnTo>
                <a:lnTo>
                  <a:pt x="156" y="125"/>
                </a:lnTo>
                <a:lnTo>
                  <a:pt x="163" y="129"/>
                </a:lnTo>
                <a:lnTo>
                  <a:pt x="170" y="131"/>
                </a:lnTo>
                <a:lnTo>
                  <a:pt x="175" y="136"/>
                </a:lnTo>
                <a:lnTo>
                  <a:pt x="180" y="130"/>
                </a:lnTo>
                <a:lnTo>
                  <a:pt x="182" y="122"/>
                </a:lnTo>
                <a:lnTo>
                  <a:pt x="185" y="114"/>
                </a:lnTo>
                <a:lnTo>
                  <a:pt x="190" y="108"/>
                </a:lnTo>
                <a:lnTo>
                  <a:pt x="192" y="107"/>
                </a:lnTo>
                <a:lnTo>
                  <a:pt x="194" y="105"/>
                </a:lnTo>
                <a:lnTo>
                  <a:pt x="197" y="109"/>
                </a:lnTo>
                <a:lnTo>
                  <a:pt x="198" y="111"/>
                </a:lnTo>
                <a:lnTo>
                  <a:pt x="201" y="114"/>
                </a:lnTo>
                <a:lnTo>
                  <a:pt x="206" y="114"/>
                </a:lnTo>
                <a:lnTo>
                  <a:pt x="210" y="117"/>
                </a:lnTo>
                <a:lnTo>
                  <a:pt x="216" y="117"/>
                </a:lnTo>
                <a:lnTo>
                  <a:pt x="221" y="115"/>
                </a:lnTo>
                <a:lnTo>
                  <a:pt x="226" y="114"/>
                </a:lnTo>
                <a:lnTo>
                  <a:pt x="226" y="96"/>
                </a:lnTo>
                <a:lnTo>
                  <a:pt x="228" y="94"/>
                </a:lnTo>
                <a:lnTo>
                  <a:pt x="228" y="91"/>
                </a:lnTo>
                <a:lnTo>
                  <a:pt x="232" y="88"/>
                </a:lnTo>
                <a:lnTo>
                  <a:pt x="234" y="87"/>
                </a:lnTo>
                <a:lnTo>
                  <a:pt x="237" y="87"/>
                </a:lnTo>
                <a:lnTo>
                  <a:pt x="241" y="84"/>
                </a:lnTo>
                <a:lnTo>
                  <a:pt x="242" y="83"/>
                </a:lnTo>
                <a:lnTo>
                  <a:pt x="244" y="75"/>
                </a:lnTo>
                <a:lnTo>
                  <a:pt x="246" y="69"/>
                </a:lnTo>
                <a:lnTo>
                  <a:pt x="249" y="66"/>
                </a:lnTo>
                <a:lnTo>
                  <a:pt x="254" y="62"/>
                </a:lnTo>
                <a:lnTo>
                  <a:pt x="258" y="58"/>
                </a:lnTo>
                <a:lnTo>
                  <a:pt x="258" y="55"/>
                </a:lnTo>
                <a:lnTo>
                  <a:pt x="256" y="53"/>
                </a:lnTo>
                <a:lnTo>
                  <a:pt x="256" y="52"/>
                </a:lnTo>
                <a:lnTo>
                  <a:pt x="255" y="51"/>
                </a:lnTo>
                <a:lnTo>
                  <a:pt x="254" y="48"/>
                </a:lnTo>
                <a:lnTo>
                  <a:pt x="254" y="44"/>
                </a:lnTo>
                <a:lnTo>
                  <a:pt x="258" y="40"/>
                </a:lnTo>
                <a:lnTo>
                  <a:pt x="260" y="41"/>
                </a:lnTo>
                <a:lnTo>
                  <a:pt x="262" y="41"/>
                </a:lnTo>
                <a:lnTo>
                  <a:pt x="267" y="46"/>
                </a:lnTo>
                <a:lnTo>
                  <a:pt x="268" y="46"/>
                </a:lnTo>
                <a:lnTo>
                  <a:pt x="274" y="44"/>
                </a:lnTo>
                <a:lnTo>
                  <a:pt x="277" y="40"/>
                </a:lnTo>
                <a:lnTo>
                  <a:pt x="282" y="37"/>
                </a:lnTo>
                <a:lnTo>
                  <a:pt x="288" y="33"/>
                </a:lnTo>
                <a:lnTo>
                  <a:pt x="296" y="32"/>
                </a:lnTo>
                <a:lnTo>
                  <a:pt x="296" y="21"/>
                </a:lnTo>
                <a:lnTo>
                  <a:pt x="294" y="13"/>
                </a:lnTo>
                <a:lnTo>
                  <a:pt x="291" y="4"/>
                </a:lnTo>
                <a:lnTo>
                  <a:pt x="292" y="2"/>
                </a:lnTo>
                <a:lnTo>
                  <a:pt x="298" y="2"/>
                </a:lnTo>
                <a:lnTo>
                  <a:pt x="303" y="4"/>
                </a:lnTo>
                <a:lnTo>
                  <a:pt x="309" y="4"/>
                </a:lnTo>
                <a:lnTo>
                  <a:pt x="316"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7" name="Freeform 23"/>
          <p:cNvSpPr>
            <a:spLocks/>
          </p:cNvSpPr>
          <p:nvPr/>
        </p:nvSpPr>
        <p:spPr bwMode="auto">
          <a:xfrm>
            <a:off x="7064828" y="3008900"/>
            <a:ext cx="391993" cy="446151"/>
          </a:xfrm>
          <a:custGeom>
            <a:avLst/>
            <a:gdLst/>
            <a:ahLst/>
            <a:cxnLst>
              <a:cxn ang="0">
                <a:pos x="295" y="78"/>
              </a:cxn>
              <a:cxn ang="0">
                <a:pos x="298" y="133"/>
              </a:cxn>
              <a:cxn ang="0">
                <a:pos x="299" y="162"/>
              </a:cxn>
              <a:cxn ang="0">
                <a:pos x="295" y="211"/>
              </a:cxn>
              <a:cxn ang="0">
                <a:pos x="270" y="245"/>
              </a:cxn>
              <a:cxn ang="0">
                <a:pos x="260" y="242"/>
              </a:cxn>
              <a:cxn ang="0">
                <a:pos x="252" y="242"/>
              </a:cxn>
              <a:cxn ang="0">
                <a:pos x="250" y="256"/>
              </a:cxn>
              <a:cxn ang="0">
                <a:pos x="244" y="259"/>
              </a:cxn>
              <a:cxn ang="0">
                <a:pos x="241" y="275"/>
              </a:cxn>
              <a:cxn ang="0">
                <a:pos x="236" y="278"/>
              </a:cxn>
              <a:cxn ang="0">
                <a:pos x="241" y="285"/>
              </a:cxn>
              <a:cxn ang="0">
                <a:pos x="238" y="290"/>
              </a:cxn>
              <a:cxn ang="0">
                <a:pos x="230" y="285"/>
              </a:cxn>
              <a:cxn ang="0">
                <a:pos x="221" y="290"/>
              </a:cxn>
              <a:cxn ang="0">
                <a:pos x="216" y="320"/>
              </a:cxn>
              <a:cxn ang="0">
                <a:pos x="210" y="332"/>
              </a:cxn>
              <a:cxn ang="0">
                <a:pos x="209" y="341"/>
              </a:cxn>
              <a:cxn ang="0">
                <a:pos x="202" y="341"/>
              </a:cxn>
              <a:cxn ang="0">
                <a:pos x="199" y="341"/>
              </a:cxn>
              <a:cxn ang="0">
                <a:pos x="201" y="346"/>
              </a:cxn>
              <a:cxn ang="0">
                <a:pos x="189" y="343"/>
              </a:cxn>
              <a:cxn ang="0">
                <a:pos x="172" y="327"/>
              </a:cxn>
              <a:cxn ang="0">
                <a:pos x="169" y="318"/>
              </a:cxn>
              <a:cxn ang="0">
                <a:pos x="145" y="336"/>
              </a:cxn>
              <a:cxn ang="0">
                <a:pos x="127" y="330"/>
              </a:cxn>
              <a:cxn ang="0">
                <a:pos x="117" y="336"/>
              </a:cxn>
              <a:cxn ang="0">
                <a:pos x="103" y="332"/>
              </a:cxn>
              <a:cxn ang="0">
                <a:pos x="78" y="330"/>
              </a:cxn>
              <a:cxn ang="0">
                <a:pos x="66" y="315"/>
              </a:cxn>
              <a:cxn ang="0">
                <a:pos x="37" y="303"/>
              </a:cxn>
              <a:cxn ang="0">
                <a:pos x="6" y="124"/>
              </a:cxn>
              <a:cxn ang="0">
                <a:pos x="64" y="56"/>
              </a:cxn>
              <a:cxn ang="0">
                <a:pos x="87" y="51"/>
              </a:cxn>
              <a:cxn ang="0">
                <a:pos x="89" y="54"/>
              </a:cxn>
              <a:cxn ang="0">
                <a:pos x="113" y="59"/>
              </a:cxn>
              <a:cxn ang="0">
                <a:pos x="124" y="68"/>
              </a:cxn>
              <a:cxn ang="0">
                <a:pos x="121" y="73"/>
              </a:cxn>
              <a:cxn ang="0">
                <a:pos x="135" y="72"/>
              </a:cxn>
              <a:cxn ang="0">
                <a:pos x="141" y="67"/>
              </a:cxn>
              <a:cxn ang="0">
                <a:pos x="157" y="73"/>
              </a:cxn>
              <a:cxn ang="0">
                <a:pos x="181" y="60"/>
              </a:cxn>
              <a:cxn ang="0">
                <a:pos x="207" y="56"/>
              </a:cxn>
              <a:cxn ang="0">
                <a:pos x="233" y="28"/>
              </a:cxn>
              <a:cxn ang="0">
                <a:pos x="258" y="14"/>
              </a:cxn>
              <a:cxn ang="0">
                <a:pos x="284" y="0"/>
              </a:cxn>
            </a:cxnLst>
            <a:rect l="0" t="0" r="r" b="b"/>
            <a:pathLst>
              <a:path w="304" h="346">
                <a:moveTo>
                  <a:pt x="284" y="0"/>
                </a:moveTo>
                <a:lnTo>
                  <a:pt x="288" y="39"/>
                </a:lnTo>
                <a:lnTo>
                  <a:pt x="295" y="78"/>
                </a:lnTo>
                <a:lnTo>
                  <a:pt x="304" y="115"/>
                </a:lnTo>
                <a:lnTo>
                  <a:pt x="292" y="127"/>
                </a:lnTo>
                <a:lnTo>
                  <a:pt x="298" y="133"/>
                </a:lnTo>
                <a:lnTo>
                  <a:pt x="300" y="141"/>
                </a:lnTo>
                <a:lnTo>
                  <a:pt x="301" y="150"/>
                </a:lnTo>
                <a:lnTo>
                  <a:pt x="299" y="162"/>
                </a:lnTo>
                <a:lnTo>
                  <a:pt x="297" y="175"/>
                </a:lnTo>
                <a:lnTo>
                  <a:pt x="295" y="189"/>
                </a:lnTo>
                <a:lnTo>
                  <a:pt x="295" y="211"/>
                </a:lnTo>
                <a:lnTo>
                  <a:pt x="290" y="222"/>
                </a:lnTo>
                <a:lnTo>
                  <a:pt x="274" y="238"/>
                </a:lnTo>
                <a:lnTo>
                  <a:pt x="270" y="245"/>
                </a:lnTo>
                <a:lnTo>
                  <a:pt x="266" y="243"/>
                </a:lnTo>
                <a:lnTo>
                  <a:pt x="264" y="242"/>
                </a:lnTo>
                <a:lnTo>
                  <a:pt x="260" y="242"/>
                </a:lnTo>
                <a:lnTo>
                  <a:pt x="258" y="243"/>
                </a:lnTo>
                <a:lnTo>
                  <a:pt x="254" y="243"/>
                </a:lnTo>
                <a:lnTo>
                  <a:pt x="252" y="242"/>
                </a:lnTo>
                <a:lnTo>
                  <a:pt x="251" y="243"/>
                </a:lnTo>
                <a:lnTo>
                  <a:pt x="251" y="253"/>
                </a:lnTo>
                <a:lnTo>
                  <a:pt x="250" y="256"/>
                </a:lnTo>
                <a:lnTo>
                  <a:pt x="249" y="257"/>
                </a:lnTo>
                <a:lnTo>
                  <a:pt x="247" y="257"/>
                </a:lnTo>
                <a:lnTo>
                  <a:pt x="244" y="259"/>
                </a:lnTo>
                <a:lnTo>
                  <a:pt x="242" y="259"/>
                </a:lnTo>
                <a:lnTo>
                  <a:pt x="241" y="261"/>
                </a:lnTo>
                <a:lnTo>
                  <a:pt x="241" y="275"/>
                </a:lnTo>
                <a:lnTo>
                  <a:pt x="238" y="276"/>
                </a:lnTo>
                <a:lnTo>
                  <a:pt x="236" y="276"/>
                </a:lnTo>
                <a:lnTo>
                  <a:pt x="236" y="278"/>
                </a:lnTo>
                <a:lnTo>
                  <a:pt x="237" y="281"/>
                </a:lnTo>
                <a:lnTo>
                  <a:pt x="237" y="282"/>
                </a:lnTo>
                <a:lnTo>
                  <a:pt x="241" y="285"/>
                </a:lnTo>
                <a:lnTo>
                  <a:pt x="241" y="287"/>
                </a:lnTo>
                <a:lnTo>
                  <a:pt x="240" y="288"/>
                </a:lnTo>
                <a:lnTo>
                  <a:pt x="238" y="290"/>
                </a:lnTo>
                <a:lnTo>
                  <a:pt x="234" y="290"/>
                </a:lnTo>
                <a:lnTo>
                  <a:pt x="231" y="288"/>
                </a:lnTo>
                <a:lnTo>
                  <a:pt x="230" y="285"/>
                </a:lnTo>
                <a:lnTo>
                  <a:pt x="229" y="284"/>
                </a:lnTo>
                <a:lnTo>
                  <a:pt x="228" y="284"/>
                </a:lnTo>
                <a:lnTo>
                  <a:pt x="221" y="290"/>
                </a:lnTo>
                <a:lnTo>
                  <a:pt x="215" y="298"/>
                </a:lnTo>
                <a:lnTo>
                  <a:pt x="213" y="310"/>
                </a:lnTo>
                <a:lnTo>
                  <a:pt x="216" y="320"/>
                </a:lnTo>
                <a:lnTo>
                  <a:pt x="216" y="324"/>
                </a:lnTo>
                <a:lnTo>
                  <a:pt x="214" y="329"/>
                </a:lnTo>
                <a:lnTo>
                  <a:pt x="210" y="332"/>
                </a:lnTo>
                <a:lnTo>
                  <a:pt x="210" y="334"/>
                </a:lnTo>
                <a:lnTo>
                  <a:pt x="209" y="337"/>
                </a:lnTo>
                <a:lnTo>
                  <a:pt x="209" y="341"/>
                </a:lnTo>
                <a:lnTo>
                  <a:pt x="208" y="344"/>
                </a:lnTo>
                <a:lnTo>
                  <a:pt x="205" y="344"/>
                </a:lnTo>
                <a:lnTo>
                  <a:pt x="202" y="341"/>
                </a:lnTo>
                <a:lnTo>
                  <a:pt x="200" y="340"/>
                </a:lnTo>
                <a:lnTo>
                  <a:pt x="199" y="340"/>
                </a:lnTo>
                <a:lnTo>
                  <a:pt x="199" y="341"/>
                </a:lnTo>
                <a:lnTo>
                  <a:pt x="200" y="341"/>
                </a:lnTo>
                <a:lnTo>
                  <a:pt x="201" y="343"/>
                </a:lnTo>
                <a:lnTo>
                  <a:pt x="201" y="346"/>
                </a:lnTo>
                <a:lnTo>
                  <a:pt x="199" y="346"/>
                </a:lnTo>
                <a:lnTo>
                  <a:pt x="193" y="345"/>
                </a:lnTo>
                <a:lnTo>
                  <a:pt x="189" y="343"/>
                </a:lnTo>
                <a:lnTo>
                  <a:pt x="181" y="334"/>
                </a:lnTo>
                <a:lnTo>
                  <a:pt x="174" y="332"/>
                </a:lnTo>
                <a:lnTo>
                  <a:pt x="172" y="327"/>
                </a:lnTo>
                <a:lnTo>
                  <a:pt x="171" y="326"/>
                </a:lnTo>
                <a:lnTo>
                  <a:pt x="169" y="322"/>
                </a:lnTo>
                <a:lnTo>
                  <a:pt x="169" y="318"/>
                </a:lnTo>
                <a:lnTo>
                  <a:pt x="159" y="322"/>
                </a:lnTo>
                <a:lnTo>
                  <a:pt x="151" y="327"/>
                </a:lnTo>
                <a:lnTo>
                  <a:pt x="145" y="336"/>
                </a:lnTo>
                <a:lnTo>
                  <a:pt x="137" y="336"/>
                </a:lnTo>
                <a:lnTo>
                  <a:pt x="132" y="332"/>
                </a:lnTo>
                <a:lnTo>
                  <a:pt x="127" y="330"/>
                </a:lnTo>
                <a:lnTo>
                  <a:pt x="123" y="331"/>
                </a:lnTo>
                <a:lnTo>
                  <a:pt x="118" y="333"/>
                </a:lnTo>
                <a:lnTo>
                  <a:pt x="117" y="336"/>
                </a:lnTo>
                <a:lnTo>
                  <a:pt x="113" y="338"/>
                </a:lnTo>
                <a:lnTo>
                  <a:pt x="109" y="338"/>
                </a:lnTo>
                <a:lnTo>
                  <a:pt x="103" y="332"/>
                </a:lnTo>
                <a:lnTo>
                  <a:pt x="96" y="329"/>
                </a:lnTo>
                <a:lnTo>
                  <a:pt x="88" y="327"/>
                </a:lnTo>
                <a:lnTo>
                  <a:pt x="78" y="330"/>
                </a:lnTo>
                <a:lnTo>
                  <a:pt x="74" y="324"/>
                </a:lnTo>
                <a:lnTo>
                  <a:pt x="70" y="319"/>
                </a:lnTo>
                <a:lnTo>
                  <a:pt x="66" y="315"/>
                </a:lnTo>
                <a:lnTo>
                  <a:pt x="64" y="306"/>
                </a:lnTo>
                <a:lnTo>
                  <a:pt x="50" y="304"/>
                </a:lnTo>
                <a:lnTo>
                  <a:pt x="37" y="303"/>
                </a:lnTo>
                <a:lnTo>
                  <a:pt x="25" y="302"/>
                </a:lnTo>
                <a:lnTo>
                  <a:pt x="19" y="241"/>
                </a:lnTo>
                <a:lnTo>
                  <a:pt x="6" y="124"/>
                </a:lnTo>
                <a:lnTo>
                  <a:pt x="0" y="65"/>
                </a:lnTo>
                <a:lnTo>
                  <a:pt x="33" y="61"/>
                </a:lnTo>
                <a:lnTo>
                  <a:pt x="64" y="56"/>
                </a:lnTo>
                <a:lnTo>
                  <a:pt x="72" y="53"/>
                </a:lnTo>
                <a:lnTo>
                  <a:pt x="79" y="51"/>
                </a:lnTo>
                <a:lnTo>
                  <a:pt x="87" y="51"/>
                </a:lnTo>
                <a:lnTo>
                  <a:pt x="87" y="56"/>
                </a:lnTo>
                <a:lnTo>
                  <a:pt x="88" y="54"/>
                </a:lnTo>
                <a:lnTo>
                  <a:pt x="89" y="54"/>
                </a:lnTo>
                <a:lnTo>
                  <a:pt x="92" y="53"/>
                </a:lnTo>
                <a:lnTo>
                  <a:pt x="98" y="53"/>
                </a:lnTo>
                <a:lnTo>
                  <a:pt x="113" y="59"/>
                </a:lnTo>
                <a:lnTo>
                  <a:pt x="127" y="65"/>
                </a:lnTo>
                <a:lnTo>
                  <a:pt x="125" y="66"/>
                </a:lnTo>
                <a:lnTo>
                  <a:pt x="124" y="68"/>
                </a:lnTo>
                <a:lnTo>
                  <a:pt x="122" y="70"/>
                </a:lnTo>
                <a:lnTo>
                  <a:pt x="121" y="71"/>
                </a:lnTo>
                <a:lnTo>
                  <a:pt x="121" y="73"/>
                </a:lnTo>
                <a:lnTo>
                  <a:pt x="124" y="73"/>
                </a:lnTo>
                <a:lnTo>
                  <a:pt x="128" y="72"/>
                </a:lnTo>
                <a:lnTo>
                  <a:pt x="135" y="72"/>
                </a:lnTo>
                <a:lnTo>
                  <a:pt x="136" y="71"/>
                </a:lnTo>
                <a:lnTo>
                  <a:pt x="135" y="70"/>
                </a:lnTo>
                <a:lnTo>
                  <a:pt x="141" y="67"/>
                </a:lnTo>
                <a:lnTo>
                  <a:pt x="146" y="70"/>
                </a:lnTo>
                <a:lnTo>
                  <a:pt x="151" y="72"/>
                </a:lnTo>
                <a:lnTo>
                  <a:pt x="157" y="73"/>
                </a:lnTo>
                <a:lnTo>
                  <a:pt x="166" y="71"/>
                </a:lnTo>
                <a:lnTo>
                  <a:pt x="173" y="66"/>
                </a:lnTo>
                <a:lnTo>
                  <a:pt x="181" y="60"/>
                </a:lnTo>
                <a:lnTo>
                  <a:pt x="188" y="56"/>
                </a:lnTo>
                <a:lnTo>
                  <a:pt x="199" y="58"/>
                </a:lnTo>
                <a:lnTo>
                  <a:pt x="207" y="56"/>
                </a:lnTo>
                <a:lnTo>
                  <a:pt x="215" y="50"/>
                </a:lnTo>
                <a:lnTo>
                  <a:pt x="222" y="42"/>
                </a:lnTo>
                <a:lnTo>
                  <a:pt x="233" y="28"/>
                </a:lnTo>
                <a:lnTo>
                  <a:pt x="241" y="22"/>
                </a:lnTo>
                <a:lnTo>
                  <a:pt x="250" y="18"/>
                </a:lnTo>
                <a:lnTo>
                  <a:pt x="258" y="14"/>
                </a:lnTo>
                <a:lnTo>
                  <a:pt x="266" y="8"/>
                </a:lnTo>
                <a:lnTo>
                  <a:pt x="274" y="3"/>
                </a:lnTo>
                <a:lnTo>
                  <a:pt x="28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8" name="Freeform 24"/>
          <p:cNvSpPr>
            <a:spLocks/>
          </p:cNvSpPr>
          <p:nvPr/>
        </p:nvSpPr>
        <p:spPr bwMode="auto">
          <a:xfrm>
            <a:off x="6527126" y="2473774"/>
            <a:ext cx="537703" cy="232102"/>
          </a:xfrm>
          <a:custGeom>
            <a:avLst/>
            <a:gdLst/>
            <a:ahLst/>
            <a:cxnLst>
              <a:cxn ang="0">
                <a:pos x="113" y="10"/>
              </a:cxn>
              <a:cxn ang="0">
                <a:pos x="119" y="37"/>
              </a:cxn>
              <a:cxn ang="0">
                <a:pos x="123" y="28"/>
              </a:cxn>
              <a:cxn ang="0">
                <a:pos x="129" y="28"/>
              </a:cxn>
              <a:cxn ang="0">
                <a:pos x="141" y="23"/>
              </a:cxn>
              <a:cxn ang="0">
                <a:pos x="168" y="27"/>
              </a:cxn>
              <a:cxn ang="0">
                <a:pos x="189" y="54"/>
              </a:cxn>
              <a:cxn ang="0">
                <a:pos x="225" y="54"/>
              </a:cxn>
              <a:cxn ang="0">
                <a:pos x="243" y="55"/>
              </a:cxn>
              <a:cxn ang="0">
                <a:pos x="247" y="46"/>
              </a:cxn>
              <a:cxn ang="0">
                <a:pos x="258" y="40"/>
              </a:cxn>
              <a:cxn ang="0">
                <a:pos x="270" y="31"/>
              </a:cxn>
              <a:cxn ang="0">
                <a:pos x="296" y="27"/>
              </a:cxn>
              <a:cxn ang="0">
                <a:pos x="322" y="18"/>
              </a:cxn>
              <a:cxn ang="0">
                <a:pos x="338" y="28"/>
              </a:cxn>
              <a:cxn ang="0">
                <a:pos x="363" y="38"/>
              </a:cxn>
              <a:cxn ang="0">
                <a:pos x="375" y="41"/>
              </a:cxn>
              <a:cxn ang="0">
                <a:pos x="381" y="35"/>
              </a:cxn>
              <a:cxn ang="0">
                <a:pos x="393" y="45"/>
              </a:cxn>
              <a:cxn ang="0">
                <a:pos x="406" y="63"/>
              </a:cxn>
              <a:cxn ang="0">
                <a:pos x="381" y="76"/>
              </a:cxn>
              <a:cxn ang="0">
                <a:pos x="367" y="76"/>
              </a:cxn>
              <a:cxn ang="0">
                <a:pos x="365" y="90"/>
              </a:cxn>
              <a:cxn ang="0">
                <a:pos x="357" y="87"/>
              </a:cxn>
              <a:cxn ang="0">
                <a:pos x="352" y="79"/>
              </a:cxn>
              <a:cxn ang="0">
                <a:pos x="324" y="75"/>
              </a:cxn>
              <a:cxn ang="0">
                <a:pos x="310" y="80"/>
              </a:cxn>
              <a:cxn ang="0">
                <a:pos x="291" y="91"/>
              </a:cxn>
              <a:cxn ang="0">
                <a:pos x="268" y="96"/>
              </a:cxn>
              <a:cxn ang="0">
                <a:pos x="262" y="107"/>
              </a:cxn>
              <a:cxn ang="0">
                <a:pos x="250" y="107"/>
              </a:cxn>
              <a:cxn ang="0">
                <a:pos x="240" y="107"/>
              </a:cxn>
              <a:cxn ang="0">
                <a:pos x="230" y="117"/>
              </a:cxn>
              <a:cxn ang="0">
                <a:pos x="220" y="109"/>
              </a:cxn>
              <a:cxn ang="0">
                <a:pos x="204" y="144"/>
              </a:cxn>
              <a:cxn ang="0">
                <a:pos x="184" y="178"/>
              </a:cxn>
              <a:cxn ang="0">
                <a:pos x="186" y="161"/>
              </a:cxn>
              <a:cxn ang="0">
                <a:pos x="183" y="158"/>
              </a:cxn>
              <a:cxn ang="0">
                <a:pos x="175" y="160"/>
              </a:cxn>
              <a:cxn ang="0">
                <a:pos x="173" y="138"/>
              </a:cxn>
              <a:cxn ang="0">
                <a:pos x="163" y="122"/>
              </a:cxn>
              <a:cxn ang="0">
                <a:pos x="151" y="112"/>
              </a:cxn>
              <a:cxn ang="0">
                <a:pos x="133" y="104"/>
              </a:cxn>
              <a:cxn ang="0">
                <a:pos x="106" y="103"/>
              </a:cxn>
              <a:cxn ang="0">
                <a:pos x="92" y="97"/>
              </a:cxn>
              <a:cxn ang="0">
                <a:pos x="74" y="93"/>
              </a:cxn>
              <a:cxn ang="0">
                <a:pos x="17" y="82"/>
              </a:cxn>
              <a:cxn ang="0">
                <a:pos x="10" y="68"/>
              </a:cxn>
              <a:cxn ang="0">
                <a:pos x="3" y="60"/>
              </a:cxn>
              <a:cxn ang="0">
                <a:pos x="20" y="54"/>
              </a:cxn>
              <a:cxn ang="0">
                <a:pos x="37" y="37"/>
              </a:cxn>
              <a:cxn ang="0">
                <a:pos x="64" y="32"/>
              </a:cxn>
              <a:cxn ang="0">
                <a:pos x="85" y="20"/>
              </a:cxn>
            </a:cxnLst>
            <a:rect l="0" t="0" r="r" b="b"/>
            <a:pathLst>
              <a:path w="417" h="180">
                <a:moveTo>
                  <a:pt x="99" y="0"/>
                </a:moveTo>
                <a:lnTo>
                  <a:pt x="107" y="3"/>
                </a:lnTo>
                <a:lnTo>
                  <a:pt x="113" y="10"/>
                </a:lnTo>
                <a:lnTo>
                  <a:pt x="115" y="18"/>
                </a:lnTo>
                <a:lnTo>
                  <a:pt x="117" y="27"/>
                </a:lnTo>
                <a:lnTo>
                  <a:pt x="119" y="37"/>
                </a:lnTo>
                <a:lnTo>
                  <a:pt x="121" y="37"/>
                </a:lnTo>
                <a:lnTo>
                  <a:pt x="123" y="34"/>
                </a:lnTo>
                <a:lnTo>
                  <a:pt x="123" y="28"/>
                </a:lnTo>
                <a:lnTo>
                  <a:pt x="126" y="26"/>
                </a:lnTo>
                <a:lnTo>
                  <a:pt x="129" y="26"/>
                </a:lnTo>
                <a:lnTo>
                  <a:pt x="129" y="28"/>
                </a:lnTo>
                <a:lnTo>
                  <a:pt x="131" y="28"/>
                </a:lnTo>
                <a:lnTo>
                  <a:pt x="136" y="26"/>
                </a:lnTo>
                <a:lnTo>
                  <a:pt x="141" y="23"/>
                </a:lnTo>
                <a:lnTo>
                  <a:pt x="147" y="20"/>
                </a:lnTo>
                <a:lnTo>
                  <a:pt x="158" y="21"/>
                </a:lnTo>
                <a:lnTo>
                  <a:pt x="168" y="27"/>
                </a:lnTo>
                <a:lnTo>
                  <a:pt x="176" y="35"/>
                </a:lnTo>
                <a:lnTo>
                  <a:pt x="183" y="45"/>
                </a:lnTo>
                <a:lnTo>
                  <a:pt x="189" y="54"/>
                </a:lnTo>
                <a:lnTo>
                  <a:pt x="202" y="53"/>
                </a:lnTo>
                <a:lnTo>
                  <a:pt x="214" y="53"/>
                </a:lnTo>
                <a:lnTo>
                  <a:pt x="225" y="54"/>
                </a:lnTo>
                <a:lnTo>
                  <a:pt x="236" y="56"/>
                </a:lnTo>
                <a:lnTo>
                  <a:pt x="242" y="56"/>
                </a:lnTo>
                <a:lnTo>
                  <a:pt x="243" y="55"/>
                </a:lnTo>
                <a:lnTo>
                  <a:pt x="246" y="51"/>
                </a:lnTo>
                <a:lnTo>
                  <a:pt x="246" y="48"/>
                </a:lnTo>
                <a:lnTo>
                  <a:pt x="247" y="46"/>
                </a:lnTo>
                <a:lnTo>
                  <a:pt x="248" y="45"/>
                </a:lnTo>
                <a:lnTo>
                  <a:pt x="255" y="42"/>
                </a:lnTo>
                <a:lnTo>
                  <a:pt x="258" y="40"/>
                </a:lnTo>
                <a:lnTo>
                  <a:pt x="263" y="37"/>
                </a:lnTo>
                <a:lnTo>
                  <a:pt x="265" y="33"/>
                </a:lnTo>
                <a:lnTo>
                  <a:pt x="270" y="31"/>
                </a:lnTo>
                <a:lnTo>
                  <a:pt x="278" y="28"/>
                </a:lnTo>
                <a:lnTo>
                  <a:pt x="286" y="27"/>
                </a:lnTo>
                <a:lnTo>
                  <a:pt x="296" y="27"/>
                </a:lnTo>
                <a:lnTo>
                  <a:pt x="307" y="26"/>
                </a:lnTo>
                <a:lnTo>
                  <a:pt x="314" y="23"/>
                </a:lnTo>
                <a:lnTo>
                  <a:pt x="322" y="18"/>
                </a:lnTo>
                <a:lnTo>
                  <a:pt x="329" y="14"/>
                </a:lnTo>
                <a:lnTo>
                  <a:pt x="338" y="14"/>
                </a:lnTo>
                <a:lnTo>
                  <a:pt x="338" y="28"/>
                </a:lnTo>
                <a:lnTo>
                  <a:pt x="341" y="40"/>
                </a:lnTo>
                <a:lnTo>
                  <a:pt x="349" y="40"/>
                </a:lnTo>
                <a:lnTo>
                  <a:pt x="363" y="38"/>
                </a:lnTo>
                <a:lnTo>
                  <a:pt x="368" y="39"/>
                </a:lnTo>
                <a:lnTo>
                  <a:pt x="371" y="42"/>
                </a:lnTo>
                <a:lnTo>
                  <a:pt x="375" y="41"/>
                </a:lnTo>
                <a:lnTo>
                  <a:pt x="377" y="40"/>
                </a:lnTo>
                <a:lnTo>
                  <a:pt x="379" y="38"/>
                </a:lnTo>
                <a:lnTo>
                  <a:pt x="381" y="35"/>
                </a:lnTo>
                <a:lnTo>
                  <a:pt x="383" y="34"/>
                </a:lnTo>
                <a:lnTo>
                  <a:pt x="390" y="38"/>
                </a:lnTo>
                <a:lnTo>
                  <a:pt x="393" y="45"/>
                </a:lnTo>
                <a:lnTo>
                  <a:pt x="393" y="54"/>
                </a:lnTo>
                <a:lnTo>
                  <a:pt x="399" y="60"/>
                </a:lnTo>
                <a:lnTo>
                  <a:pt x="406" y="63"/>
                </a:lnTo>
                <a:lnTo>
                  <a:pt x="412" y="69"/>
                </a:lnTo>
                <a:lnTo>
                  <a:pt x="417" y="76"/>
                </a:lnTo>
                <a:lnTo>
                  <a:pt x="381" y="76"/>
                </a:lnTo>
                <a:lnTo>
                  <a:pt x="371" y="74"/>
                </a:lnTo>
                <a:lnTo>
                  <a:pt x="369" y="74"/>
                </a:lnTo>
                <a:lnTo>
                  <a:pt x="367" y="76"/>
                </a:lnTo>
                <a:lnTo>
                  <a:pt x="367" y="79"/>
                </a:lnTo>
                <a:lnTo>
                  <a:pt x="365" y="81"/>
                </a:lnTo>
                <a:lnTo>
                  <a:pt x="365" y="90"/>
                </a:lnTo>
                <a:lnTo>
                  <a:pt x="362" y="90"/>
                </a:lnTo>
                <a:lnTo>
                  <a:pt x="358" y="89"/>
                </a:lnTo>
                <a:lnTo>
                  <a:pt x="357" y="87"/>
                </a:lnTo>
                <a:lnTo>
                  <a:pt x="355" y="84"/>
                </a:lnTo>
                <a:lnTo>
                  <a:pt x="353" y="81"/>
                </a:lnTo>
                <a:lnTo>
                  <a:pt x="352" y="79"/>
                </a:lnTo>
                <a:lnTo>
                  <a:pt x="342" y="77"/>
                </a:lnTo>
                <a:lnTo>
                  <a:pt x="333" y="75"/>
                </a:lnTo>
                <a:lnTo>
                  <a:pt x="324" y="75"/>
                </a:lnTo>
                <a:lnTo>
                  <a:pt x="315" y="76"/>
                </a:lnTo>
                <a:lnTo>
                  <a:pt x="312" y="77"/>
                </a:lnTo>
                <a:lnTo>
                  <a:pt x="310" y="80"/>
                </a:lnTo>
                <a:lnTo>
                  <a:pt x="308" y="83"/>
                </a:lnTo>
                <a:lnTo>
                  <a:pt x="301" y="90"/>
                </a:lnTo>
                <a:lnTo>
                  <a:pt x="291" y="91"/>
                </a:lnTo>
                <a:lnTo>
                  <a:pt x="282" y="91"/>
                </a:lnTo>
                <a:lnTo>
                  <a:pt x="273" y="93"/>
                </a:lnTo>
                <a:lnTo>
                  <a:pt x="268" y="96"/>
                </a:lnTo>
                <a:lnTo>
                  <a:pt x="265" y="98"/>
                </a:lnTo>
                <a:lnTo>
                  <a:pt x="264" y="102"/>
                </a:lnTo>
                <a:lnTo>
                  <a:pt x="262" y="107"/>
                </a:lnTo>
                <a:lnTo>
                  <a:pt x="260" y="110"/>
                </a:lnTo>
                <a:lnTo>
                  <a:pt x="256" y="112"/>
                </a:lnTo>
                <a:lnTo>
                  <a:pt x="250" y="107"/>
                </a:lnTo>
                <a:lnTo>
                  <a:pt x="250" y="104"/>
                </a:lnTo>
                <a:lnTo>
                  <a:pt x="243" y="104"/>
                </a:lnTo>
                <a:lnTo>
                  <a:pt x="240" y="107"/>
                </a:lnTo>
                <a:lnTo>
                  <a:pt x="236" y="110"/>
                </a:lnTo>
                <a:lnTo>
                  <a:pt x="234" y="114"/>
                </a:lnTo>
                <a:lnTo>
                  <a:pt x="230" y="117"/>
                </a:lnTo>
                <a:lnTo>
                  <a:pt x="225" y="118"/>
                </a:lnTo>
                <a:lnTo>
                  <a:pt x="225" y="104"/>
                </a:lnTo>
                <a:lnTo>
                  <a:pt x="220" y="109"/>
                </a:lnTo>
                <a:lnTo>
                  <a:pt x="216" y="116"/>
                </a:lnTo>
                <a:lnTo>
                  <a:pt x="214" y="123"/>
                </a:lnTo>
                <a:lnTo>
                  <a:pt x="204" y="144"/>
                </a:lnTo>
                <a:lnTo>
                  <a:pt x="197" y="163"/>
                </a:lnTo>
                <a:lnTo>
                  <a:pt x="189" y="180"/>
                </a:lnTo>
                <a:lnTo>
                  <a:pt x="184" y="178"/>
                </a:lnTo>
                <a:lnTo>
                  <a:pt x="183" y="172"/>
                </a:lnTo>
                <a:lnTo>
                  <a:pt x="184" y="166"/>
                </a:lnTo>
                <a:lnTo>
                  <a:pt x="186" y="161"/>
                </a:lnTo>
                <a:lnTo>
                  <a:pt x="186" y="160"/>
                </a:lnTo>
                <a:lnTo>
                  <a:pt x="185" y="159"/>
                </a:lnTo>
                <a:lnTo>
                  <a:pt x="183" y="158"/>
                </a:lnTo>
                <a:lnTo>
                  <a:pt x="178" y="158"/>
                </a:lnTo>
                <a:lnTo>
                  <a:pt x="176" y="159"/>
                </a:lnTo>
                <a:lnTo>
                  <a:pt x="175" y="160"/>
                </a:lnTo>
                <a:lnTo>
                  <a:pt x="175" y="161"/>
                </a:lnTo>
                <a:lnTo>
                  <a:pt x="173" y="153"/>
                </a:lnTo>
                <a:lnTo>
                  <a:pt x="173" y="138"/>
                </a:lnTo>
                <a:lnTo>
                  <a:pt x="172" y="131"/>
                </a:lnTo>
                <a:lnTo>
                  <a:pt x="169" y="125"/>
                </a:lnTo>
                <a:lnTo>
                  <a:pt x="163" y="122"/>
                </a:lnTo>
                <a:lnTo>
                  <a:pt x="152" y="122"/>
                </a:lnTo>
                <a:lnTo>
                  <a:pt x="152" y="117"/>
                </a:lnTo>
                <a:lnTo>
                  <a:pt x="151" y="112"/>
                </a:lnTo>
                <a:lnTo>
                  <a:pt x="149" y="108"/>
                </a:lnTo>
                <a:lnTo>
                  <a:pt x="141" y="108"/>
                </a:lnTo>
                <a:lnTo>
                  <a:pt x="133" y="104"/>
                </a:lnTo>
                <a:lnTo>
                  <a:pt x="123" y="102"/>
                </a:lnTo>
                <a:lnTo>
                  <a:pt x="115" y="102"/>
                </a:lnTo>
                <a:lnTo>
                  <a:pt x="106" y="103"/>
                </a:lnTo>
                <a:lnTo>
                  <a:pt x="95" y="102"/>
                </a:lnTo>
                <a:lnTo>
                  <a:pt x="93" y="100"/>
                </a:lnTo>
                <a:lnTo>
                  <a:pt x="92" y="97"/>
                </a:lnTo>
                <a:lnTo>
                  <a:pt x="91" y="96"/>
                </a:lnTo>
                <a:lnTo>
                  <a:pt x="90" y="96"/>
                </a:lnTo>
                <a:lnTo>
                  <a:pt x="74" y="93"/>
                </a:lnTo>
                <a:lnTo>
                  <a:pt x="56" y="89"/>
                </a:lnTo>
                <a:lnTo>
                  <a:pt x="36" y="86"/>
                </a:lnTo>
                <a:lnTo>
                  <a:pt x="17" y="82"/>
                </a:lnTo>
                <a:lnTo>
                  <a:pt x="16" y="76"/>
                </a:lnTo>
                <a:lnTo>
                  <a:pt x="14" y="72"/>
                </a:lnTo>
                <a:lnTo>
                  <a:pt x="10" y="68"/>
                </a:lnTo>
                <a:lnTo>
                  <a:pt x="6" y="66"/>
                </a:lnTo>
                <a:lnTo>
                  <a:pt x="0" y="65"/>
                </a:lnTo>
                <a:lnTo>
                  <a:pt x="3" y="60"/>
                </a:lnTo>
                <a:lnTo>
                  <a:pt x="8" y="58"/>
                </a:lnTo>
                <a:lnTo>
                  <a:pt x="15" y="56"/>
                </a:lnTo>
                <a:lnTo>
                  <a:pt x="20" y="54"/>
                </a:lnTo>
                <a:lnTo>
                  <a:pt x="23" y="52"/>
                </a:lnTo>
                <a:lnTo>
                  <a:pt x="30" y="41"/>
                </a:lnTo>
                <a:lnTo>
                  <a:pt x="37" y="37"/>
                </a:lnTo>
                <a:lnTo>
                  <a:pt x="49" y="38"/>
                </a:lnTo>
                <a:lnTo>
                  <a:pt x="57" y="35"/>
                </a:lnTo>
                <a:lnTo>
                  <a:pt x="64" y="32"/>
                </a:lnTo>
                <a:lnTo>
                  <a:pt x="70" y="27"/>
                </a:lnTo>
                <a:lnTo>
                  <a:pt x="77" y="23"/>
                </a:lnTo>
                <a:lnTo>
                  <a:pt x="85" y="20"/>
                </a:lnTo>
                <a:lnTo>
                  <a:pt x="92" y="10"/>
                </a:lnTo>
                <a:lnTo>
                  <a:pt x="99"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49" name="Freeform 25"/>
          <p:cNvSpPr>
            <a:spLocks/>
          </p:cNvSpPr>
          <p:nvPr/>
        </p:nvSpPr>
        <p:spPr bwMode="auto">
          <a:xfrm>
            <a:off x="6879147" y="2605301"/>
            <a:ext cx="367495" cy="497729"/>
          </a:xfrm>
          <a:custGeom>
            <a:avLst/>
            <a:gdLst/>
            <a:ahLst/>
            <a:cxnLst>
              <a:cxn ang="0">
                <a:pos x="99" y="1"/>
              </a:cxn>
              <a:cxn ang="0">
                <a:pos x="106" y="7"/>
              </a:cxn>
              <a:cxn ang="0">
                <a:pos x="124" y="9"/>
              </a:cxn>
              <a:cxn ang="0">
                <a:pos x="138" y="20"/>
              </a:cxn>
              <a:cxn ang="0">
                <a:pos x="183" y="35"/>
              </a:cxn>
              <a:cxn ang="0">
                <a:pos x="193" y="49"/>
              </a:cxn>
              <a:cxn ang="0">
                <a:pos x="186" y="59"/>
              </a:cxn>
              <a:cxn ang="0">
                <a:pos x="193" y="68"/>
              </a:cxn>
              <a:cxn ang="0">
                <a:pos x="202" y="94"/>
              </a:cxn>
              <a:cxn ang="0">
                <a:pos x="198" y="121"/>
              </a:cxn>
              <a:cxn ang="0">
                <a:pos x="189" y="143"/>
              </a:cxn>
              <a:cxn ang="0">
                <a:pos x="177" y="155"/>
              </a:cxn>
              <a:cxn ang="0">
                <a:pos x="174" y="183"/>
              </a:cxn>
              <a:cxn ang="0">
                <a:pos x="196" y="188"/>
              </a:cxn>
              <a:cxn ang="0">
                <a:pos x="210" y="168"/>
              </a:cxn>
              <a:cxn ang="0">
                <a:pos x="223" y="152"/>
              </a:cxn>
              <a:cxn ang="0">
                <a:pos x="242" y="143"/>
              </a:cxn>
              <a:cxn ang="0">
                <a:pos x="262" y="180"/>
              </a:cxn>
              <a:cxn ang="0">
                <a:pos x="276" y="223"/>
              </a:cxn>
              <a:cxn ang="0">
                <a:pos x="281" y="250"/>
              </a:cxn>
              <a:cxn ang="0">
                <a:pos x="278" y="271"/>
              </a:cxn>
              <a:cxn ang="0">
                <a:pos x="275" y="265"/>
              </a:cxn>
              <a:cxn ang="0">
                <a:pos x="271" y="265"/>
              </a:cxn>
              <a:cxn ang="0">
                <a:pos x="259" y="286"/>
              </a:cxn>
              <a:cxn ang="0">
                <a:pos x="251" y="301"/>
              </a:cxn>
              <a:cxn ang="0">
                <a:pos x="244" y="329"/>
              </a:cxn>
              <a:cxn ang="0">
                <a:pos x="233" y="351"/>
              </a:cxn>
              <a:cxn ang="0">
                <a:pos x="175" y="371"/>
              </a:cxn>
              <a:cxn ang="0">
                <a:pos x="102" y="373"/>
              </a:cxn>
              <a:cxn ang="0">
                <a:pos x="27" y="384"/>
              </a:cxn>
              <a:cxn ang="0">
                <a:pos x="6" y="384"/>
              </a:cxn>
              <a:cxn ang="0">
                <a:pos x="14" y="372"/>
              </a:cxn>
              <a:cxn ang="0">
                <a:pos x="28" y="336"/>
              </a:cxn>
              <a:cxn ang="0">
                <a:pos x="31" y="274"/>
              </a:cxn>
              <a:cxn ang="0">
                <a:pos x="19" y="241"/>
              </a:cxn>
              <a:cxn ang="0">
                <a:pos x="9" y="223"/>
              </a:cxn>
              <a:cxn ang="0">
                <a:pos x="3" y="213"/>
              </a:cxn>
              <a:cxn ang="0">
                <a:pos x="9" y="197"/>
              </a:cxn>
              <a:cxn ang="0">
                <a:pos x="7" y="159"/>
              </a:cxn>
              <a:cxn ang="0">
                <a:pos x="14" y="127"/>
              </a:cxn>
              <a:cxn ang="0">
                <a:pos x="11" y="115"/>
              </a:cxn>
              <a:cxn ang="0">
                <a:pos x="19" y="93"/>
              </a:cxn>
              <a:cxn ang="0">
                <a:pos x="42" y="73"/>
              </a:cxn>
              <a:cxn ang="0">
                <a:pos x="47" y="98"/>
              </a:cxn>
              <a:cxn ang="0">
                <a:pos x="52" y="93"/>
              </a:cxn>
              <a:cxn ang="0">
                <a:pos x="56" y="96"/>
              </a:cxn>
              <a:cxn ang="0">
                <a:pos x="63" y="83"/>
              </a:cxn>
              <a:cxn ang="0">
                <a:pos x="62" y="63"/>
              </a:cxn>
              <a:cxn ang="0">
                <a:pos x="74" y="42"/>
              </a:cxn>
              <a:cxn ang="0">
                <a:pos x="81" y="30"/>
              </a:cxn>
              <a:cxn ang="0">
                <a:pos x="76" y="22"/>
              </a:cxn>
              <a:cxn ang="0">
                <a:pos x="92" y="0"/>
              </a:cxn>
            </a:cxnLst>
            <a:rect l="0" t="0" r="r" b="b"/>
            <a:pathLst>
              <a:path w="285" h="386">
                <a:moveTo>
                  <a:pt x="92" y="0"/>
                </a:moveTo>
                <a:lnTo>
                  <a:pt x="97" y="0"/>
                </a:lnTo>
                <a:lnTo>
                  <a:pt x="99" y="1"/>
                </a:lnTo>
                <a:lnTo>
                  <a:pt x="102" y="3"/>
                </a:lnTo>
                <a:lnTo>
                  <a:pt x="104" y="5"/>
                </a:lnTo>
                <a:lnTo>
                  <a:pt x="106" y="7"/>
                </a:lnTo>
                <a:lnTo>
                  <a:pt x="110" y="8"/>
                </a:lnTo>
                <a:lnTo>
                  <a:pt x="117" y="9"/>
                </a:lnTo>
                <a:lnTo>
                  <a:pt x="124" y="9"/>
                </a:lnTo>
                <a:lnTo>
                  <a:pt x="130" y="10"/>
                </a:lnTo>
                <a:lnTo>
                  <a:pt x="136" y="14"/>
                </a:lnTo>
                <a:lnTo>
                  <a:pt x="138" y="20"/>
                </a:lnTo>
                <a:lnTo>
                  <a:pt x="155" y="22"/>
                </a:lnTo>
                <a:lnTo>
                  <a:pt x="172" y="27"/>
                </a:lnTo>
                <a:lnTo>
                  <a:pt x="183" y="35"/>
                </a:lnTo>
                <a:lnTo>
                  <a:pt x="194" y="44"/>
                </a:lnTo>
                <a:lnTo>
                  <a:pt x="194" y="47"/>
                </a:lnTo>
                <a:lnTo>
                  <a:pt x="193" y="49"/>
                </a:lnTo>
                <a:lnTo>
                  <a:pt x="187" y="55"/>
                </a:lnTo>
                <a:lnTo>
                  <a:pt x="186" y="57"/>
                </a:lnTo>
                <a:lnTo>
                  <a:pt x="186" y="59"/>
                </a:lnTo>
                <a:lnTo>
                  <a:pt x="187" y="63"/>
                </a:lnTo>
                <a:lnTo>
                  <a:pt x="189" y="65"/>
                </a:lnTo>
                <a:lnTo>
                  <a:pt x="193" y="68"/>
                </a:lnTo>
                <a:lnTo>
                  <a:pt x="197" y="72"/>
                </a:lnTo>
                <a:lnTo>
                  <a:pt x="200" y="76"/>
                </a:lnTo>
                <a:lnTo>
                  <a:pt x="202" y="94"/>
                </a:lnTo>
                <a:lnTo>
                  <a:pt x="203" y="105"/>
                </a:lnTo>
                <a:lnTo>
                  <a:pt x="202" y="113"/>
                </a:lnTo>
                <a:lnTo>
                  <a:pt x="198" y="121"/>
                </a:lnTo>
                <a:lnTo>
                  <a:pt x="191" y="127"/>
                </a:lnTo>
                <a:lnTo>
                  <a:pt x="191" y="134"/>
                </a:lnTo>
                <a:lnTo>
                  <a:pt x="189" y="143"/>
                </a:lnTo>
                <a:lnTo>
                  <a:pt x="188" y="149"/>
                </a:lnTo>
                <a:lnTo>
                  <a:pt x="183" y="152"/>
                </a:lnTo>
                <a:lnTo>
                  <a:pt x="177" y="155"/>
                </a:lnTo>
                <a:lnTo>
                  <a:pt x="172" y="157"/>
                </a:lnTo>
                <a:lnTo>
                  <a:pt x="172" y="173"/>
                </a:lnTo>
                <a:lnTo>
                  <a:pt x="174" y="183"/>
                </a:lnTo>
                <a:lnTo>
                  <a:pt x="180" y="191"/>
                </a:lnTo>
                <a:lnTo>
                  <a:pt x="191" y="195"/>
                </a:lnTo>
                <a:lnTo>
                  <a:pt x="196" y="188"/>
                </a:lnTo>
                <a:lnTo>
                  <a:pt x="202" y="182"/>
                </a:lnTo>
                <a:lnTo>
                  <a:pt x="207" y="175"/>
                </a:lnTo>
                <a:lnTo>
                  <a:pt x="210" y="168"/>
                </a:lnTo>
                <a:lnTo>
                  <a:pt x="211" y="157"/>
                </a:lnTo>
                <a:lnTo>
                  <a:pt x="218" y="155"/>
                </a:lnTo>
                <a:lnTo>
                  <a:pt x="223" y="152"/>
                </a:lnTo>
                <a:lnTo>
                  <a:pt x="228" y="147"/>
                </a:lnTo>
                <a:lnTo>
                  <a:pt x="233" y="145"/>
                </a:lnTo>
                <a:lnTo>
                  <a:pt x="242" y="143"/>
                </a:lnTo>
                <a:lnTo>
                  <a:pt x="251" y="154"/>
                </a:lnTo>
                <a:lnTo>
                  <a:pt x="258" y="166"/>
                </a:lnTo>
                <a:lnTo>
                  <a:pt x="262" y="180"/>
                </a:lnTo>
                <a:lnTo>
                  <a:pt x="266" y="195"/>
                </a:lnTo>
                <a:lnTo>
                  <a:pt x="271" y="209"/>
                </a:lnTo>
                <a:lnTo>
                  <a:pt x="276" y="223"/>
                </a:lnTo>
                <a:lnTo>
                  <a:pt x="285" y="233"/>
                </a:lnTo>
                <a:lnTo>
                  <a:pt x="282" y="240"/>
                </a:lnTo>
                <a:lnTo>
                  <a:pt x="281" y="250"/>
                </a:lnTo>
                <a:lnTo>
                  <a:pt x="281" y="271"/>
                </a:lnTo>
                <a:lnTo>
                  <a:pt x="279" y="272"/>
                </a:lnTo>
                <a:lnTo>
                  <a:pt x="278" y="271"/>
                </a:lnTo>
                <a:lnTo>
                  <a:pt x="276" y="271"/>
                </a:lnTo>
                <a:lnTo>
                  <a:pt x="275" y="269"/>
                </a:lnTo>
                <a:lnTo>
                  <a:pt x="275" y="265"/>
                </a:lnTo>
                <a:lnTo>
                  <a:pt x="274" y="265"/>
                </a:lnTo>
                <a:lnTo>
                  <a:pt x="273" y="264"/>
                </a:lnTo>
                <a:lnTo>
                  <a:pt x="271" y="265"/>
                </a:lnTo>
                <a:lnTo>
                  <a:pt x="265" y="269"/>
                </a:lnTo>
                <a:lnTo>
                  <a:pt x="260" y="276"/>
                </a:lnTo>
                <a:lnTo>
                  <a:pt x="259" y="286"/>
                </a:lnTo>
                <a:lnTo>
                  <a:pt x="259" y="296"/>
                </a:lnTo>
                <a:lnTo>
                  <a:pt x="254" y="299"/>
                </a:lnTo>
                <a:lnTo>
                  <a:pt x="251" y="301"/>
                </a:lnTo>
                <a:lnTo>
                  <a:pt x="245" y="307"/>
                </a:lnTo>
                <a:lnTo>
                  <a:pt x="246" y="318"/>
                </a:lnTo>
                <a:lnTo>
                  <a:pt x="244" y="329"/>
                </a:lnTo>
                <a:lnTo>
                  <a:pt x="240" y="336"/>
                </a:lnTo>
                <a:lnTo>
                  <a:pt x="236" y="343"/>
                </a:lnTo>
                <a:lnTo>
                  <a:pt x="233" y="351"/>
                </a:lnTo>
                <a:lnTo>
                  <a:pt x="231" y="360"/>
                </a:lnTo>
                <a:lnTo>
                  <a:pt x="203" y="365"/>
                </a:lnTo>
                <a:lnTo>
                  <a:pt x="175" y="371"/>
                </a:lnTo>
                <a:lnTo>
                  <a:pt x="146" y="374"/>
                </a:lnTo>
                <a:lnTo>
                  <a:pt x="120" y="372"/>
                </a:lnTo>
                <a:lnTo>
                  <a:pt x="102" y="373"/>
                </a:lnTo>
                <a:lnTo>
                  <a:pt x="62" y="380"/>
                </a:lnTo>
                <a:lnTo>
                  <a:pt x="42" y="383"/>
                </a:lnTo>
                <a:lnTo>
                  <a:pt x="27" y="384"/>
                </a:lnTo>
                <a:lnTo>
                  <a:pt x="11" y="386"/>
                </a:lnTo>
                <a:lnTo>
                  <a:pt x="6" y="386"/>
                </a:lnTo>
                <a:lnTo>
                  <a:pt x="6" y="384"/>
                </a:lnTo>
                <a:lnTo>
                  <a:pt x="10" y="380"/>
                </a:lnTo>
                <a:lnTo>
                  <a:pt x="11" y="380"/>
                </a:lnTo>
                <a:lnTo>
                  <a:pt x="14" y="372"/>
                </a:lnTo>
                <a:lnTo>
                  <a:pt x="19" y="364"/>
                </a:lnTo>
                <a:lnTo>
                  <a:pt x="23" y="352"/>
                </a:lnTo>
                <a:lnTo>
                  <a:pt x="28" y="336"/>
                </a:lnTo>
                <a:lnTo>
                  <a:pt x="33" y="314"/>
                </a:lnTo>
                <a:lnTo>
                  <a:pt x="34" y="290"/>
                </a:lnTo>
                <a:lnTo>
                  <a:pt x="31" y="274"/>
                </a:lnTo>
                <a:lnTo>
                  <a:pt x="26" y="259"/>
                </a:lnTo>
                <a:lnTo>
                  <a:pt x="25" y="245"/>
                </a:lnTo>
                <a:lnTo>
                  <a:pt x="19" y="241"/>
                </a:lnTo>
                <a:lnTo>
                  <a:pt x="16" y="237"/>
                </a:lnTo>
                <a:lnTo>
                  <a:pt x="12" y="231"/>
                </a:lnTo>
                <a:lnTo>
                  <a:pt x="9" y="223"/>
                </a:lnTo>
                <a:lnTo>
                  <a:pt x="6" y="218"/>
                </a:lnTo>
                <a:lnTo>
                  <a:pt x="4" y="217"/>
                </a:lnTo>
                <a:lnTo>
                  <a:pt x="3" y="213"/>
                </a:lnTo>
                <a:lnTo>
                  <a:pt x="3" y="211"/>
                </a:lnTo>
                <a:lnTo>
                  <a:pt x="6" y="204"/>
                </a:lnTo>
                <a:lnTo>
                  <a:pt x="9" y="197"/>
                </a:lnTo>
                <a:lnTo>
                  <a:pt x="6" y="184"/>
                </a:lnTo>
                <a:lnTo>
                  <a:pt x="0" y="175"/>
                </a:lnTo>
                <a:lnTo>
                  <a:pt x="7" y="159"/>
                </a:lnTo>
                <a:lnTo>
                  <a:pt x="12" y="150"/>
                </a:lnTo>
                <a:lnTo>
                  <a:pt x="14" y="140"/>
                </a:lnTo>
                <a:lnTo>
                  <a:pt x="14" y="127"/>
                </a:lnTo>
                <a:lnTo>
                  <a:pt x="12" y="120"/>
                </a:lnTo>
                <a:lnTo>
                  <a:pt x="11" y="118"/>
                </a:lnTo>
                <a:lnTo>
                  <a:pt x="11" y="115"/>
                </a:lnTo>
                <a:lnTo>
                  <a:pt x="18" y="104"/>
                </a:lnTo>
                <a:lnTo>
                  <a:pt x="20" y="99"/>
                </a:lnTo>
                <a:lnTo>
                  <a:pt x="19" y="93"/>
                </a:lnTo>
                <a:lnTo>
                  <a:pt x="28" y="89"/>
                </a:lnTo>
                <a:lnTo>
                  <a:pt x="37" y="82"/>
                </a:lnTo>
                <a:lnTo>
                  <a:pt x="42" y="73"/>
                </a:lnTo>
                <a:lnTo>
                  <a:pt x="45" y="76"/>
                </a:lnTo>
                <a:lnTo>
                  <a:pt x="45" y="98"/>
                </a:lnTo>
                <a:lnTo>
                  <a:pt x="47" y="98"/>
                </a:lnTo>
                <a:lnTo>
                  <a:pt x="47" y="97"/>
                </a:lnTo>
                <a:lnTo>
                  <a:pt x="49" y="94"/>
                </a:lnTo>
                <a:lnTo>
                  <a:pt x="52" y="93"/>
                </a:lnTo>
                <a:lnTo>
                  <a:pt x="53" y="93"/>
                </a:lnTo>
                <a:lnTo>
                  <a:pt x="55" y="96"/>
                </a:lnTo>
                <a:lnTo>
                  <a:pt x="56" y="96"/>
                </a:lnTo>
                <a:lnTo>
                  <a:pt x="59" y="92"/>
                </a:lnTo>
                <a:lnTo>
                  <a:pt x="62" y="89"/>
                </a:lnTo>
                <a:lnTo>
                  <a:pt x="63" y="83"/>
                </a:lnTo>
                <a:lnTo>
                  <a:pt x="65" y="78"/>
                </a:lnTo>
                <a:lnTo>
                  <a:pt x="63" y="71"/>
                </a:lnTo>
                <a:lnTo>
                  <a:pt x="62" y="63"/>
                </a:lnTo>
                <a:lnTo>
                  <a:pt x="62" y="56"/>
                </a:lnTo>
                <a:lnTo>
                  <a:pt x="67" y="47"/>
                </a:lnTo>
                <a:lnTo>
                  <a:pt x="74" y="42"/>
                </a:lnTo>
                <a:lnTo>
                  <a:pt x="84" y="40"/>
                </a:lnTo>
                <a:lnTo>
                  <a:pt x="84" y="34"/>
                </a:lnTo>
                <a:lnTo>
                  <a:pt x="81" y="30"/>
                </a:lnTo>
                <a:lnTo>
                  <a:pt x="79" y="29"/>
                </a:lnTo>
                <a:lnTo>
                  <a:pt x="76" y="27"/>
                </a:lnTo>
                <a:lnTo>
                  <a:pt x="76" y="22"/>
                </a:lnTo>
                <a:lnTo>
                  <a:pt x="79" y="15"/>
                </a:lnTo>
                <a:lnTo>
                  <a:pt x="83" y="9"/>
                </a:lnTo>
                <a:lnTo>
                  <a:pt x="92"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0" name="Freeform 26"/>
          <p:cNvSpPr>
            <a:spLocks noEditPoints="1"/>
          </p:cNvSpPr>
          <p:nvPr/>
        </p:nvSpPr>
        <p:spPr bwMode="auto">
          <a:xfrm>
            <a:off x="6817250" y="3087554"/>
            <a:ext cx="283680" cy="495150"/>
          </a:xfrm>
          <a:custGeom>
            <a:avLst/>
            <a:gdLst/>
            <a:ahLst/>
            <a:cxnLst>
              <a:cxn ang="0">
                <a:pos x="3" y="28"/>
              </a:cxn>
              <a:cxn ang="0">
                <a:pos x="184" y="9"/>
              </a:cxn>
              <a:cxn ang="0">
                <a:pos x="188" y="16"/>
              </a:cxn>
              <a:cxn ang="0">
                <a:pos x="200" y="110"/>
              </a:cxn>
              <a:cxn ang="0">
                <a:pos x="214" y="235"/>
              </a:cxn>
              <a:cxn ang="0">
                <a:pos x="211" y="256"/>
              </a:cxn>
              <a:cxn ang="0">
                <a:pos x="213" y="261"/>
              </a:cxn>
              <a:cxn ang="0">
                <a:pos x="213" y="265"/>
              </a:cxn>
              <a:cxn ang="0">
                <a:pos x="213" y="268"/>
              </a:cxn>
              <a:cxn ang="0">
                <a:pos x="220" y="269"/>
              </a:cxn>
              <a:cxn ang="0">
                <a:pos x="215" y="275"/>
              </a:cxn>
              <a:cxn ang="0">
                <a:pos x="207" y="270"/>
              </a:cxn>
              <a:cxn ang="0">
                <a:pos x="201" y="278"/>
              </a:cxn>
              <a:cxn ang="0">
                <a:pos x="199" y="279"/>
              </a:cxn>
              <a:cxn ang="0">
                <a:pos x="195" y="285"/>
              </a:cxn>
              <a:cxn ang="0">
                <a:pos x="192" y="279"/>
              </a:cxn>
              <a:cxn ang="0">
                <a:pos x="186" y="283"/>
              </a:cxn>
              <a:cxn ang="0">
                <a:pos x="180" y="282"/>
              </a:cxn>
              <a:cxn ang="0">
                <a:pos x="178" y="297"/>
              </a:cxn>
              <a:cxn ang="0">
                <a:pos x="166" y="318"/>
              </a:cxn>
              <a:cxn ang="0">
                <a:pos x="152" y="328"/>
              </a:cxn>
              <a:cxn ang="0">
                <a:pos x="143" y="357"/>
              </a:cxn>
              <a:cxn ang="0">
                <a:pos x="135" y="350"/>
              </a:cxn>
              <a:cxn ang="0">
                <a:pos x="130" y="356"/>
              </a:cxn>
              <a:cxn ang="0">
                <a:pos x="123" y="347"/>
              </a:cxn>
              <a:cxn ang="0">
                <a:pos x="111" y="342"/>
              </a:cxn>
              <a:cxn ang="0">
                <a:pos x="115" y="348"/>
              </a:cxn>
              <a:cxn ang="0">
                <a:pos x="106" y="362"/>
              </a:cxn>
              <a:cxn ang="0">
                <a:pos x="102" y="368"/>
              </a:cxn>
              <a:cxn ang="0">
                <a:pos x="101" y="370"/>
              </a:cxn>
              <a:cxn ang="0">
                <a:pos x="88" y="367"/>
              </a:cxn>
              <a:cxn ang="0">
                <a:pos x="78" y="369"/>
              </a:cxn>
              <a:cxn ang="0">
                <a:pos x="72" y="368"/>
              </a:cxn>
              <a:cxn ang="0">
                <a:pos x="72" y="373"/>
              </a:cxn>
              <a:cxn ang="0">
                <a:pos x="62" y="377"/>
              </a:cxn>
              <a:cxn ang="0">
                <a:pos x="48" y="373"/>
              </a:cxn>
              <a:cxn ang="0">
                <a:pos x="29" y="376"/>
              </a:cxn>
              <a:cxn ang="0">
                <a:pos x="26" y="380"/>
              </a:cxn>
              <a:cxn ang="0">
                <a:pos x="10" y="382"/>
              </a:cxn>
              <a:cxn ang="0">
                <a:pos x="2" y="366"/>
              </a:cxn>
              <a:cxn ang="0">
                <a:pos x="8" y="347"/>
              </a:cxn>
              <a:cxn ang="0">
                <a:pos x="15" y="338"/>
              </a:cxn>
              <a:cxn ang="0">
                <a:pos x="32" y="308"/>
              </a:cxn>
              <a:cxn ang="0">
                <a:pos x="29" y="283"/>
              </a:cxn>
              <a:cxn ang="0">
                <a:pos x="23" y="275"/>
              </a:cxn>
              <a:cxn ang="0">
                <a:pos x="17" y="269"/>
              </a:cxn>
              <a:cxn ang="0">
                <a:pos x="25" y="245"/>
              </a:cxn>
              <a:cxn ang="0">
                <a:pos x="15" y="31"/>
              </a:cxn>
              <a:cxn ang="0">
                <a:pos x="16" y="34"/>
              </a:cxn>
              <a:cxn ang="0">
                <a:pos x="19" y="35"/>
              </a:cxn>
              <a:cxn ang="0">
                <a:pos x="31" y="28"/>
              </a:cxn>
              <a:cxn ang="0">
                <a:pos x="47" y="17"/>
              </a:cxn>
              <a:cxn ang="0">
                <a:pos x="52" y="18"/>
              </a:cxn>
              <a:cxn ang="0">
                <a:pos x="133" y="7"/>
              </a:cxn>
            </a:cxnLst>
            <a:rect l="0" t="0" r="r" b="b"/>
            <a:pathLst>
              <a:path w="220" h="384">
                <a:moveTo>
                  <a:pt x="3" y="28"/>
                </a:moveTo>
                <a:lnTo>
                  <a:pt x="3" y="31"/>
                </a:lnTo>
                <a:lnTo>
                  <a:pt x="2" y="30"/>
                </a:lnTo>
                <a:lnTo>
                  <a:pt x="3" y="28"/>
                </a:lnTo>
                <a:close/>
                <a:moveTo>
                  <a:pt x="184" y="0"/>
                </a:moveTo>
                <a:lnTo>
                  <a:pt x="185" y="3"/>
                </a:lnTo>
                <a:lnTo>
                  <a:pt x="185" y="7"/>
                </a:lnTo>
                <a:lnTo>
                  <a:pt x="184" y="9"/>
                </a:lnTo>
                <a:lnTo>
                  <a:pt x="185" y="11"/>
                </a:lnTo>
                <a:lnTo>
                  <a:pt x="186" y="12"/>
                </a:lnTo>
                <a:lnTo>
                  <a:pt x="187" y="14"/>
                </a:lnTo>
                <a:lnTo>
                  <a:pt x="188" y="16"/>
                </a:lnTo>
                <a:lnTo>
                  <a:pt x="188" y="34"/>
                </a:lnTo>
                <a:lnTo>
                  <a:pt x="192" y="59"/>
                </a:lnTo>
                <a:lnTo>
                  <a:pt x="196" y="83"/>
                </a:lnTo>
                <a:lnTo>
                  <a:pt x="200" y="110"/>
                </a:lnTo>
                <a:lnTo>
                  <a:pt x="203" y="144"/>
                </a:lnTo>
                <a:lnTo>
                  <a:pt x="206" y="178"/>
                </a:lnTo>
                <a:lnTo>
                  <a:pt x="213" y="217"/>
                </a:lnTo>
                <a:lnTo>
                  <a:pt x="214" y="235"/>
                </a:lnTo>
                <a:lnTo>
                  <a:pt x="213" y="243"/>
                </a:lnTo>
                <a:lnTo>
                  <a:pt x="213" y="249"/>
                </a:lnTo>
                <a:lnTo>
                  <a:pt x="214" y="257"/>
                </a:lnTo>
                <a:lnTo>
                  <a:pt x="211" y="256"/>
                </a:lnTo>
                <a:lnTo>
                  <a:pt x="210" y="255"/>
                </a:lnTo>
                <a:lnTo>
                  <a:pt x="209" y="255"/>
                </a:lnTo>
                <a:lnTo>
                  <a:pt x="209" y="257"/>
                </a:lnTo>
                <a:lnTo>
                  <a:pt x="213" y="261"/>
                </a:lnTo>
                <a:lnTo>
                  <a:pt x="213" y="263"/>
                </a:lnTo>
                <a:lnTo>
                  <a:pt x="214" y="264"/>
                </a:lnTo>
                <a:lnTo>
                  <a:pt x="213" y="264"/>
                </a:lnTo>
                <a:lnTo>
                  <a:pt x="213" y="265"/>
                </a:lnTo>
                <a:lnTo>
                  <a:pt x="208" y="263"/>
                </a:lnTo>
                <a:lnTo>
                  <a:pt x="209" y="265"/>
                </a:lnTo>
                <a:lnTo>
                  <a:pt x="211" y="268"/>
                </a:lnTo>
                <a:lnTo>
                  <a:pt x="213" y="268"/>
                </a:lnTo>
                <a:lnTo>
                  <a:pt x="215" y="266"/>
                </a:lnTo>
                <a:lnTo>
                  <a:pt x="216" y="266"/>
                </a:lnTo>
                <a:lnTo>
                  <a:pt x="218" y="268"/>
                </a:lnTo>
                <a:lnTo>
                  <a:pt x="220" y="269"/>
                </a:lnTo>
                <a:lnTo>
                  <a:pt x="220" y="270"/>
                </a:lnTo>
                <a:lnTo>
                  <a:pt x="218" y="272"/>
                </a:lnTo>
                <a:lnTo>
                  <a:pt x="217" y="273"/>
                </a:lnTo>
                <a:lnTo>
                  <a:pt x="215" y="275"/>
                </a:lnTo>
                <a:lnTo>
                  <a:pt x="210" y="275"/>
                </a:lnTo>
                <a:lnTo>
                  <a:pt x="209" y="273"/>
                </a:lnTo>
                <a:lnTo>
                  <a:pt x="208" y="271"/>
                </a:lnTo>
                <a:lnTo>
                  <a:pt x="207" y="270"/>
                </a:lnTo>
                <a:lnTo>
                  <a:pt x="207" y="278"/>
                </a:lnTo>
                <a:lnTo>
                  <a:pt x="206" y="279"/>
                </a:lnTo>
                <a:lnTo>
                  <a:pt x="202" y="279"/>
                </a:lnTo>
                <a:lnTo>
                  <a:pt x="201" y="278"/>
                </a:lnTo>
                <a:lnTo>
                  <a:pt x="200" y="278"/>
                </a:lnTo>
                <a:lnTo>
                  <a:pt x="200" y="277"/>
                </a:lnTo>
                <a:lnTo>
                  <a:pt x="199" y="278"/>
                </a:lnTo>
                <a:lnTo>
                  <a:pt x="199" y="279"/>
                </a:lnTo>
                <a:lnTo>
                  <a:pt x="200" y="280"/>
                </a:lnTo>
                <a:lnTo>
                  <a:pt x="200" y="284"/>
                </a:lnTo>
                <a:lnTo>
                  <a:pt x="198" y="285"/>
                </a:lnTo>
                <a:lnTo>
                  <a:pt x="195" y="285"/>
                </a:lnTo>
                <a:lnTo>
                  <a:pt x="194" y="284"/>
                </a:lnTo>
                <a:lnTo>
                  <a:pt x="193" y="282"/>
                </a:lnTo>
                <a:lnTo>
                  <a:pt x="193" y="280"/>
                </a:lnTo>
                <a:lnTo>
                  <a:pt x="192" y="279"/>
                </a:lnTo>
                <a:lnTo>
                  <a:pt x="191" y="279"/>
                </a:lnTo>
                <a:lnTo>
                  <a:pt x="189" y="280"/>
                </a:lnTo>
                <a:lnTo>
                  <a:pt x="187" y="282"/>
                </a:lnTo>
                <a:lnTo>
                  <a:pt x="186" y="283"/>
                </a:lnTo>
                <a:lnTo>
                  <a:pt x="184" y="283"/>
                </a:lnTo>
                <a:lnTo>
                  <a:pt x="182" y="284"/>
                </a:lnTo>
                <a:lnTo>
                  <a:pt x="181" y="284"/>
                </a:lnTo>
                <a:lnTo>
                  <a:pt x="180" y="282"/>
                </a:lnTo>
                <a:lnTo>
                  <a:pt x="180" y="279"/>
                </a:lnTo>
                <a:lnTo>
                  <a:pt x="175" y="284"/>
                </a:lnTo>
                <a:lnTo>
                  <a:pt x="175" y="290"/>
                </a:lnTo>
                <a:lnTo>
                  <a:pt x="178" y="297"/>
                </a:lnTo>
                <a:lnTo>
                  <a:pt x="178" y="305"/>
                </a:lnTo>
                <a:lnTo>
                  <a:pt x="172" y="307"/>
                </a:lnTo>
                <a:lnTo>
                  <a:pt x="168" y="312"/>
                </a:lnTo>
                <a:lnTo>
                  <a:pt x="166" y="318"/>
                </a:lnTo>
                <a:lnTo>
                  <a:pt x="165" y="324"/>
                </a:lnTo>
                <a:lnTo>
                  <a:pt x="161" y="328"/>
                </a:lnTo>
                <a:lnTo>
                  <a:pt x="158" y="329"/>
                </a:lnTo>
                <a:lnTo>
                  <a:pt x="152" y="328"/>
                </a:lnTo>
                <a:lnTo>
                  <a:pt x="150" y="338"/>
                </a:lnTo>
                <a:lnTo>
                  <a:pt x="149" y="347"/>
                </a:lnTo>
                <a:lnTo>
                  <a:pt x="146" y="356"/>
                </a:lnTo>
                <a:lnTo>
                  <a:pt x="143" y="357"/>
                </a:lnTo>
                <a:lnTo>
                  <a:pt x="140" y="357"/>
                </a:lnTo>
                <a:lnTo>
                  <a:pt x="138" y="356"/>
                </a:lnTo>
                <a:lnTo>
                  <a:pt x="135" y="353"/>
                </a:lnTo>
                <a:lnTo>
                  <a:pt x="135" y="350"/>
                </a:lnTo>
                <a:lnTo>
                  <a:pt x="133" y="350"/>
                </a:lnTo>
                <a:lnTo>
                  <a:pt x="133" y="352"/>
                </a:lnTo>
                <a:lnTo>
                  <a:pt x="132" y="354"/>
                </a:lnTo>
                <a:lnTo>
                  <a:pt x="130" y="356"/>
                </a:lnTo>
                <a:lnTo>
                  <a:pt x="127" y="356"/>
                </a:lnTo>
                <a:lnTo>
                  <a:pt x="127" y="352"/>
                </a:lnTo>
                <a:lnTo>
                  <a:pt x="125" y="349"/>
                </a:lnTo>
                <a:lnTo>
                  <a:pt x="123" y="347"/>
                </a:lnTo>
                <a:lnTo>
                  <a:pt x="122" y="345"/>
                </a:lnTo>
                <a:lnTo>
                  <a:pt x="118" y="343"/>
                </a:lnTo>
                <a:lnTo>
                  <a:pt x="116" y="342"/>
                </a:lnTo>
                <a:lnTo>
                  <a:pt x="111" y="342"/>
                </a:lnTo>
                <a:lnTo>
                  <a:pt x="111" y="346"/>
                </a:lnTo>
                <a:lnTo>
                  <a:pt x="113" y="347"/>
                </a:lnTo>
                <a:lnTo>
                  <a:pt x="113" y="348"/>
                </a:lnTo>
                <a:lnTo>
                  <a:pt x="115" y="348"/>
                </a:lnTo>
                <a:lnTo>
                  <a:pt x="114" y="349"/>
                </a:lnTo>
                <a:lnTo>
                  <a:pt x="107" y="353"/>
                </a:lnTo>
                <a:lnTo>
                  <a:pt x="106" y="356"/>
                </a:lnTo>
                <a:lnTo>
                  <a:pt x="106" y="362"/>
                </a:lnTo>
                <a:lnTo>
                  <a:pt x="104" y="366"/>
                </a:lnTo>
                <a:lnTo>
                  <a:pt x="104" y="367"/>
                </a:lnTo>
                <a:lnTo>
                  <a:pt x="103" y="367"/>
                </a:lnTo>
                <a:lnTo>
                  <a:pt x="102" y="368"/>
                </a:lnTo>
                <a:lnTo>
                  <a:pt x="100" y="368"/>
                </a:lnTo>
                <a:lnTo>
                  <a:pt x="99" y="369"/>
                </a:lnTo>
                <a:lnTo>
                  <a:pt x="100" y="369"/>
                </a:lnTo>
                <a:lnTo>
                  <a:pt x="101" y="370"/>
                </a:lnTo>
                <a:lnTo>
                  <a:pt x="99" y="373"/>
                </a:lnTo>
                <a:lnTo>
                  <a:pt x="96" y="373"/>
                </a:lnTo>
                <a:lnTo>
                  <a:pt x="92" y="370"/>
                </a:lnTo>
                <a:lnTo>
                  <a:pt x="88" y="367"/>
                </a:lnTo>
                <a:lnTo>
                  <a:pt x="87" y="364"/>
                </a:lnTo>
                <a:lnTo>
                  <a:pt x="83" y="364"/>
                </a:lnTo>
                <a:lnTo>
                  <a:pt x="81" y="366"/>
                </a:lnTo>
                <a:lnTo>
                  <a:pt x="78" y="369"/>
                </a:lnTo>
                <a:lnTo>
                  <a:pt x="75" y="370"/>
                </a:lnTo>
                <a:lnTo>
                  <a:pt x="74" y="369"/>
                </a:lnTo>
                <a:lnTo>
                  <a:pt x="73" y="367"/>
                </a:lnTo>
                <a:lnTo>
                  <a:pt x="72" y="368"/>
                </a:lnTo>
                <a:lnTo>
                  <a:pt x="72" y="369"/>
                </a:lnTo>
                <a:lnTo>
                  <a:pt x="73" y="370"/>
                </a:lnTo>
                <a:lnTo>
                  <a:pt x="73" y="371"/>
                </a:lnTo>
                <a:lnTo>
                  <a:pt x="72" y="373"/>
                </a:lnTo>
                <a:lnTo>
                  <a:pt x="67" y="373"/>
                </a:lnTo>
                <a:lnTo>
                  <a:pt x="66" y="374"/>
                </a:lnTo>
                <a:lnTo>
                  <a:pt x="64" y="375"/>
                </a:lnTo>
                <a:lnTo>
                  <a:pt x="62" y="377"/>
                </a:lnTo>
                <a:lnTo>
                  <a:pt x="61" y="378"/>
                </a:lnTo>
                <a:lnTo>
                  <a:pt x="55" y="378"/>
                </a:lnTo>
                <a:lnTo>
                  <a:pt x="51" y="374"/>
                </a:lnTo>
                <a:lnTo>
                  <a:pt x="48" y="373"/>
                </a:lnTo>
                <a:lnTo>
                  <a:pt x="44" y="373"/>
                </a:lnTo>
                <a:lnTo>
                  <a:pt x="37" y="374"/>
                </a:lnTo>
                <a:lnTo>
                  <a:pt x="31" y="375"/>
                </a:lnTo>
                <a:lnTo>
                  <a:pt x="29" y="376"/>
                </a:lnTo>
                <a:lnTo>
                  <a:pt x="29" y="384"/>
                </a:lnTo>
                <a:lnTo>
                  <a:pt x="28" y="384"/>
                </a:lnTo>
                <a:lnTo>
                  <a:pt x="26" y="383"/>
                </a:lnTo>
                <a:lnTo>
                  <a:pt x="26" y="380"/>
                </a:lnTo>
                <a:lnTo>
                  <a:pt x="25" y="378"/>
                </a:lnTo>
                <a:lnTo>
                  <a:pt x="22" y="378"/>
                </a:lnTo>
                <a:lnTo>
                  <a:pt x="17" y="380"/>
                </a:lnTo>
                <a:lnTo>
                  <a:pt x="10" y="382"/>
                </a:lnTo>
                <a:lnTo>
                  <a:pt x="4" y="382"/>
                </a:lnTo>
                <a:lnTo>
                  <a:pt x="0" y="381"/>
                </a:lnTo>
                <a:lnTo>
                  <a:pt x="0" y="373"/>
                </a:lnTo>
                <a:lnTo>
                  <a:pt x="2" y="366"/>
                </a:lnTo>
                <a:lnTo>
                  <a:pt x="3" y="359"/>
                </a:lnTo>
                <a:lnTo>
                  <a:pt x="3" y="350"/>
                </a:lnTo>
                <a:lnTo>
                  <a:pt x="5" y="349"/>
                </a:lnTo>
                <a:lnTo>
                  <a:pt x="8" y="347"/>
                </a:lnTo>
                <a:lnTo>
                  <a:pt x="10" y="346"/>
                </a:lnTo>
                <a:lnTo>
                  <a:pt x="12" y="346"/>
                </a:lnTo>
                <a:lnTo>
                  <a:pt x="15" y="347"/>
                </a:lnTo>
                <a:lnTo>
                  <a:pt x="15" y="338"/>
                </a:lnTo>
                <a:lnTo>
                  <a:pt x="19" y="327"/>
                </a:lnTo>
                <a:lnTo>
                  <a:pt x="25" y="317"/>
                </a:lnTo>
                <a:lnTo>
                  <a:pt x="29" y="305"/>
                </a:lnTo>
                <a:lnTo>
                  <a:pt x="32" y="308"/>
                </a:lnTo>
                <a:lnTo>
                  <a:pt x="33" y="308"/>
                </a:lnTo>
                <a:lnTo>
                  <a:pt x="32" y="301"/>
                </a:lnTo>
                <a:lnTo>
                  <a:pt x="30" y="292"/>
                </a:lnTo>
                <a:lnTo>
                  <a:pt x="29" y="283"/>
                </a:lnTo>
                <a:lnTo>
                  <a:pt x="25" y="279"/>
                </a:lnTo>
                <a:lnTo>
                  <a:pt x="24" y="277"/>
                </a:lnTo>
                <a:lnTo>
                  <a:pt x="23" y="276"/>
                </a:lnTo>
                <a:lnTo>
                  <a:pt x="23" y="275"/>
                </a:lnTo>
                <a:lnTo>
                  <a:pt x="24" y="273"/>
                </a:lnTo>
                <a:lnTo>
                  <a:pt x="24" y="272"/>
                </a:lnTo>
                <a:lnTo>
                  <a:pt x="21" y="272"/>
                </a:lnTo>
                <a:lnTo>
                  <a:pt x="17" y="269"/>
                </a:lnTo>
                <a:lnTo>
                  <a:pt x="19" y="263"/>
                </a:lnTo>
                <a:lnTo>
                  <a:pt x="19" y="255"/>
                </a:lnTo>
                <a:lnTo>
                  <a:pt x="22" y="249"/>
                </a:lnTo>
                <a:lnTo>
                  <a:pt x="25" y="245"/>
                </a:lnTo>
                <a:lnTo>
                  <a:pt x="17" y="174"/>
                </a:lnTo>
                <a:lnTo>
                  <a:pt x="11" y="101"/>
                </a:lnTo>
                <a:lnTo>
                  <a:pt x="3" y="31"/>
                </a:lnTo>
                <a:lnTo>
                  <a:pt x="15" y="31"/>
                </a:lnTo>
                <a:lnTo>
                  <a:pt x="16" y="32"/>
                </a:lnTo>
                <a:lnTo>
                  <a:pt x="17" y="32"/>
                </a:lnTo>
                <a:lnTo>
                  <a:pt x="16" y="33"/>
                </a:lnTo>
                <a:lnTo>
                  <a:pt x="16" y="34"/>
                </a:lnTo>
                <a:lnTo>
                  <a:pt x="15" y="37"/>
                </a:lnTo>
                <a:lnTo>
                  <a:pt x="15" y="38"/>
                </a:lnTo>
                <a:lnTo>
                  <a:pt x="16" y="37"/>
                </a:lnTo>
                <a:lnTo>
                  <a:pt x="19" y="35"/>
                </a:lnTo>
                <a:lnTo>
                  <a:pt x="22" y="34"/>
                </a:lnTo>
                <a:lnTo>
                  <a:pt x="25" y="32"/>
                </a:lnTo>
                <a:lnTo>
                  <a:pt x="29" y="31"/>
                </a:lnTo>
                <a:lnTo>
                  <a:pt x="31" y="28"/>
                </a:lnTo>
                <a:lnTo>
                  <a:pt x="35" y="26"/>
                </a:lnTo>
                <a:lnTo>
                  <a:pt x="38" y="23"/>
                </a:lnTo>
                <a:lnTo>
                  <a:pt x="45" y="18"/>
                </a:lnTo>
                <a:lnTo>
                  <a:pt x="47" y="17"/>
                </a:lnTo>
                <a:lnTo>
                  <a:pt x="51" y="20"/>
                </a:lnTo>
                <a:lnTo>
                  <a:pt x="52" y="19"/>
                </a:lnTo>
                <a:lnTo>
                  <a:pt x="53" y="19"/>
                </a:lnTo>
                <a:lnTo>
                  <a:pt x="52" y="18"/>
                </a:lnTo>
                <a:lnTo>
                  <a:pt x="51" y="18"/>
                </a:lnTo>
                <a:lnTo>
                  <a:pt x="72" y="13"/>
                </a:lnTo>
                <a:lnTo>
                  <a:pt x="121" y="9"/>
                </a:lnTo>
                <a:lnTo>
                  <a:pt x="133" y="7"/>
                </a:lnTo>
                <a:lnTo>
                  <a:pt x="149" y="5"/>
                </a:lnTo>
                <a:lnTo>
                  <a:pt x="18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1" name="Freeform 27"/>
          <p:cNvSpPr>
            <a:spLocks/>
          </p:cNvSpPr>
          <p:nvPr/>
        </p:nvSpPr>
        <p:spPr bwMode="auto">
          <a:xfrm>
            <a:off x="6475548" y="3030818"/>
            <a:ext cx="373941" cy="665358"/>
          </a:xfrm>
          <a:custGeom>
            <a:avLst/>
            <a:gdLst/>
            <a:ahLst/>
            <a:cxnLst>
              <a:cxn ang="0">
                <a:pos x="238" y="16"/>
              </a:cxn>
              <a:cxn ang="0">
                <a:pos x="247" y="32"/>
              </a:cxn>
              <a:cxn ang="0">
                <a:pos x="251" y="44"/>
              </a:cxn>
              <a:cxn ang="0">
                <a:pos x="267" y="86"/>
              </a:cxn>
              <a:cxn ang="0">
                <a:pos x="272" y="151"/>
              </a:cxn>
              <a:cxn ang="0">
                <a:pos x="282" y="247"/>
              </a:cxn>
              <a:cxn ang="0">
                <a:pos x="281" y="292"/>
              </a:cxn>
              <a:cxn ang="0">
                <a:pos x="281" y="298"/>
              </a:cxn>
              <a:cxn ang="0">
                <a:pos x="280" y="305"/>
              </a:cxn>
              <a:cxn ang="0">
                <a:pos x="286" y="324"/>
              </a:cxn>
              <a:cxn ang="0">
                <a:pos x="290" y="347"/>
              </a:cxn>
              <a:cxn ang="0">
                <a:pos x="282" y="365"/>
              </a:cxn>
              <a:cxn ang="0">
                <a:pos x="275" y="379"/>
              </a:cxn>
              <a:cxn ang="0">
                <a:pos x="266" y="392"/>
              </a:cxn>
              <a:cxn ang="0">
                <a:pos x="262" y="414"/>
              </a:cxn>
              <a:cxn ang="0">
                <a:pos x="262" y="435"/>
              </a:cxn>
              <a:cxn ang="0">
                <a:pos x="259" y="452"/>
              </a:cxn>
              <a:cxn ang="0">
                <a:pos x="248" y="470"/>
              </a:cxn>
              <a:cxn ang="0">
                <a:pos x="232" y="488"/>
              </a:cxn>
              <a:cxn ang="0">
                <a:pos x="239" y="503"/>
              </a:cxn>
              <a:cxn ang="0">
                <a:pos x="219" y="499"/>
              </a:cxn>
              <a:cxn ang="0">
                <a:pos x="194" y="501"/>
              </a:cxn>
              <a:cxn ang="0">
                <a:pos x="176" y="512"/>
              </a:cxn>
              <a:cxn ang="0">
                <a:pos x="163" y="496"/>
              </a:cxn>
              <a:cxn ang="0">
                <a:pos x="167" y="484"/>
              </a:cxn>
              <a:cxn ang="0">
                <a:pos x="160" y="466"/>
              </a:cxn>
              <a:cxn ang="0">
                <a:pos x="148" y="449"/>
              </a:cxn>
              <a:cxn ang="0">
                <a:pos x="127" y="436"/>
              </a:cxn>
              <a:cxn ang="0">
                <a:pos x="123" y="429"/>
              </a:cxn>
              <a:cxn ang="0">
                <a:pos x="112" y="427"/>
              </a:cxn>
              <a:cxn ang="0">
                <a:pos x="111" y="422"/>
              </a:cxn>
              <a:cxn ang="0">
                <a:pos x="95" y="401"/>
              </a:cxn>
              <a:cxn ang="0">
                <a:pos x="104" y="373"/>
              </a:cxn>
              <a:cxn ang="0">
                <a:pos x="102" y="347"/>
              </a:cxn>
              <a:cxn ang="0">
                <a:pos x="68" y="347"/>
              </a:cxn>
              <a:cxn ang="0">
                <a:pos x="53" y="308"/>
              </a:cxn>
              <a:cxn ang="0">
                <a:pos x="35" y="294"/>
              </a:cxn>
              <a:cxn ang="0">
                <a:pos x="27" y="287"/>
              </a:cxn>
              <a:cxn ang="0">
                <a:pos x="10" y="266"/>
              </a:cxn>
              <a:cxn ang="0">
                <a:pos x="0" y="231"/>
              </a:cxn>
              <a:cxn ang="0">
                <a:pos x="8" y="214"/>
              </a:cxn>
              <a:cxn ang="0">
                <a:pos x="11" y="194"/>
              </a:cxn>
              <a:cxn ang="0">
                <a:pos x="26" y="175"/>
              </a:cxn>
              <a:cxn ang="0">
                <a:pos x="38" y="154"/>
              </a:cxn>
              <a:cxn ang="0">
                <a:pos x="28" y="137"/>
              </a:cxn>
              <a:cxn ang="0">
                <a:pos x="26" y="118"/>
              </a:cxn>
              <a:cxn ang="0">
                <a:pos x="74" y="90"/>
              </a:cxn>
              <a:cxn ang="0">
                <a:pos x="85" y="63"/>
              </a:cxn>
              <a:cxn ang="0">
                <a:pos x="82" y="44"/>
              </a:cxn>
              <a:cxn ang="0">
                <a:pos x="69" y="34"/>
              </a:cxn>
              <a:cxn ang="0">
                <a:pos x="57" y="18"/>
              </a:cxn>
              <a:cxn ang="0">
                <a:pos x="50" y="14"/>
              </a:cxn>
              <a:cxn ang="0">
                <a:pos x="99" y="9"/>
              </a:cxn>
              <a:cxn ang="0">
                <a:pos x="237" y="0"/>
              </a:cxn>
            </a:cxnLst>
            <a:rect l="0" t="0" r="r" b="b"/>
            <a:pathLst>
              <a:path w="290" h="516">
                <a:moveTo>
                  <a:pt x="237" y="0"/>
                </a:moveTo>
                <a:lnTo>
                  <a:pt x="237" y="9"/>
                </a:lnTo>
                <a:lnTo>
                  <a:pt x="238" y="16"/>
                </a:lnTo>
                <a:lnTo>
                  <a:pt x="241" y="23"/>
                </a:lnTo>
                <a:lnTo>
                  <a:pt x="246" y="30"/>
                </a:lnTo>
                <a:lnTo>
                  <a:pt x="247" y="32"/>
                </a:lnTo>
                <a:lnTo>
                  <a:pt x="248" y="34"/>
                </a:lnTo>
                <a:lnTo>
                  <a:pt x="251" y="36"/>
                </a:lnTo>
                <a:lnTo>
                  <a:pt x="251" y="44"/>
                </a:lnTo>
                <a:lnTo>
                  <a:pt x="259" y="58"/>
                </a:lnTo>
                <a:lnTo>
                  <a:pt x="265" y="72"/>
                </a:lnTo>
                <a:lnTo>
                  <a:pt x="267" y="86"/>
                </a:lnTo>
                <a:lnTo>
                  <a:pt x="267" y="103"/>
                </a:lnTo>
                <a:lnTo>
                  <a:pt x="268" y="118"/>
                </a:lnTo>
                <a:lnTo>
                  <a:pt x="272" y="151"/>
                </a:lnTo>
                <a:lnTo>
                  <a:pt x="275" y="184"/>
                </a:lnTo>
                <a:lnTo>
                  <a:pt x="279" y="217"/>
                </a:lnTo>
                <a:lnTo>
                  <a:pt x="282" y="247"/>
                </a:lnTo>
                <a:lnTo>
                  <a:pt x="284" y="271"/>
                </a:lnTo>
                <a:lnTo>
                  <a:pt x="284" y="285"/>
                </a:lnTo>
                <a:lnTo>
                  <a:pt x="281" y="292"/>
                </a:lnTo>
                <a:lnTo>
                  <a:pt x="280" y="295"/>
                </a:lnTo>
                <a:lnTo>
                  <a:pt x="280" y="298"/>
                </a:lnTo>
                <a:lnTo>
                  <a:pt x="281" y="298"/>
                </a:lnTo>
                <a:lnTo>
                  <a:pt x="282" y="299"/>
                </a:lnTo>
                <a:lnTo>
                  <a:pt x="282" y="300"/>
                </a:lnTo>
                <a:lnTo>
                  <a:pt x="280" y="305"/>
                </a:lnTo>
                <a:lnTo>
                  <a:pt x="280" y="309"/>
                </a:lnTo>
                <a:lnTo>
                  <a:pt x="282" y="317"/>
                </a:lnTo>
                <a:lnTo>
                  <a:pt x="286" y="324"/>
                </a:lnTo>
                <a:lnTo>
                  <a:pt x="289" y="334"/>
                </a:lnTo>
                <a:lnTo>
                  <a:pt x="290" y="343"/>
                </a:lnTo>
                <a:lnTo>
                  <a:pt x="290" y="347"/>
                </a:lnTo>
                <a:lnTo>
                  <a:pt x="287" y="354"/>
                </a:lnTo>
                <a:lnTo>
                  <a:pt x="284" y="357"/>
                </a:lnTo>
                <a:lnTo>
                  <a:pt x="282" y="365"/>
                </a:lnTo>
                <a:lnTo>
                  <a:pt x="280" y="371"/>
                </a:lnTo>
                <a:lnTo>
                  <a:pt x="276" y="377"/>
                </a:lnTo>
                <a:lnTo>
                  <a:pt x="275" y="379"/>
                </a:lnTo>
                <a:lnTo>
                  <a:pt x="273" y="383"/>
                </a:lnTo>
                <a:lnTo>
                  <a:pt x="272" y="386"/>
                </a:lnTo>
                <a:lnTo>
                  <a:pt x="266" y="392"/>
                </a:lnTo>
                <a:lnTo>
                  <a:pt x="262" y="394"/>
                </a:lnTo>
                <a:lnTo>
                  <a:pt x="263" y="405"/>
                </a:lnTo>
                <a:lnTo>
                  <a:pt x="262" y="414"/>
                </a:lnTo>
                <a:lnTo>
                  <a:pt x="260" y="425"/>
                </a:lnTo>
                <a:lnTo>
                  <a:pt x="260" y="428"/>
                </a:lnTo>
                <a:lnTo>
                  <a:pt x="262" y="435"/>
                </a:lnTo>
                <a:lnTo>
                  <a:pt x="262" y="440"/>
                </a:lnTo>
                <a:lnTo>
                  <a:pt x="261" y="446"/>
                </a:lnTo>
                <a:lnTo>
                  <a:pt x="259" y="452"/>
                </a:lnTo>
                <a:lnTo>
                  <a:pt x="258" y="459"/>
                </a:lnTo>
                <a:lnTo>
                  <a:pt x="260" y="468"/>
                </a:lnTo>
                <a:lnTo>
                  <a:pt x="248" y="470"/>
                </a:lnTo>
                <a:lnTo>
                  <a:pt x="238" y="475"/>
                </a:lnTo>
                <a:lnTo>
                  <a:pt x="231" y="482"/>
                </a:lnTo>
                <a:lnTo>
                  <a:pt x="232" y="488"/>
                </a:lnTo>
                <a:lnTo>
                  <a:pt x="235" y="492"/>
                </a:lnTo>
                <a:lnTo>
                  <a:pt x="238" y="497"/>
                </a:lnTo>
                <a:lnTo>
                  <a:pt x="239" y="503"/>
                </a:lnTo>
                <a:lnTo>
                  <a:pt x="237" y="508"/>
                </a:lnTo>
                <a:lnTo>
                  <a:pt x="229" y="503"/>
                </a:lnTo>
                <a:lnTo>
                  <a:pt x="219" y="499"/>
                </a:lnTo>
                <a:lnTo>
                  <a:pt x="210" y="498"/>
                </a:lnTo>
                <a:lnTo>
                  <a:pt x="202" y="498"/>
                </a:lnTo>
                <a:lnTo>
                  <a:pt x="194" y="501"/>
                </a:lnTo>
                <a:lnTo>
                  <a:pt x="188" y="506"/>
                </a:lnTo>
                <a:lnTo>
                  <a:pt x="183" y="516"/>
                </a:lnTo>
                <a:lnTo>
                  <a:pt x="176" y="512"/>
                </a:lnTo>
                <a:lnTo>
                  <a:pt x="168" y="506"/>
                </a:lnTo>
                <a:lnTo>
                  <a:pt x="163" y="498"/>
                </a:lnTo>
                <a:lnTo>
                  <a:pt x="163" y="496"/>
                </a:lnTo>
                <a:lnTo>
                  <a:pt x="166" y="491"/>
                </a:lnTo>
                <a:lnTo>
                  <a:pt x="167" y="488"/>
                </a:lnTo>
                <a:lnTo>
                  <a:pt x="167" y="484"/>
                </a:lnTo>
                <a:lnTo>
                  <a:pt x="166" y="477"/>
                </a:lnTo>
                <a:lnTo>
                  <a:pt x="162" y="471"/>
                </a:lnTo>
                <a:lnTo>
                  <a:pt x="160" y="466"/>
                </a:lnTo>
                <a:lnTo>
                  <a:pt x="161" y="459"/>
                </a:lnTo>
                <a:lnTo>
                  <a:pt x="154" y="455"/>
                </a:lnTo>
                <a:lnTo>
                  <a:pt x="148" y="449"/>
                </a:lnTo>
                <a:lnTo>
                  <a:pt x="142" y="442"/>
                </a:lnTo>
                <a:lnTo>
                  <a:pt x="135" y="436"/>
                </a:lnTo>
                <a:lnTo>
                  <a:pt x="127" y="436"/>
                </a:lnTo>
                <a:lnTo>
                  <a:pt x="127" y="431"/>
                </a:lnTo>
                <a:lnTo>
                  <a:pt x="125" y="431"/>
                </a:lnTo>
                <a:lnTo>
                  <a:pt x="123" y="429"/>
                </a:lnTo>
                <a:lnTo>
                  <a:pt x="117" y="429"/>
                </a:lnTo>
                <a:lnTo>
                  <a:pt x="113" y="428"/>
                </a:lnTo>
                <a:lnTo>
                  <a:pt x="112" y="427"/>
                </a:lnTo>
                <a:lnTo>
                  <a:pt x="112" y="425"/>
                </a:lnTo>
                <a:lnTo>
                  <a:pt x="111" y="424"/>
                </a:lnTo>
                <a:lnTo>
                  <a:pt x="111" y="422"/>
                </a:lnTo>
                <a:lnTo>
                  <a:pt x="102" y="417"/>
                </a:lnTo>
                <a:lnTo>
                  <a:pt x="97" y="410"/>
                </a:lnTo>
                <a:lnTo>
                  <a:pt x="95" y="401"/>
                </a:lnTo>
                <a:lnTo>
                  <a:pt x="96" y="392"/>
                </a:lnTo>
                <a:lnTo>
                  <a:pt x="102" y="380"/>
                </a:lnTo>
                <a:lnTo>
                  <a:pt x="104" y="373"/>
                </a:lnTo>
                <a:lnTo>
                  <a:pt x="105" y="364"/>
                </a:lnTo>
                <a:lnTo>
                  <a:pt x="107" y="352"/>
                </a:lnTo>
                <a:lnTo>
                  <a:pt x="102" y="347"/>
                </a:lnTo>
                <a:lnTo>
                  <a:pt x="93" y="342"/>
                </a:lnTo>
                <a:lnTo>
                  <a:pt x="85" y="341"/>
                </a:lnTo>
                <a:lnTo>
                  <a:pt x="68" y="347"/>
                </a:lnTo>
                <a:lnTo>
                  <a:pt x="63" y="326"/>
                </a:lnTo>
                <a:lnTo>
                  <a:pt x="60" y="315"/>
                </a:lnTo>
                <a:lnTo>
                  <a:pt x="53" y="308"/>
                </a:lnTo>
                <a:lnTo>
                  <a:pt x="46" y="305"/>
                </a:lnTo>
                <a:lnTo>
                  <a:pt x="38" y="299"/>
                </a:lnTo>
                <a:lnTo>
                  <a:pt x="35" y="294"/>
                </a:lnTo>
                <a:lnTo>
                  <a:pt x="33" y="292"/>
                </a:lnTo>
                <a:lnTo>
                  <a:pt x="32" y="289"/>
                </a:lnTo>
                <a:lnTo>
                  <a:pt x="27" y="287"/>
                </a:lnTo>
                <a:lnTo>
                  <a:pt x="15" y="278"/>
                </a:lnTo>
                <a:lnTo>
                  <a:pt x="12" y="273"/>
                </a:lnTo>
                <a:lnTo>
                  <a:pt x="10" y="266"/>
                </a:lnTo>
                <a:lnTo>
                  <a:pt x="8" y="258"/>
                </a:lnTo>
                <a:lnTo>
                  <a:pt x="3" y="240"/>
                </a:lnTo>
                <a:lnTo>
                  <a:pt x="0" y="231"/>
                </a:lnTo>
                <a:lnTo>
                  <a:pt x="1" y="225"/>
                </a:lnTo>
                <a:lnTo>
                  <a:pt x="4" y="221"/>
                </a:lnTo>
                <a:lnTo>
                  <a:pt x="8" y="214"/>
                </a:lnTo>
                <a:lnTo>
                  <a:pt x="8" y="208"/>
                </a:lnTo>
                <a:lnTo>
                  <a:pt x="6" y="200"/>
                </a:lnTo>
                <a:lnTo>
                  <a:pt x="11" y="194"/>
                </a:lnTo>
                <a:lnTo>
                  <a:pt x="19" y="189"/>
                </a:lnTo>
                <a:lnTo>
                  <a:pt x="26" y="186"/>
                </a:lnTo>
                <a:lnTo>
                  <a:pt x="26" y="175"/>
                </a:lnTo>
                <a:lnTo>
                  <a:pt x="29" y="168"/>
                </a:lnTo>
                <a:lnTo>
                  <a:pt x="34" y="161"/>
                </a:lnTo>
                <a:lnTo>
                  <a:pt x="38" y="154"/>
                </a:lnTo>
                <a:lnTo>
                  <a:pt x="35" y="147"/>
                </a:lnTo>
                <a:lnTo>
                  <a:pt x="32" y="141"/>
                </a:lnTo>
                <a:lnTo>
                  <a:pt x="28" y="137"/>
                </a:lnTo>
                <a:lnTo>
                  <a:pt x="26" y="132"/>
                </a:lnTo>
                <a:lnTo>
                  <a:pt x="25" y="126"/>
                </a:lnTo>
                <a:lnTo>
                  <a:pt x="26" y="118"/>
                </a:lnTo>
                <a:lnTo>
                  <a:pt x="49" y="111"/>
                </a:lnTo>
                <a:lnTo>
                  <a:pt x="71" y="102"/>
                </a:lnTo>
                <a:lnTo>
                  <a:pt x="74" y="90"/>
                </a:lnTo>
                <a:lnTo>
                  <a:pt x="78" y="81"/>
                </a:lnTo>
                <a:lnTo>
                  <a:pt x="83" y="72"/>
                </a:lnTo>
                <a:lnTo>
                  <a:pt x="85" y="63"/>
                </a:lnTo>
                <a:lnTo>
                  <a:pt x="85" y="53"/>
                </a:lnTo>
                <a:lnTo>
                  <a:pt x="84" y="48"/>
                </a:lnTo>
                <a:lnTo>
                  <a:pt x="82" y="44"/>
                </a:lnTo>
                <a:lnTo>
                  <a:pt x="78" y="41"/>
                </a:lnTo>
                <a:lnTo>
                  <a:pt x="71" y="36"/>
                </a:lnTo>
                <a:lnTo>
                  <a:pt x="69" y="34"/>
                </a:lnTo>
                <a:lnTo>
                  <a:pt x="62" y="23"/>
                </a:lnTo>
                <a:lnTo>
                  <a:pt x="60" y="19"/>
                </a:lnTo>
                <a:lnTo>
                  <a:pt x="57" y="18"/>
                </a:lnTo>
                <a:lnTo>
                  <a:pt x="56" y="16"/>
                </a:lnTo>
                <a:lnTo>
                  <a:pt x="53" y="16"/>
                </a:lnTo>
                <a:lnTo>
                  <a:pt x="50" y="14"/>
                </a:lnTo>
                <a:lnTo>
                  <a:pt x="50" y="13"/>
                </a:lnTo>
                <a:lnTo>
                  <a:pt x="52" y="11"/>
                </a:lnTo>
                <a:lnTo>
                  <a:pt x="99" y="9"/>
                </a:lnTo>
                <a:lnTo>
                  <a:pt x="146" y="6"/>
                </a:lnTo>
                <a:lnTo>
                  <a:pt x="191" y="2"/>
                </a:lnTo>
                <a:lnTo>
                  <a:pt x="237" y="0"/>
                </a:lnTo>
                <a:close/>
              </a:path>
            </a:pathLst>
          </a:custGeom>
          <a:solidFill>
            <a:srgbClr val="33CCCC"/>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2" name="Freeform 28"/>
          <p:cNvSpPr>
            <a:spLocks/>
          </p:cNvSpPr>
          <p:nvPr/>
        </p:nvSpPr>
        <p:spPr bwMode="auto">
          <a:xfrm>
            <a:off x="6323389" y="2513750"/>
            <a:ext cx="471940" cy="527387"/>
          </a:xfrm>
          <a:custGeom>
            <a:avLst/>
            <a:gdLst/>
            <a:ahLst/>
            <a:cxnLst>
              <a:cxn ang="0">
                <a:pos x="123" y="14"/>
              </a:cxn>
              <a:cxn ang="0">
                <a:pos x="138" y="30"/>
              </a:cxn>
              <a:cxn ang="0">
                <a:pos x="178" y="57"/>
              </a:cxn>
              <a:cxn ang="0">
                <a:pos x="223" y="63"/>
              </a:cxn>
              <a:cxn ang="0">
                <a:pos x="234" y="64"/>
              </a:cxn>
              <a:cxn ang="0">
                <a:pos x="259" y="77"/>
              </a:cxn>
              <a:cxn ang="0">
                <a:pos x="301" y="79"/>
              </a:cxn>
              <a:cxn ang="0">
                <a:pos x="305" y="84"/>
              </a:cxn>
              <a:cxn ang="0">
                <a:pos x="315" y="94"/>
              </a:cxn>
              <a:cxn ang="0">
                <a:pos x="329" y="114"/>
              </a:cxn>
              <a:cxn ang="0">
                <a:pos x="328" y="132"/>
              </a:cxn>
              <a:cxn ang="0">
                <a:pos x="337" y="141"/>
              </a:cxn>
              <a:cxn ang="0">
                <a:pos x="344" y="157"/>
              </a:cxn>
              <a:cxn ang="0">
                <a:pos x="333" y="167"/>
              </a:cxn>
              <a:cxn ang="0">
                <a:pos x="323" y="192"/>
              </a:cxn>
              <a:cxn ang="0">
                <a:pos x="327" y="210"/>
              </a:cxn>
              <a:cxn ang="0">
                <a:pos x="333" y="207"/>
              </a:cxn>
              <a:cxn ang="0">
                <a:pos x="335" y="203"/>
              </a:cxn>
              <a:cxn ang="0">
                <a:pos x="358" y="175"/>
              </a:cxn>
              <a:cxn ang="0">
                <a:pos x="365" y="190"/>
              </a:cxn>
              <a:cxn ang="0">
                <a:pos x="358" y="209"/>
              </a:cxn>
              <a:cxn ang="0">
                <a:pos x="360" y="240"/>
              </a:cxn>
              <a:cxn ang="0">
                <a:pos x="353" y="245"/>
              </a:cxn>
              <a:cxn ang="0">
                <a:pos x="350" y="254"/>
              </a:cxn>
              <a:cxn ang="0">
                <a:pos x="351" y="274"/>
              </a:cxn>
              <a:cxn ang="0">
                <a:pos x="347" y="304"/>
              </a:cxn>
              <a:cxn ang="0">
                <a:pos x="345" y="335"/>
              </a:cxn>
              <a:cxn ang="0">
                <a:pos x="344" y="346"/>
              </a:cxn>
              <a:cxn ang="0">
                <a:pos x="347" y="354"/>
              </a:cxn>
              <a:cxn ang="0">
                <a:pos x="355" y="373"/>
              </a:cxn>
              <a:cxn ang="0">
                <a:pos x="308" y="400"/>
              </a:cxn>
              <a:cxn ang="0">
                <a:pos x="165" y="409"/>
              </a:cxn>
              <a:cxn ang="0">
                <a:pos x="163" y="402"/>
              </a:cxn>
              <a:cxn ang="0">
                <a:pos x="152" y="396"/>
              </a:cxn>
              <a:cxn ang="0">
                <a:pos x="128" y="361"/>
              </a:cxn>
              <a:cxn ang="0">
                <a:pos x="132" y="342"/>
              </a:cxn>
              <a:cxn ang="0">
                <a:pos x="126" y="336"/>
              </a:cxn>
              <a:cxn ang="0">
                <a:pos x="119" y="321"/>
              </a:cxn>
              <a:cxn ang="0">
                <a:pos x="116" y="294"/>
              </a:cxn>
              <a:cxn ang="0">
                <a:pos x="100" y="273"/>
              </a:cxn>
              <a:cxn ang="0">
                <a:pos x="85" y="268"/>
              </a:cxn>
              <a:cxn ang="0">
                <a:pos x="61" y="239"/>
              </a:cxn>
              <a:cxn ang="0">
                <a:pos x="52" y="237"/>
              </a:cxn>
              <a:cxn ang="0">
                <a:pos x="37" y="225"/>
              </a:cxn>
              <a:cxn ang="0">
                <a:pos x="21" y="221"/>
              </a:cxn>
              <a:cxn ang="0">
                <a:pos x="16" y="213"/>
              </a:cxn>
              <a:cxn ang="0">
                <a:pos x="11" y="199"/>
              </a:cxn>
              <a:cxn ang="0">
                <a:pos x="17" y="149"/>
              </a:cxn>
              <a:cxn ang="0">
                <a:pos x="1" y="130"/>
              </a:cxn>
              <a:cxn ang="0">
                <a:pos x="3" y="122"/>
              </a:cxn>
              <a:cxn ang="0">
                <a:pos x="7" y="116"/>
              </a:cxn>
              <a:cxn ang="0">
                <a:pos x="9" y="105"/>
              </a:cxn>
              <a:cxn ang="0">
                <a:pos x="16" y="102"/>
              </a:cxn>
              <a:cxn ang="0">
                <a:pos x="30" y="92"/>
              </a:cxn>
              <a:cxn ang="0">
                <a:pos x="36" y="50"/>
              </a:cxn>
              <a:cxn ang="0">
                <a:pos x="40" y="30"/>
              </a:cxn>
              <a:cxn ang="0">
                <a:pos x="43" y="23"/>
              </a:cxn>
              <a:cxn ang="0">
                <a:pos x="78" y="23"/>
              </a:cxn>
              <a:cxn ang="0">
                <a:pos x="114" y="4"/>
              </a:cxn>
            </a:cxnLst>
            <a:rect l="0" t="0" r="r" b="b"/>
            <a:pathLst>
              <a:path w="366" h="409">
                <a:moveTo>
                  <a:pt x="124" y="0"/>
                </a:moveTo>
                <a:lnTo>
                  <a:pt x="125" y="7"/>
                </a:lnTo>
                <a:lnTo>
                  <a:pt x="123" y="14"/>
                </a:lnTo>
                <a:lnTo>
                  <a:pt x="119" y="23"/>
                </a:lnTo>
                <a:lnTo>
                  <a:pt x="118" y="31"/>
                </a:lnTo>
                <a:lnTo>
                  <a:pt x="138" y="30"/>
                </a:lnTo>
                <a:lnTo>
                  <a:pt x="154" y="35"/>
                </a:lnTo>
                <a:lnTo>
                  <a:pt x="168" y="44"/>
                </a:lnTo>
                <a:lnTo>
                  <a:pt x="178" y="57"/>
                </a:lnTo>
                <a:lnTo>
                  <a:pt x="193" y="59"/>
                </a:lnTo>
                <a:lnTo>
                  <a:pt x="208" y="60"/>
                </a:lnTo>
                <a:lnTo>
                  <a:pt x="223" y="63"/>
                </a:lnTo>
                <a:lnTo>
                  <a:pt x="227" y="63"/>
                </a:lnTo>
                <a:lnTo>
                  <a:pt x="230" y="64"/>
                </a:lnTo>
                <a:lnTo>
                  <a:pt x="234" y="64"/>
                </a:lnTo>
                <a:lnTo>
                  <a:pt x="237" y="65"/>
                </a:lnTo>
                <a:lnTo>
                  <a:pt x="248" y="71"/>
                </a:lnTo>
                <a:lnTo>
                  <a:pt x="259" y="77"/>
                </a:lnTo>
                <a:lnTo>
                  <a:pt x="273" y="78"/>
                </a:lnTo>
                <a:lnTo>
                  <a:pt x="287" y="78"/>
                </a:lnTo>
                <a:lnTo>
                  <a:pt x="301" y="79"/>
                </a:lnTo>
                <a:lnTo>
                  <a:pt x="302" y="81"/>
                </a:lnTo>
                <a:lnTo>
                  <a:pt x="302" y="83"/>
                </a:lnTo>
                <a:lnTo>
                  <a:pt x="305" y="84"/>
                </a:lnTo>
                <a:lnTo>
                  <a:pt x="307" y="86"/>
                </a:lnTo>
                <a:lnTo>
                  <a:pt x="307" y="93"/>
                </a:lnTo>
                <a:lnTo>
                  <a:pt x="315" y="94"/>
                </a:lnTo>
                <a:lnTo>
                  <a:pt x="327" y="99"/>
                </a:lnTo>
                <a:lnTo>
                  <a:pt x="329" y="107"/>
                </a:lnTo>
                <a:lnTo>
                  <a:pt x="329" y="114"/>
                </a:lnTo>
                <a:lnTo>
                  <a:pt x="328" y="121"/>
                </a:lnTo>
                <a:lnTo>
                  <a:pt x="327" y="130"/>
                </a:lnTo>
                <a:lnTo>
                  <a:pt x="328" y="132"/>
                </a:lnTo>
                <a:lnTo>
                  <a:pt x="330" y="133"/>
                </a:lnTo>
                <a:lnTo>
                  <a:pt x="338" y="133"/>
                </a:lnTo>
                <a:lnTo>
                  <a:pt x="337" y="141"/>
                </a:lnTo>
                <a:lnTo>
                  <a:pt x="340" y="147"/>
                </a:lnTo>
                <a:lnTo>
                  <a:pt x="342" y="151"/>
                </a:lnTo>
                <a:lnTo>
                  <a:pt x="344" y="157"/>
                </a:lnTo>
                <a:lnTo>
                  <a:pt x="344" y="164"/>
                </a:lnTo>
                <a:lnTo>
                  <a:pt x="337" y="167"/>
                </a:lnTo>
                <a:lnTo>
                  <a:pt x="333" y="167"/>
                </a:lnTo>
                <a:lnTo>
                  <a:pt x="331" y="176"/>
                </a:lnTo>
                <a:lnTo>
                  <a:pt x="328" y="184"/>
                </a:lnTo>
                <a:lnTo>
                  <a:pt x="323" y="192"/>
                </a:lnTo>
                <a:lnTo>
                  <a:pt x="322" y="200"/>
                </a:lnTo>
                <a:lnTo>
                  <a:pt x="324" y="209"/>
                </a:lnTo>
                <a:lnTo>
                  <a:pt x="327" y="210"/>
                </a:lnTo>
                <a:lnTo>
                  <a:pt x="329" y="210"/>
                </a:lnTo>
                <a:lnTo>
                  <a:pt x="330" y="209"/>
                </a:lnTo>
                <a:lnTo>
                  <a:pt x="333" y="207"/>
                </a:lnTo>
                <a:lnTo>
                  <a:pt x="333" y="206"/>
                </a:lnTo>
                <a:lnTo>
                  <a:pt x="334" y="204"/>
                </a:lnTo>
                <a:lnTo>
                  <a:pt x="335" y="203"/>
                </a:lnTo>
                <a:lnTo>
                  <a:pt x="342" y="195"/>
                </a:lnTo>
                <a:lnTo>
                  <a:pt x="349" y="184"/>
                </a:lnTo>
                <a:lnTo>
                  <a:pt x="358" y="175"/>
                </a:lnTo>
                <a:lnTo>
                  <a:pt x="364" y="178"/>
                </a:lnTo>
                <a:lnTo>
                  <a:pt x="366" y="184"/>
                </a:lnTo>
                <a:lnTo>
                  <a:pt x="365" y="190"/>
                </a:lnTo>
                <a:lnTo>
                  <a:pt x="363" y="196"/>
                </a:lnTo>
                <a:lnTo>
                  <a:pt x="359" y="202"/>
                </a:lnTo>
                <a:lnTo>
                  <a:pt x="358" y="209"/>
                </a:lnTo>
                <a:lnTo>
                  <a:pt x="357" y="220"/>
                </a:lnTo>
                <a:lnTo>
                  <a:pt x="357" y="230"/>
                </a:lnTo>
                <a:lnTo>
                  <a:pt x="360" y="240"/>
                </a:lnTo>
                <a:lnTo>
                  <a:pt x="357" y="241"/>
                </a:lnTo>
                <a:lnTo>
                  <a:pt x="355" y="242"/>
                </a:lnTo>
                <a:lnTo>
                  <a:pt x="353" y="245"/>
                </a:lnTo>
                <a:lnTo>
                  <a:pt x="352" y="248"/>
                </a:lnTo>
                <a:lnTo>
                  <a:pt x="351" y="251"/>
                </a:lnTo>
                <a:lnTo>
                  <a:pt x="350" y="254"/>
                </a:lnTo>
                <a:lnTo>
                  <a:pt x="349" y="256"/>
                </a:lnTo>
                <a:lnTo>
                  <a:pt x="349" y="266"/>
                </a:lnTo>
                <a:lnTo>
                  <a:pt x="351" y="274"/>
                </a:lnTo>
                <a:lnTo>
                  <a:pt x="352" y="282"/>
                </a:lnTo>
                <a:lnTo>
                  <a:pt x="350" y="293"/>
                </a:lnTo>
                <a:lnTo>
                  <a:pt x="347" y="304"/>
                </a:lnTo>
                <a:lnTo>
                  <a:pt x="344" y="316"/>
                </a:lnTo>
                <a:lnTo>
                  <a:pt x="344" y="325"/>
                </a:lnTo>
                <a:lnTo>
                  <a:pt x="345" y="335"/>
                </a:lnTo>
                <a:lnTo>
                  <a:pt x="347" y="342"/>
                </a:lnTo>
                <a:lnTo>
                  <a:pt x="347" y="344"/>
                </a:lnTo>
                <a:lnTo>
                  <a:pt x="344" y="346"/>
                </a:lnTo>
                <a:lnTo>
                  <a:pt x="344" y="350"/>
                </a:lnTo>
                <a:lnTo>
                  <a:pt x="345" y="351"/>
                </a:lnTo>
                <a:lnTo>
                  <a:pt x="347" y="354"/>
                </a:lnTo>
                <a:lnTo>
                  <a:pt x="348" y="356"/>
                </a:lnTo>
                <a:lnTo>
                  <a:pt x="352" y="365"/>
                </a:lnTo>
                <a:lnTo>
                  <a:pt x="355" y="373"/>
                </a:lnTo>
                <a:lnTo>
                  <a:pt x="356" y="384"/>
                </a:lnTo>
                <a:lnTo>
                  <a:pt x="355" y="398"/>
                </a:lnTo>
                <a:lnTo>
                  <a:pt x="308" y="400"/>
                </a:lnTo>
                <a:lnTo>
                  <a:pt x="217" y="407"/>
                </a:lnTo>
                <a:lnTo>
                  <a:pt x="170" y="409"/>
                </a:lnTo>
                <a:lnTo>
                  <a:pt x="165" y="409"/>
                </a:lnTo>
                <a:lnTo>
                  <a:pt x="164" y="408"/>
                </a:lnTo>
                <a:lnTo>
                  <a:pt x="164" y="405"/>
                </a:lnTo>
                <a:lnTo>
                  <a:pt x="163" y="402"/>
                </a:lnTo>
                <a:lnTo>
                  <a:pt x="163" y="399"/>
                </a:lnTo>
                <a:lnTo>
                  <a:pt x="161" y="398"/>
                </a:lnTo>
                <a:lnTo>
                  <a:pt x="152" y="396"/>
                </a:lnTo>
                <a:lnTo>
                  <a:pt x="136" y="392"/>
                </a:lnTo>
                <a:lnTo>
                  <a:pt x="135" y="382"/>
                </a:lnTo>
                <a:lnTo>
                  <a:pt x="128" y="361"/>
                </a:lnTo>
                <a:lnTo>
                  <a:pt x="128" y="352"/>
                </a:lnTo>
                <a:lnTo>
                  <a:pt x="132" y="344"/>
                </a:lnTo>
                <a:lnTo>
                  <a:pt x="132" y="342"/>
                </a:lnTo>
                <a:lnTo>
                  <a:pt x="131" y="339"/>
                </a:lnTo>
                <a:lnTo>
                  <a:pt x="129" y="337"/>
                </a:lnTo>
                <a:lnTo>
                  <a:pt x="126" y="336"/>
                </a:lnTo>
                <a:lnTo>
                  <a:pt x="123" y="332"/>
                </a:lnTo>
                <a:lnTo>
                  <a:pt x="122" y="330"/>
                </a:lnTo>
                <a:lnTo>
                  <a:pt x="119" y="321"/>
                </a:lnTo>
                <a:lnTo>
                  <a:pt x="119" y="311"/>
                </a:lnTo>
                <a:lnTo>
                  <a:pt x="118" y="302"/>
                </a:lnTo>
                <a:lnTo>
                  <a:pt x="116" y="294"/>
                </a:lnTo>
                <a:lnTo>
                  <a:pt x="110" y="282"/>
                </a:lnTo>
                <a:lnTo>
                  <a:pt x="102" y="274"/>
                </a:lnTo>
                <a:lnTo>
                  <a:pt x="100" y="273"/>
                </a:lnTo>
                <a:lnTo>
                  <a:pt x="96" y="272"/>
                </a:lnTo>
                <a:lnTo>
                  <a:pt x="92" y="270"/>
                </a:lnTo>
                <a:lnTo>
                  <a:pt x="85" y="268"/>
                </a:lnTo>
                <a:lnTo>
                  <a:pt x="71" y="249"/>
                </a:lnTo>
                <a:lnTo>
                  <a:pt x="62" y="240"/>
                </a:lnTo>
                <a:lnTo>
                  <a:pt x="61" y="239"/>
                </a:lnTo>
                <a:lnTo>
                  <a:pt x="58" y="239"/>
                </a:lnTo>
                <a:lnTo>
                  <a:pt x="55" y="238"/>
                </a:lnTo>
                <a:lnTo>
                  <a:pt x="52" y="237"/>
                </a:lnTo>
                <a:lnTo>
                  <a:pt x="48" y="234"/>
                </a:lnTo>
                <a:lnTo>
                  <a:pt x="40" y="226"/>
                </a:lnTo>
                <a:lnTo>
                  <a:pt x="37" y="225"/>
                </a:lnTo>
                <a:lnTo>
                  <a:pt x="30" y="225"/>
                </a:lnTo>
                <a:lnTo>
                  <a:pt x="23" y="223"/>
                </a:lnTo>
                <a:lnTo>
                  <a:pt x="21" y="221"/>
                </a:lnTo>
                <a:lnTo>
                  <a:pt x="18" y="217"/>
                </a:lnTo>
                <a:lnTo>
                  <a:pt x="17" y="216"/>
                </a:lnTo>
                <a:lnTo>
                  <a:pt x="16" y="213"/>
                </a:lnTo>
                <a:lnTo>
                  <a:pt x="15" y="212"/>
                </a:lnTo>
                <a:lnTo>
                  <a:pt x="9" y="212"/>
                </a:lnTo>
                <a:lnTo>
                  <a:pt x="11" y="199"/>
                </a:lnTo>
                <a:lnTo>
                  <a:pt x="11" y="172"/>
                </a:lnTo>
                <a:lnTo>
                  <a:pt x="12" y="160"/>
                </a:lnTo>
                <a:lnTo>
                  <a:pt x="17" y="149"/>
                </a:lnTo>
                <a:lnTo>
                  <a:pt x="14" y="141"/>
                </a:lnTo>
                <a:lnTo>
                  <a:pt x="9" y="134"/>
                </a:lnTo>
                <a:lnTo>
                  <a:pt x="1" y="130"/>
                </a:lnTo>
                <a:lnTo>
                  <a:pt x="0" y="128"/>
                </a:lnTo>
                <a:lnTo>
                  <a:pt x="0" y="126"/>
                </a:lnTo>
                <a:lnTo>
                  <a:pt x="3" y="122"/>
                </a:lnTo>
                <a:lnTo>
                  <a:pt x="5" y="121"/>
                </a:lnTo>
                <a:lnTo>
                  <a:pt x="7" y="119"/>
                </a:lnTo>
                <a:lnTo>
                  <a:pt x="7" y="116"/>
                </a:lnTo>
                <a:lnTo>
                  <a:pt x="8" y="113"/>
                </a:lnTo>
                <a:lnTo>
                  <a:pt x="8" y="107"/>
                </a:lnTo>
                <a:lnTo>
                  <a:pt x="9" y="105"/>
                </a:lnTo>
                <a:lnTo>
                  <a:pt x="10" y="104"/>
                </a:lnTo>
                <a:lnTo>
                  <a:pt x="14" y="102"/>
                </a:lnTo>
                <a:lnTo>
                  <a:pt x="16" y="102"/>
                </a:lnTo>
                <a:lnTo>
                  <a:pt x="17" y="101"/>
                </a:lnTo>
                <a:lnTo>
                  <a:pt x="23" y="98"/>
                </a:lnTo>
                <a:lnTo>
                  <a:pt x="30" y="92"/>
                </a:lnTo>
                <a:lnTo>
                  <a:pt x="37" y="87"/>
                </a:lnTo>
                <a:lnTo>
                  <a:pt x="37" y="67"/>
                </a:lnTo>
                <a:lnTo>
                  <a:pt x="36" y="50"/>
                </a:lnTo>
                <a:lnTo>
                  <a:pt x="34" y="31"/>
                </a:lnTo>
                <a:lnTo>
                  <a:pt x="38" y="31"/>
                </a:lnTo>
                <a:lnTo>
                  <a:pt x="40" y="30"/>
                </a:lnTo>
                <a:lnTo>
                  <a:pt x="41" y="29"/>
                </a:lnTo>
                <a:lnTo>
                  <a:pt x="43" y="27"/>
                </a:lnTo>
                <a:lnTo>
                  <a:pt x="43" y="23"/>
                </a:lnTo>
                <a:lnTo>
                  <a:pt x="53" y="28"/>
                </a:lnTo>
                <a:lnTo>
                  <a:pt x="66" y="28"/>
                </a:lnTo>
                <a:lnTo>
                  <a:pt x="78" y="23"/>
                </a:lnTo>
                <a:lnTo>
                  <a:pt x="90" y="17"/>
                </a:lnTo>
                <a:lnTo>
                  <a:pt x="102" y="10"/>
                </a:lnTo>
                <a:lnTo>
                  <a:pt x="114" y="4"/>
                </a:lnTo>
                <a:lnTo>
                  <a:pt x="12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3" name="Freeform 29"/>
          <p:cNvSpPr>
            <a:spLocks/>
          </p:cNvSpPr>
          <p:nvPr/>
        </p:nvSpPr>
        <p:spPr bwMode="auto">
          <a:xfrm>
            <a:off x="6012634" y="2930244"/>
            <a:ext cx="568649" cy="370073"/>
          </a:xfrm>
          <a:custGeom>
            <a:avLst/>
            <a:gdLst/>
            <a:ahLst/>
            <a:cxnLst>
              <a:cxn ang="0">
                <a:pos x="358" y="7"/>
              </a:cxn>
              <a:cxn ang="0">
                <a:pos x="363" y="14"/>
              </a:cxn>
              <a:cxn ang="0">
                <a:pos x="367" y="21"/>
              </a:cxn>
              <a:cxn ang="0">
                <a:pos x="363" y="34"/>
              </a:cxn>
              <a:cxn ang="0">
                <a:pos x="371" y="61"/>
              </a:cxn>
              <a:cxn ang="0">
                <a:pos x="386" y="75"/>
              </a:cxn>
              <a:cxn ang="0">
                <a:pos x="400" y="78"/>
              </a:cxn>
              <a:cxn ang="0">
                <a:pos x="401" y="86"/>
              </a:cxn>
              <a:cxn ang="0">
                <a:pos x="406" y="93"/>
              </a:cxn>
              <a:cxn ang="0">
                <a:pos x="415" y="99"/>
              </a:cxn>
              <a:cxn ang="0">
                <a:pos x="419" y="105"/>
              </a:cxn>
              <a:cxn ang="0">
                <a:pos x="420" y="112"/>
              </a:cxn>
              <a:cxn ang="0">
                <a:pos x="428" y="117"/>
              </a:cxn>
              <a:cxn ang="0">
                <a:pos x="438" y="143"/>
              </a:cxn>
              <a:cxn ang="0">
                <a:pos x="430" y="163"/>
              </a:cxn>
              <a:cxn ang="0">
                <a:pos x="425" y="175"/>
              </a:cxn>
              <a:cxn ang="0">
                <a:pos x="419" y="176"/>
              </a:cxn>
              <a:cxn ang="0">
                <a:pos x="414" y="173"/>
              </a:cxn>
              <a:cxn ang="0">
                <a:pos x="411" y="183"/>
              </a:cxn>
              <a:cxn ang="0">
                <a:pos x="383" y="189"/>
              </a:cxn>
              <a:cxn ang="0">
                <a:pos x="385" y="216"/>
              </a:cxn>
              <a:cxn ang="0">
                <a:pos x="391" y="236"/>
              </a:cxn>
              <a:cxn ang="0">
                <a:pos x="385" y="239"/>
              </a:cxn>
              <a:cxn ang="0">
                <a:pos x="380" y="255"/>
              </a:cxn>
              <a:cxn ang="0">
                <a:pos x="379" y="262"/>
              </a:cxn>
              <a:cxn ang="0">
                <a:pos x="372" y="266"/>
              </a:cxn>
              <a:cxn ang="0">
                <a:pos x="364" y="273"/>
              </a:cxn>
              <a:cxn ang="0">
                <a:pos x="360" y="287"/>
              </a:cxn>
              <a:cxn ang="0">
                <a:pos x="349" y="276"/>
              </a:cxn>
              <a:cxn ang="0">
                <a:pos x="335" y="265"/>
              </a:cxn>
              <a:cxn ang="0">
                <a:pos x="310" y="269"/>
              </a:cxn>
              <a:cxn ang="0">
                <a:pos x="209" y="276"/>
              </a:cxn>
              <a:cxn ang="0">
                <a:pos x="61" y="274"/>
              </a:cxn>
              <a:cxn ang="0">
                <a:pos x="55" y="269"/>
              </a:cxn>
              <a:cxn ang="0">
                <a:pos x="54" y="257"/>
              </a:cxn>
              <a:cxn ang="0">
                <a:pos x="51" y="220"/>
              </a:cxn>
              <a:cxn ang="0">
                <a:pos x="53" y="216"/>
              </a:cxn>
              <a:cxn ang="0">
                <a:pos x="52" y="211"/>
              </a:cxn>
              <a:cxn ang="0">
                <a:pos x="50" y="205"/>
              </a:cxn>
              <a:cxn ang="0">
                <a:pos x="43" y="191"/>
              </a:cxn>
              <a:cxn ang="0">
                <a:pos x="41" y="188"/>
              </a:cxn>
              <a:cxn ang="0">
                <a:pos x="36" y="184"/>
              </a:cxn>
              <a:cxn ang="0">
                <a:pos x="26" y="143"/>
              </a:cxn>
              <a:cxn ang="0">
                <a:pos x="17" y="104"/>
              </a:cxn>
              <a:cxn ang="0">
                <a:pos x="8" y="96"/>
              </a:cxn>
              <a:cxn ang="0">
                <a:pos x="9" y="87"/>
              </a:cxn>
              <a:cxn ang="0">
                <a:pos x="4" y="86"/>
              </a:cxn>
              <a:cxn ang="0">
                <a:pos x="0" y="83"/>
              </a:cxn>
              <a:cxn ang="0">
                <a:pos x="2" y="75"/>
              </a:cxn>
              <a:cxn ang="0">
                <a:pos x="8" y="61"/>
              </a:cxn>
              <a:cxn ang="0">
                <a:pos x="8" y="37"/>
              </a:cxn>
              <a:cxn ang="0">
                <a:pos x="3" y="34"/>
              </a:cxn>
              <a:cxn ang="0">
                <a:pos x="4" y="23"/>
              </a:cxn>
              <a:cxn ang="0">
                <a:pos x="2" y="15"/>
              </a:cxn>
              <a:cxn ang="0">
                <a:pos x="40" y="13"/>
              </a:cxn>
              <a:cxn ang="0">
                <a:pos x="121" y="10"/>
              </a:cxn>
              <a:cxn ang="0">
                <a:pos x="220" y="8"/>
              </a:cxn>
              <a:cxn ang="0">
                <a:pos x="308" y="5"/>
              </a:cxn>
              <a:cxn ang="0">
                <a:pos x="357" y="0"/>
              </a:cxn>
            </a:cxnLst>
            <a:rect l="0" t="0" r="r" b="b"/>
            <a:pathLst>
              <a:path w="441" h="287">
                <a:moveTo>
                  <a:pt x="357" y="0"/>
                </a:moveTo>
                <a:lnTo>
                  <a:pt x="357" y="5"/>
                </a:lnTo>
                <a:lnTo>
                  <a:pt x="358" y="7"/>
                </a:lnTo>
                <a:lnTo>
                  <a:pt x="358" y="10"/>
                </a:lnTo>
                <a:lnTo>
                  <a:pt x="360" y="13"/>
                </a:lnTo>
                <a:lnTo>
                  <a:pt x="363" y="14"/>
                </a:lnTo>
                <a:lnTo>
                  <a:pt x="367" y="14"/>
                </a:lnTo>
                <a:lnTo>
                  <a:pt x="369" y="17"/>
                </a:lnTo>
                <a:lnTo>
                  <a:pt x="367" y="21"/>
                </a:lnTo>
                <a:lnTo>
                  <a:pt x="365" y="26"/>
                </a:lnTo>
                <a:lnTo>
                  <a:pt x="364" y="30"/>
                </a:lnTo>
                <a:lnTo>
                  <a:pt x="363" y="34"/>
                </a:lnTo>
                <a:lnTo>
                  <a:pt x="364" y="43"/>
                </a:lnTo>
                <a:lnTo>
                  <a:pt x="367" y="51"/>
                </a:lnTo>
                <a:lnTo>
                  <a:pt x="371" y="61"/>
                </a:lnTo>
                <a:lnTo>
                  <a:pt x="373" y="70"/>
                </a:lnTo>
                <a:lnTo>
                  <a:pt x="380" y="71"/>
                </a:lnTo>
                <a:lnTo>
                  <a:pt x="386" y="75"/>
                </a:lnTo>
                <a:lnTo>
                  <a:pt x="392" y="76"/>
                </a:lnTo>
                <a:lnTo>
                  <a:pt x="399" y="76"/>
                </a:lnTo>
                <a:lnTo>
                  <a:pt x="400" y="78"/>
                </a:lnTo>
                <a:lnTo>
                  <a:pt x="400" y="82"/>
                </a:lnTo>
                <a:lnTo>
                  <a:pt x="401" y="83"/>
                </a:lnTo>
                <a:lnTo>
                  <a:pt x="401" y="86"/>
                </a:lnTo>
                <a:lnTo>
                  <a:pt x="402" y="90"/>
                </a:lnTo>
                <a:lnTo>
                  <a:pt x="404" y="92"/>
                </a:lnTo>
                <a:lnTo>
                  <a:pt x="406" y="93"/>
                </a:lnTo>
                <a:lnTo>
                  <a:pt x="408" y="96"/>
                </a:lnTo>
                <a:lnTo>
                  <a:pt x="412" y="97"/>
                </a:lnTo>
                <a:lnTo>
                  <a:pt x="415" y="99"/>
                </a:lnTo>
                <a:lnTo>
                  <a:pt x="418" y="101"/>
                </a:lnTo>
                <a:lnTo>
                  <a:pt x="419" y="104"/>
                </a:lnTo>
                <a:lnTo>
                  <a:pt x="419" y="105"/>
                </a:lnTo>
                <a:lnTo>
                  <a:pt x="415" y="108"/>
                </a:lnTo>
                <a:lnTo>
                  <a:pt x="418" y="111"/>
                </a:lnTo>
                <a:lnTo>
                  <a:pt x="420" y="112"/>
                </a:lnTo>
                <a:lnTo>
                  <a:pt x="422" y="112"/>
                </a:lnTo>
                <a:lnTo>
                  <a:pt x="427" y="114"/>
                </a:lnTo>
                <a:lnTo>
                  <a:pt x="428" y="117"/>
                </a:lnTo>
                <a:lnTo>
                  <a:pt x="437" y="126"/>
                </a:lnTo>
                <a:lnTo>
                  <a:pt x="441" y="133"/>
                </a:lnTo>
                <a:lnTo>
                  <a:pt x="438" y="143"/>
                </a:lnTo>
                <a:lnTo>
                  <a:pt x="433" y="155"/>
                </a:lnTo>
                <a:lnTo>
                  <a:pt x="430" y="159"/>
                </a:lnTo>
                <a:lnTo>
                  <a:pt x="430" y="163"/>
                </a:lnTo>
                <a:lnTo>
                  <a:pt x="429" y="169"/>
                </a:lnTo>
                <a:lnTo>
                  <a:pt x="428" y="174"/>
                </a:lnTo>
                <a:lnTo>
                  <a:pt x="425" y="175"/>
                </a:lnTo>
                <a:lnTo>
                  <a:pt x="423" y="177"/>
                </a:lnTo>
                <a:lnTo>
                  <a:pt x="420" y="177"/>
                </a:lnTo>
                <a:lnTo>
                  <a:pt x="419" y="176"/>
                </a:lnTo>
                <a:lnTo>
                  <a:pt x="418" y="174"/>
                </a:lnTo>
                <a:lnTo>
                  <a:pt x="416" y="173"/>
                </a:lnTo>
                <a:lnTo>
                  <a:pt x="414" y="173"/>
                </a:lnTo>
                <a:lnTo>
                  <a:pt x="413" y="175"/>
                </a:lnTo>
                <a:lnTo>
                  <a:pt x="414" y="180"/>
                </a:lnTo>
                <a:lnTo>
                  <a:pt x="411" y="183"/>
                </a:lnTo>
                <a:lnTo>
                  <a:pt x="405" y="185"/>
                </a:lnTo>
                <a:lnTo>
                  <a:pt x="388" y="188"/>
                </a:lnTo>
                <a:lnTo>
                  <a:pt x="383" y="189"/>
                </a:lnTo>
                <a:lnTo>
                  <a:pt x="379" y="206"/>
                </a:lnTo>
                <a:lnTo>
                  <a:pt x="383" y="211"/>
                </a:lnTo>
                <a:lnTo>
                  <a:pt x="385" y="216"/>
                </a:lnTo>
                <a:lnTo>
                  <a:pt x="388" y="219"/>
                </a:lnTo>
                <a:lnTo>
                  <a:pt x="391" y="224"/>
                </a:lnTo>
                <a:lnTo>
                  <a:pt x="391" y="236"/>
                </a:lnTo>
                <a:lnTo>
                  <a:pt x="388" y="238"/>
                </a:lnTo>
                <a:lnTo>
                  <a:pt x="387" y="238"/>
                </a:lnTo>
                <a:lnTo>
                  <a:pt x="385" y="239"/>
                </a:lnTo>
                <a:lnTo>
                  <a:pt x="383" y="241"/>
                </a:lnTo>
                <a:lnTo>
                  <a:pt x="383" y="251"/>
                </a:lnTo>
                <a:lnTo>
                  <a:pt x="380" y="255"/>
                </a:lnTo>
                <a:lnTo>
                  <a:pt x="380" y="258"/>
                </a:lnTo>
                <a:lnTo>
                  <a:pt x="379" y="260"/>
                </a:lnTo>
                <a:lnTo>
                  <a:pt x="379" y="262"/>
                </a:lnTo>
                <a:lnTo>
                  <a:pt x="377" y="262"/>
                </a:lnTo>
                <a:lnTo>
                  <a:pt x="374" y="264"/>
                </a:lnTo>
                <a:lnTo>
                  <a:pt x="372" y="266"/>
                </a:lnTo>
                <a:lnTo>
                  <a:pt x="367" y="268"/>
                </a:lnTo>
                <a:lnTo>
                  <a:pt x="366" y="271"/>
                </a:lnTo>
                <a:lnTo>
                  <a:pt x="364" y="273"/>
                </a:lnTo>
                <a:lnTo>
                  <a:pt x="362" y="280"/>
                </a:lnTo>
                <a:lnTo>
                  <a:pt x="362" y="285"/>
                </a:lnTo>
                <a:lnTo>
                  <a:pt x="360" y="287"/>
                </a:lnTo>
                <a:lnTo>
                  <a:pt x="358" y="286"/>
                </a:lnTo>
                <a:lnTo>
                  <a:pt x="353" y="282"/>
                </a:lnTo>
                <a:lnTo>
                  <a:pt x="349" y="276"/>
                </a:lnTo>
                <a:lnTo>
                  <a:pt x="344" y="272"/>
                </a:lnTo>
                <a:lnTo>
                  <a:pt x="338" y="267"/>
                </a:lnTo>
                <a:lnTo>
                  <a:pt x="335" y="265"/>
                </a:lnTo>
                <a:lnTo>
                  <a:pt x="330" y="266"/>
                </a:lnTo>
                <a:lnTo>
                  <a:pt x="321" y="267"/>
                </a:lnTo>
                <a:lnTo>
                  <a:pt x="310" y="269"/>
                </a:lnTo>
                <a:lnTo>
                  <a:pt x="303" y="271"/>
                </a:lnTo>
                <a:lnTo>
                  <a:pt x="258" y="274"/>
                </a:lnTo>
                <a:lnTo>
                  <a:pt x="209" y="276"/>
                </a:lnTo>
                <a:lnTo>
                  <a:pt x="158" y="279"/>
                </a:lnTo>
                <a:lnTo>
                  <a:pt x="61" y="279"/>
                </a:lnTo>
                <a:lnTo>
                  <a:pt x="61" y="274"/>
                </a:lnTo>
                <a:lnTo>
                  <a:pt x="59" y="273"/>
                </a:lnTo>
                <a:lnTo>
                  <a:pt x="58" y="271"/>
                </a:lnTo>
                <a:lnTo>
                  <a:pt x="55" y="269"/>
                </a:lnTo>
                <a:lnTo>
                  <a:pt x="53" y="265"/>
                </a:lnTo>
                <a:lnTo>
                  <a:pt x="53" y="260"/>
                </a:lnTo>
                <a:lnTo>
                  <a:pt x="54" y="257"/>
                </a:lnTo>
                <a:lnTo>
                  <a:pt x="55" y="254"/>
                </a:lnTo>
                <a:lnTo>
                  <a:pt x="55" y="248"/>
                </a:lnTo>
                <a:lnTo>
                  <a:pt x="51" y="220"/>
                </a:lnTo>
                <a:lnTo>
                  <a:pt x="51" y="219"/>
                </a:lnTo>
                <a:lnTo>
                  <a:pt x="52" y="217"/>
                </a:lnTo>
                <a:lnTo>
                  <a:pt x="53" y="216"/>
                </a:lnTo>
                <a:lnTo>
                  <a:pt x="53" y="215"/>
                </a:lnTo>
                <a:lnTo>
                  <a:pt x="52" y="213"/>
                </a:lnTo>
                <a:lnTo>
                  <a:pt x="52" y="211"/>
                </a:lnTo>
                <a:lnTo>
                  <a:pt x="51" y="210"/>
                </a:lnTo>
                <a:lnTo>
                  <a:pt x="51" y="209"/>
                </a:lnTo>
                <a:lnTo>
                  <a:pt x="50" y="205"/>
                </a:lnTo>
                <a:lnTo>
                  <a:pt x="50" y="199"/>
                </a:lnTo>
                <a:lnTo>
                  <a:pt x="44" y="194"/>
                </a:lnTo>
                <a:lnTo>
                  <a:pt x="43" y="191"/>
                </a:lnTo>
                <a:lnTo>
                  <a:pt x="43" y="188"/>
                </a:lnTo>
                <a:lnTo>
                  <a:pt x="41" y="187"/>
                </a:lnTo>
                <a:lnTo>
                  <a:pt x="41" y="188"/>
                </a:lnTo>
                <a:lnTo>
                  <a:pt x="40" y="187"/>
                </a:lnTo>
                <a:lnTo>
                  <a:pt x="37" y="187"/>
                </a:lnTo>
                <a:lnTo>
                  <a:pt x="36" y="184"/>
                </a:lnTo>
                <a:lnTo>
                  <a:pt x="36" y="168"/>
                </a:lnTo>
                <a:lnTo>
                  <a:pt x="32" y="155"/>
                </a:lnTo>
                <a:lnTo>
                  <a:pt x="26" y="143"/>
                </a:lnTo>
                <a:lnTo>
                  <a:pt x="22" y="132"/>
                </a:lnTo>
                <a:lnTo>
                  <a:pt x="18" y="119"/>
                </a:lnTo>
                <a:lnTo>
                  <a:pt x="17" y="104"/>
                </a:lnTo>
                <a:lnTo>
                  <a:pt x="15" y="101"/>
                </a:lnTo>
                <a:lnTo>
                  <a:pt x="12" y="100"/>
                </a:lnTo>
                <a:lnTo>
                  <a:pt x="8" y="96"/>
                </a:lnTo>
                <a:lnTo>
                  <a:pt x="7" y="93"/>
                </a:lnTo>
                <a:lnTo>
                  <a:pt x="7" y="89"/>
                </a:lnTo>
                <a:lnTo>
                  <a:pt x="9" y="87"/>
                </a:lnTo>
                <a:lnTo>
                  <a:pt x="11" y="87"/>
                </a:lnTo>
                <a:lnTo>
                  <a:pt x="9" y="86"/>
                </a:lnTo>
                <a:lnTo>
                  <a:pt x="4" y="86"/>
                </a:lnTo>
                <a:lnTo>
                  <a:pt x="2" y="85"/>
                </a:lnTo>
                <a:lnTo>
                  <a:pt x="1" y="85"/>
                </a:lnTo>
                <a:lnTo>
                  <a:pt x="0" y="83"/>
                </a:lnTo>
                <a:lnTo>
                  <a:pt x="0" y="77"/>
                </a:lnTo>
                <a:lnTo>
                  <a:pt x="1" y="75"/>
                </a:lnTo>
                <a:lnTo>
                  <a:pt x="2" y="75"/>
                </a:lnTo>
                <a:lnTo>
                  <a:pt x="2" y="73"/>
                </a:lnTo>
                <a:lnTo>
                  <a:pt x="5" y="69"/>
                </a:lnTo>
                <a:lnTo>
                  <a:pt x="8" y="61"/>
                </a:lnTo>
                <a:lnTo>
                  <a:pt x="9" y="51"/>
                </a:lnTo>
                <a:lnTo>
                  <a:pt x="9" y="40"/>
                </a:lnTo>
                <a:lnTo>
                  <a:pt x="8" y="37"/>
                </a:lnTo>
                <a:lnTo>
                  <a:pt x="5" y="35"/>
                </a:lnTo>
                <a:lnTo>
                  <a:pt x="4" y="35"/>
                </a:lnTo>
                <a:lnTo>
                  <a:pt x="3" y="34"/>
                </a:lnTo>
                <a:lnTo>
                  <a:pt x="3" y="33"/>
                </a:lnTo>
                <a:lnTo>
                  <a:pt x="4" y="31"/>
                </a:lnTo>
                <a:lnTo>
                  <a:pt x="4" y="23"/>
                </a:lnTo>
                <a:lnTo>
                  <a:pt x="3" y="20"/>
                </a:lnTo>
                <a:lnTo>
                  <a:pt x="2" y="17"/>
                </a:lnTo>
                <a:lnTo>
                  <a:pt x="2" y="15"/>
                </a:lnTo>
                <a:lnTo>
                  <a:pt x="3" y="14"/>
                </a:lnTo>
                <a:lnTo>
                  <a:pt x="5" y="13"/>
                </a:lnTo>
                <a:lnTo>
                  <a:pt x="40" y="13"/>
                </a:lnTo>
                <a:lnTo>
                  <a:pt x="62" y="12"/>
                </a:lnTo>
                <a:lnTo>
                  <a:pt x="90" y="12"/>
                </a:lnTo>
                <a:lnTo>
                  <a:pt x="121" y="10"/>
                </a:lnTo>
                <a:lnTo>
                  <a:pt x="153" y="9"/>
                </a:lnTo>
                <a:lnTo>
                  <a:pt x="186" y="9"/>
                </a:lnTo>
                <a:lnTo>
                  <a:pt x="220" y="8"/>
                </a:lnTo>
                <a:lnTo>
                  <a:pt x="252" y="7"/>
                </a:lnTo>
                <a:lnTo>
                  <a:pt x="281" y="6"/>
                </a:lnTo>
                <a:lnTo>
                  <a:pt x="308" y="5"/>
                </a:lnTo>
                <a:lnTo>
                  <a:pt x="330" y="3"/>
                </a:lnTo>
                <a:lnTo>
                  <a:pt x="347" y="1"/>
                </a:lnTo>
                <a:lnTo>
                  <a:pt x="357"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054" name="Freeform 30"/>
          <p:cNvSpPr>
            <a:spLocks/>
          </p:cNvSpPr>
          <p:nvPr/>
        </p:nvSpPr>
        <p:spPr bwMode="auto">
          <a:xfrm>
            <a:off x="5961056" y="2245541"/>
            <a:ext cx="602175" cy="693726"/>
          </a:xfrm>
          <a:custGeom>
            <a:avLst/>
            <a:gdLst/>
            <a:ahLst/>
            <a:cxnLst>
              <a:cxn ang="0">
                <a:pos x="142" y="13"/>
              </a:cxn>
              <a:cxn ang="0">
                <a:pos x="154" y="49"/>
              </a:cxn>
              <a:cxn ang="0">
                <a:pos x="148" y="53"/>
              </a:cxn>
              <a:cxn ang="0">
                <a:pos x="149" y="57"/>
              </a:cxn>
              <a:cxn ang="0">
                <a:pos x="169" y="62"/>
              </a:cxn>
              <a:cxn ang="0">
                <a:pos x="192" y="62"/>
              </a:cxn>
              <a:cxn ang="0">
                <a:pos x="211" y="69"/>
              </a:cxn>
              <a:cxn ang="0">
                <a:pos x="239" y="65"/>
              </a:cxn>
              <a:cxn ang="0">
                <a:pos x="281" y="70"/>
              </a:cxn>
              <a:cxn ang="0">
                <a:pos x="285" y="81"/>
              </a:cxn>
              <a:cxn ang="0">
                <a:pos x="306" y="98"/>
              </a:cxn>
              <a:cxn ang="0">
                <a:pos x="313" y="84"/>
              </a:cxn>
              <a:cxn ang="0">
                <a:pos x="327" y="96"/>
              </a:cxn>
              <a:cxn ang="0">
                <a:pos x="341" y="106"/>
              </a:cxn>
              <a:cxn ang="0">
                <a:pos x="380" y="100"/>
              </a:cxn>
              <a:cxn ang="0">
                <a:pos x="398" y="96"/>
              </a:cxn>
              <a:cxn ang="0">
                <a:pos x="405" y="104"/>
              </a:cxn>
              <a:cxn ang="0">
                <a:pos x="467" y="106"/>
              </a:cxn>
              <a:cxn ang="0">
                <a:pos x="451" y="116"/>
              </a:cxn>
              <a:cxn ang="0">
                <a:pos x="437" y="127"/>
              </a:cxn>
              <a:cxn ang="0">
                <a:pos x="400" y="140"/>
              </a:cxn>
              <a:cxn ang="0">
                <a:pos x="400" y="148"/>
              </a:cxn>
              <a:cxn ang="0">
                <a:pos x="385" y="163"/>
              </a:cxn>
              <a:cxn ang="0">
                <a:pos x="370" y="180"/>
              </a:cxn>
              <a:cxn ang="0">
                <a:pos x="363" y="191"/>
              </a:cxn>
              <a:cxn ang="0">
                <a:pos x="356" y="194"/>
              </a:cxn>
              <a:cxn ang="0">
                <a:pos x="350" y="201"/>
              </a:cxn>
              <a:cxn ang="0">
                <a:pos x="339" y="212"/>
              </a:cxn>
              <a:cxn ang="0">
                <a:pos x="326" y="214"/>
              </a:cxn>
              <a:cxn ang="0">
                <a:pos x="326" y="221"/>
              </a:cxn>
              <a:cxn ang="0">
                <a:pos x="321" y="230"/>
              </a:cxn>
              <a:cxn ang="0">
                <a:pos x="313" y="270"/>
              </a:cxn>
              <a:cxn ang="0">
                <a:pos x="284" y="314"/>
              </a:cxn>
              <a:cxn ang="0">
                <a:pos x="277" y="330"/>
              </a:cxn>
              <a:cxn ang="0">
                <a:pos x="288" y="348"/>
              </a:cxn>
              <a:cxn ang="0">
                <a:pos x="288" y="384"/>
              </a:cxn>
              <a:cxn ang="0">
                <a:pos x="284" y="414"/>
              </a:cxn>
              <a:cxn ang="0">
                <a:pos x="285" y="424"/>
              </a:cxn>
              <a:cxn ang="0">
                <a:pos x="299" y="429"/>
              </a:cxn>
              <a:cxn ang="0">
                <a:pos x="305" y="434"/>
              </a:cxn>
              <a:cxn ang="0">
                <a:pos x="320" y="443"/>
              </a:cxn>
              <a:cxn ang="0">
                <a:pos x="348" y="462"/>
              </a:cxn>
              <a:cxn ang="0">
                <a:pos x="392" y="503"/>
              </a:cxn>
              <a:cxn ang="0">
                <a:pos x="49" y="502"/>
              </a:cxn>
              <a:cxn ang="0">
                <a:pos x="50" y="378"/>
              </a:cxn>
              <a:cxn ang="0">
                <a:pos x="40" y="362"/>
              </a:cxn>
              <a:cxn ang="0">
                <a:pos x="31" y="361"/>
              </a:cxn>
              <a:cxn ang="0">
                <a:pos x="24" y="344"/>
              </a:cxn>
              <a:cxn ang="0">
                <a:pos x="38" y="331"/>
              </a:cxn>
              <a:cxn ang="0">
                <a:pos x="48" y="320"/>
              </a:cxn>
              <a:cxn ang="0">
                <a:pos x="37" y="273"/>
              </a:cxn>
              <a:cxn ang="0">
                <a:pos x="27" y="209"/>
              </a:cxn>
              <a:cxn ang="0">
                <a:pos x="23" y="189"/>
              </a:cxn>
              <a:cxn ang="0">
                <a:pos x="14" y="140"/>
              </a:cxn>
              <a:cxn ang="0">
                <a:pos x="0" y="36"/>
              </a:cxn>
              <a:cxn ang="0">
                <a:pos x="113" y="33"/>
              </a:cxn>
            </a:cxnLst>
            <a:rect l="0" t="0" r="r" b="b"/>
            <a:pathLst>
              <a:path w="467" h="538">
                <a:moveTo>
                  <a:pt x="127" y="0"/>
                </a:moveTo>
                <a:lnTo>
                  <a:pt x="142" y="0"/>
                </a:lnTo>
                <a:lnTo>
                  <a:pt x="142" y="7"/>
                </a:lnTo>
                <a:lnTo>
                  <a:pt x="141" y="9"/>
                </a:lnTo>
                <a:lnTo>
                  <a:pt x="141" y="12"/>
                </a:lnTo>
                <a:lnTo>
                  <a:pt x="142" y="13"/>
                </a:lnTo>
                <a:lnTo>
                  <a:pt x="143" y="12"/>
                </a:lnTo>
                <a:lnTo>
                  <a:pt x="143" y="11"/>
                </a:lnTo>
                <a:lnTo>
                  <a:pt x="152" y="36"/>
                </a:lnTo>
                <a:lnTo>
                  <a:pt x="152" y="44"/>
                </a:lnTo>
                <a:lnTo>
                  <a:pt x="154" y="47"/>
                </a:lnTo>
                <a:lnTo>
                  <a:pt x="154" y="49"/>
                </a:lnTo>
                <a:lnTo>
                  <a:pt x="155" y="50"/>
                </a:lnTo>
                <a:lnTo>
                  <a:pt x="154" y="54"/>
                </a:lnTo>
                <a:lnTo>
                  <a:pt x="152" y="55"/>
                </a:lnTo>
                <a:lnTo>
                  <a:pt x="151" y="55"/>
                </a:lnTo>
                <a:lnTo>
                  <a:pt x="150" y="54"/>
                </a:lnTo>
                <a:lnTo>
                  <a:pt x="148" y="53"/>
                </a:lnTo>
                <a:lnTo>
                  <a:pt x="147" y="51"/>
                </a:lnTo>
                <a:lnTo>
                  <a:pt x="143" y="51"/>
                </a:lnTo>
                <a:lnTo>
                  <a:pt x="141" y="53"/>
                </a:lnTo>
                <a:lnTo>
                  <a:pt x="146" y="55"/>
                </a:lnTo>
                <a:lnTo>
                  <a:pt x="149" y="56"/>
                </a:lnTo>
                <a:lnTo>
                  <a:pt x="149" y="57"/>
                </a:lnTo>
                <a:lnTo>
                  <a:pt x="151" y="60"/>
                </a:lnTo>
                <a:lnTo>
                  <a:pt x="155" y="56"/>
                </a:lnTo>
                <a:lnTo>
                  <a:pt x="158" y="56"/>
                </a:lnTo>
                <a:lnTo>
                  <a:pt x="163" y="58"/>
                </a:lnTo>
                <a:lnTo>
                  <a:pt x="165" y="61"/>
                </a:lnTo>
                <a:lnTo>
                  <a:pt x="169" y="62"/>
                </a:lnTo>
                <a:lnTo>
                  <a:pt x="170" y="62"/>
                </a:lnTo>
                <a:lnTo>
                  <a:pt x="171" y="61"/>
                </a:lnTo>
                <a:lnTo>
                  <a:pt x="176" y="58"/>
                </a:lnTo>
                <a:lnTo>
                  <a:pt x="179" y="58"/>
                </a:lnTo>
                <a:lnTo>
                  <a:pt x="185" y="60"/>
                </a:lnTo>
                <a:lnTo>
                  <a:pt x="192" y="62"/>
                </a:lnTo>
                <a:lnTo>
                  <a:pt x="199" y="63"/>
                </a:lnTo>
                <a:lnTo>
                  <a:pt x="203" y="64"/>
                </a:lnTo>
                <a:lnTo>
                  <a:pt x="208" y="64"/>
                </a:lnTo>
                <a:lnTo>
                  <a:pt x="210" y="65"/>
                </a:lnTo>
                <a:lnTo>
                  <a:pt x="210" y="68"/>
                </a:lnTo>
                <a:lnTo>
                  <a:pt x="211" y="69"/>
                </a:lnTo>
                <a:lnTo>
                  <a:pt x="211" y="71"/>
                </a:lnTo>
                <a:lnTo>
                  <a:pt x="212" y="72"/>
                </a:lnTo>
                <a:lnTo>
                  <a:pt x="230" y="72"/>
                </a:lnTo>
                <a:lnTo>
                  <a:pt x="234" y="71"/>
                </a:lnTo>
                <a:lnTo>
                  <a:pt x="236" y="70"/>
                </a:lnTo>
                <a:lnTo>
                  <a:pt x="239" y="65"/>
                </a:lnTo>
                <a:lnTo>
                  <a:pt x="240" y="64"/>
                </a:lnTo>
                <a:lnTo>
                  <a:pt x="244" y="62"/>
                </a:lnTo>
                <a:lnTo>
                  <a:pt x="257" y="62"/>
                </a:lnTo>
                <a:lnTo>
                  <a:pt x="270" y="64"/>
                </a:lnTo>
                <a:lnTo>
                  <a:pt x="271" y="65"/>
                </a:lnTo>
                <a:lnTo>
                  <a:pt x="281" y="70"/>
                </a:lnTo>
                <a:lnTo>
                  <a:pt x="282" y="70"/>
                </a:lnTo>
                <a:lnTo>
                  <a:pt x="283" y="71"/>
                </a:lnTo>
                <a:lnTo>
                  <a:pt x="283" y="76"/>
                </a:lnTo>
                <a:lnTo>
                  <a:pt x="284" y="77"/>
                </a:lnTo>
                <a:lnTo>
                  <a:pt x="284" y="79"/>
                </a:lnTo>
                <a:lnTo>
                  <a:pt x="285" y="81"/>
                </a:lnTo>
                <a:lnTo>
                  <a:pt x="290" y="78"/>
                </a:lnTo>
                <a:lnTo>
                  <a:pt x="292" y="85"/>
                </a:lnTo>
                <a:lnTo>
                  <a:pt x="296" y="90"/>
                </a:lnTo>
                <a:lnTo>
                  <a:pt x="300" y="93"/>
                </a:lnTo>
                <a:lnTo>
                  <a:pt x="304" y="98"/>
                </a:lnTo>
                <a:lnTo>
                  <a:pt x="306" y="98"/>
                </a:lnTo>
                <a:lnTo>
                  <a:pt x="307" y="97"/>
                </a:lnTo>
                <a:lnTo>
                  <a:pt x="310" y="92"/>
                </a:lnTo>
                <a:lnTo>
                  <a:pt x="310" y="90"/>
                </a:lnTo>
                <a:lnTo>
                  <a:pt x="311" y="88"/>
                </a:lnTo>
                <a:lnTo>
                  <a:pt x="312" y="86"/>
                </a:lnTo>
                <a:lnTo>
                  <a:pt x="313" y="84"/>
                </a:lnTo>
                <a:lnTo>
                  <a:pt x="318" y="84"/>
                </a:lnTo>
                <a:lnTo>
                  <a:pt x="320" y="85"/>
                </a:lnTo>
                <a:lnTo>
                  <a:pt x="322" y="88"/>
                </a:lnTo>
                <a:lnTo>
                  <a:pt x="322" y="90"/>
                </a:lnTo>
                <a:lnTo>
                  <a:pt x="325" y="95"/>
                </a:lnTo>
                <a:lnTo>
                  <a:pt x="327" y="96"/>
                </a:lnTo>
                <a:lnTo>
                  <a:pt x="328" y="96"/>
                </a:lnTo>
                <a:lnTo>
                  <a:pt x="331" y="97"/>
                </a:lnTo>
                <a:lnTo>
                  <a:pt x="336" y="97"/>
                </a:lnTo>
                <a:lnTo>
                  <a:pt x="339" y="98"/>
                </a:lnTo>
                <a:lnTo>
                  <a:pt x="341" y="100"/>
                </a:lnTo>
                <a:lnTo>
                  <a:pt x="341" y="106"/>
                </a:lnTo>
                <a:lnTo>
                  <a:pt x="349" y="109"/>
                </a:lnTo>
                <a:lnTo>
                  <a:pt x="368" y="109"/>
                </a:lnTo>
                <a:lnTo>
                  <a:pt x="375" y="110"/>
                </a:lnTo>
                <a:lnTo>
                  <a:pt x="375" y="106"/>
                </a:lnTo>
                <a:lnTo>
                  <a:pt x="377" y="104"/>
                </a:lnTo>
                <a:lnTo>
                  <a:pt x="380" y="100"/>
                </a:lnTo>
                <a:lnTo>
                  <a:pt x="383" y="98"/>
                </a:lnTo>
                <a:lnTo>
                  <a:pt x="388" y="95"/>
                </a:lnTo>
                <a:lnTo>
                  <a:pt x="391" y="92"/>
                </a:lnTo>
                <a:lnTo>
                  <a:pt x="396" y="92"/>
                </a:lnTo>
                <a:lnTo>
                  <a:pt x="397" y="93"/>
                </a:lnTo>
                <a:lnTo>
                  <a:pt x="398" y="96"/>
                </a:lnTo>
                <a:lnTo>
                  <a:pt x="399" y="97"/>
                </a:lnTo>
                <a:lnTo>
                  <a:pt x="399" y="99"/>
                </a:lnTo>
                <a:lnTo>
                  <a:pt x="400" y="100"/>
                </a:lnTo>
                <a:lnTo>
                  <a:pt x="402" y="103"/>
                </a:lnTo>
                <a:lnTo>
                  <a:pt x="403" y="104"/>
                </a:lnTo>
                <a:lnTo>
                  <a:pt x="405" y="104"/>
                </a:lnTo>
                <a:lnTo>
                  <a:pt x="424" y="100"/>
                </a:lnTo>
                <a:lnTo>
                  <a:pt x="442" y="102"/>
                </a:lnTo>
                <a:lnTo>
                  <a:pt x="447" y="103"/>
                </a:lnTo>
                <a:lnTo>
                  <a:pt x="453" y="106"/>
                </a:lnTo>
                <a:lnTo>
                  <a:pt x="460" y="109"/>
                </a:lnTo>
                <a:lnTo>
                  <a:pt x="467" y="106"/>
                </a:lnTo>
                <a:lnTo>
                  <a:pt x="466" y="110"/>
                </a:lnTo>
                <a:lnTo>
                  <a:pt x="465" y="112"/>
                </a:lnTo>
                <a:lnTo>
                  <a:pt x="462" y="114"/>
                </a:lnTo>
                <a:lnTo>
                  <a:pt x="459" y="117"/>
                </a:lnTo>
                <a:lnTo>
                  <a:pt x="453" y="117"/>
                </a:lnTo>
                <a:lnTo>
                  <a:pt x="451" y="116"/>
                </a:lnTo>
                <a:lnTo>
                  <a:pt x="448" y="116"/>
                </a:lnTo>
                <a:lnTo>
                  <a:pt x="448" y="118"/>
                </a:lnTo>
                <a:lnTo>
                  <a:pt x="449" y="118"/>
                </a:lnTo>
                <a:lnTo>
                  <a:pt x="449" y="123"/>
                </a:lnTo>
                <a:lnTo>
                  <a:pt x="447" y="124"/>
                </a:lnTo>
                <a:lnTo>
                  <a:pt x="437" y="127"/>
                </a:lnTo>
                <a:lnTo>
                  <a:pt x="425" y="131"/>
                </a:lnTo>
                <a:lnTo>
                  <a:pt x="416" y="135"/>
                </a:lnTo>
                <a:lnTo>
                  <a:pt x="409" y="144"/>
                </a:lnTo>
                <a:lnTo>
                  <a:pt x="405" y="144"/>
                </a:lnTo>
                <a:lnTo>
                  <a:pt x="403" y="142"/>
                </a:lnTo>
                <a:lnTo>
                  <a:pt x="400" y="140"/>
                </a:lnTo>
                <a:lnTo>
                  <a:pt x="399" y="140"/>
                </a:lnTo>
                <a:lnTo>
                  <a:pt x="399" y="141"/>
                </a:lnTo>
                <a:lnTo>
                  <a:pt x="402" y="142"/>
                </a:lnTo>
                <a:lnTo>
                  <a:pt x="403" y="145"/>
                </a:lnTo>
                <a:lnTo>
                  <a:pt x="403" y="147"/>
                </a:lnTo>
                <a:lnTo>
                  <a:pt x="400" y="148"/>
                </a:lnTo>
                <a:lnTo>
                  <a:pt x="399" y="149"/>
                </a:lnTo>
                <a:lnTo>
                  <a:pt x="392" y="153"/>
                </a:lnTo>
                <a:lnTo>
                  <a:pt x="391" y="154"/>
                </a:lnTo>
                <a:lnTo>
                  <a:pt x="389" y="159"/>
                </a:lnTo>
                <a:lnTo>
                  <a:pt x="387" y="161"/>
                </a:lnTo>
                <a:lnTo>
                  <a:pt x="385" y="163"/>
                </a:lnTo>
                <a:lnTo>
                  <a:pt x="381" y="166"/>
                </a:lnTo>
                <a:lnTo>
                  <a:pt x="377" y="166"/>
                </a:lnTo>
                <a:lnTo>
                  <a:pt x="378" y="169"/>
                </a:lnTo>
                <a:lnTo>
                  <a:pt x="375" y="176"/>
                </a:lnTo>
                <a:lnTo>
                  <a:pt x="373" y="177"/>
                </a:lnTo>
                <a:lnTo>
                  <a:pt x="370" y="180"/>
                </a:lnTo>
                <a:lnTo>
                  <a:pt x="368" y="181"/>
                </a:lnTo>
                <a:lnTo>
                  <a:pt x="366" y="183"/>
                </a:lnTo>
                <a:lnTo>
                  <a:pt x="366" y="184"/>
                </a:lnTo>
                <a:lnTo>
                  <a:pt x="364" y="187"/>
                </a:lnTo>
                <a:lnTo>
                  <a:pt x="364" y="190"/>
                </a:lnTo>
                <a:lnTo>
                  <a:pt x="363" y="191"/>
                </a:lnTo>
                <a:lnTo>
                  <a:pt x="361" y="193"/>
                </a:lnTo>
                <a:lnTo>
                  <a:pt x="360" y="193"/>
                </a:lnTo>
                <a:lnTo>
                  <a:pt x="357" y="191"/>
                </a:lnTo>
                <a:lnTo>
                  <a:pt x="355" y="191"/>
                </a:lnTo>
                <a:lnTo>
                  <a:pt x="355" y="193"/>
                </a:lnTo>
                <a:lnTo>
                  <a:pt x="356" y="194"/>
                </a:lnTo>
                <a:lnTo>
                  <a:pt x="356" y="195"/>
                </a:lnTo>
                <a:lnTo>
                  <a:pt x="357" y="196"/>
                </a:lnTo>
                <a:lnTo>
                  <a:pt x="357" y="197"/>
                </a:lnTo>
                <a:lnTo>
                  <a:pt x="356" y="197"/>
                </a:lnTo>
                <a:lnTo>
                  <a:pt x="355" y="198"/>
                </a:lnTo>
                <a:lnTo>
                  <a:pt x="350" y="201"/>
                </a:lnTo>
                <a:lnTo>
                  <a:pt x="347" y="203"/>
                </a:lnTo>
                <a:lnTo>
                  <a:pt x="345" y="204"/>
                </a:lnTo>
                <a:lnTo>
                  <a:pt x="343" y="205"/>
                </a:lnTo>
                <a:lnTo>
                  <a:pt x="342" y="208"/>
                </a:lnTo>
                <a:lnTo>
                  <a:pt x="340" y="210"/>
                </a:lnTo>
                <a:lnTo>
                  <a:pt x="339" y="212"/>
                </a:lnTo>
                <a:lnTo>
                  <a:pt x="334" y="217"/>
                </a:lnTo>
                <a:lnTo>
                  <a:pt x="327" y="219"/>
                </a:lnTo>
                <a:lnTo>
                  <a:pt x="326" y="217"/>
                </a:lnTo>
                <a:lnTo>
                  <a:pt x="325" y="216"/>
                </a:lnTo>
                <a:lnTo>
                  <a:pt x="326" y="215"/>
                </a:lnTo>
                <a:lnTo>
                  <a:pt x="326" y="214"/>
                </a:lnTo>
                <a:lnTo>
                  <a:pt x="327" y="211"/>
                </a:lnTo>
                <a:lnTo>
                  <a:pt x="324" y="212"/>
                </a:lnTo>
                <a:lnTo>
                  <a:pt x="322" y="214"/>
                </a:lnTo>
                <a:lnTo>
                  <a:pt x="322" y="216"/>
                </a:lnTo>
                <a:lnTo>
                  <a:pt x="324" y="218"/>
                </a:lnTo>
                <a:lnTo>
                  <a:pt x="326" y="221"/>
                </a:lnTo>
                <a:lnTo>
                  <a:pt x="327" y="223"/>
                </a:lnTo>
                <a:lnTo>
                  <a:pt x="327" y="225"/>
                </a:lnTo>
                <a:lnTo>
                  <a:pt x="325" y="225"/>
                </a:lnTo>
                <a:lnTo>
                  <a:pt x="324" y="226"/>
                </a:lnTo>
                <a:lnTo>
                  <a:pt x="322" y="229"/>
                </a:lnTo>
                <a:lnTo>
                  <a:pt x="321" y="230"/>
                </a:lnTo>
                <a:lnTo>
                  <a:pt x="319" y="235"/>
                </a:lnTo>
                <a:lnTo>
                  <a:pt x="317" y="236"/>
                </a:lnTo>
                <a:lnTo>
                  <a:pt x="315" y="237"/>
                </a:lnTo>
                <a:lnTo>
                  <a:pt x="312" y="237"/>
                </a:lnTo>
                <a:lnTo>
                  <a:pt x="312" y="253"/>
                </a:lnTo>
                <a:lnTo>
                  <a:pt x="313" y="270"/>
                </a:lnTo>
                <a:lnTo>
                  <a:pt x="313" y="284"/>
                </a:lnTo>
                <a:lnTo>
                  <a:pt x="312" y="295"/>
                </a:lnTo>
                <a:lnTo>
                  <a:pt x="303" y="301"/>
                </a:lnTo>
                <a:lnTo>
                  <a:pt x="292" y="306"/>
                </a:lnTo>
                <a:lnTo>
                  <a:pt x="284" y="313"/>
                </a:lnTo>
                <a:lnTo>
                  <a:pt x="284" y="314"/>
                </a:lnTo>
                <a:lnTo>
                  <a:pt x="283" y="317"/>
                </a:lnTo>
                <a:lnTo>
                  <a:pt x="283" y="323"/>
                </a:lnTo>
                <a:lnTo>
                  <a:pt x="282" y="327"/>
                </a:lnTo>
                <a:lnTo>
                  <a:pt x="279" y="329"/>
                </a:lnTo>
                <a:lnTo>
                  <a:pt x="278" y="329"/>
                </a:lnTo>
                <a:lnTo>
                  <a:pt x="277" y="330"/>
                </a:lnTo>
                <a:lnTo>
                  <a:pt x="276" y="333"/>
                </a:lnTo>
                <a:lnTo>
                  <a:pt x="276" y="335"/>
                </a:lnTo>
                <a:lnTo>
                  <a:pt x="277" y="338"/>
                </a:lnTo>
                <a:lnTo>
                  <a:pt x="278" y="341"/>
                </a:lnTo>
                <a:lnTo>
                  <a:pt x="283" y="345"/>
                </a:lnTo>
                <a:lnTo>
                  <a:pt x="288" y="348"/>
                </a:lnTo>
                <a:lnTo>
                  <a:pt x="292" y="352"/>
                </a:lnTo>
                <a:lnTo>
                  <a:pt x="292" y="357"/>
                </a:lnTo>
                <a:lnTo>
                  <a:pt x="291" y="362"/>
                </a:lnTo>
                <a:lnTo>
                  <a:pt x="289" y="366"/>
                </a:lnTo>
                <a:lnTo>
                  <a:pt x="288" y="372"/>
                </a:lnTo>
                <a:lnTo>
                  <a:pt x="288" y="384"/>
                </a:lnTo>
                <a:lnTo>
                  <a:pt x="289" y="396"/>
                </a:lnTo>
                <a:lnTo>
                  <a:pt x="290" y="406"/>
                </a:lnTo>
                <a:lnTo>
                  <a:pt x="289" y="408"/>
                </a:lnTo>
                <a:lnTo>
                  <a:pt x="288" y="410"/>
                </a:lnTo>
                <a:lnTo>
                  <a:pt x="286" y="412"/>
                </a:lnTo>
                <a:lnTo>
                  <a:pt x="284" y="414"/>
                </a:lnTo>
                <a:lnTo>
                  <a:pt x="285" y="415"/>
                </a:lnTo>
                <a:lnTo>
                  <a:pt x="285" y="418"/>
                </a:lnTo>
                <a:lnTo>
                  <a:pt x="286" y="419"/>
                </a:lnTo>
                <a:lnTo>
                  <a:pt x="286" y="422"/>
                </a:lnTo>
                <a:lnTo>
                  <a:pt x="284" y="422"/>
                </a:lnTo>
                <a:lnTo>
                  <a:pt x="285" y="424"/>
                </a:lnTo>
                <a:lnTo>
                  <a:pt x="286" y="424"/>
                </a:lnTo>
                <a:lnTo>
                  <a:pt x="288" y="422"/>
                </a:lnTo>
                <a:lnTo>
                  <a:pt x="292" y="422"/>
                </a:lnTo>
                <a:lnTo>
                  <a:pt x="292" y="428"/>
                </a:lnTo>
                <a:lnTo>
                  <a:pt x="298" y="428"/>
                </a:lnTo>
                <a:lnTo>
                  <a:pt x="299" y="429"/>
                </a:lnTo>
                <a:lnTo>
                  <a:pt x="299" y="435"/>
                </a:lnTo>
                <a:lnTo>
                  <a:pt x="298" y="436"/>
                </a:lnTo>
                <a:lnTo>
                  <a:pt x="299" y="436"/>
                </a:lnTo>
                <a:lnTo>
                  <a:pt x="302" y="435"/>
                </a:lnTo>
                <a:lnTo>
                  <a:pt x="303" y="434"/>
                </a:lnTo>
                <a:lnTo>
                  <a:pt x="305" y="434"/>
                </a:lnTo>
                <a:lnTo>
                  <a:pt x="306" y="435"/>
                </a:lnTo>
                <a:lnTo>
                  <a:pt x="305" y="436"/>
                </a:lnTo>
                <a:lnTo>
                  <a:pt x="318" y="436"/>
                </a:lnTo>
                <a:lnTo>
                  <a:pt x="319" y="440"/>
                </a:lnTo>
                <a:lnTo>
                  <a:pt x="320" y="441"/>
                </a:lnTo>
                <a:lnTo>
                  <a:pt x="320" y="443"/>
                </a:lnTo>
                <a:lnTo>
                  <a:pt x="321" y="443"/>
                </a:lnTo>
                <a:lnTo>
                  <a:pt x="324" y="445"/>
                </a:lnTo>
                <a:lnTo>
                  <a:pt x="328" y="448"/>
                </a:lnTo>
                <a:lnTo>
                  <a:pt x="336" y="452"/>
                </a:lnTo>
                <a:lnTo>
                  <a:pt x="343" y="454"/>
                </a:lnTo>
                <a:lnTo>
                  <a:pt x="348" y="462"/>
                </a:lnTo>
                <a:lnTo>
                  <a:pt x="360" y="478"/>
                </a:lnTo>
                <a:lnTo>
                  <a:pt x="367" y="481"/>
                </a:lnTo>
                <a:lnTo>
                  <a:pt x="374" y="482"/>
                </a:lnTo>
                <a:lnTo>
                  <a:pt x="380" y="484"/>
                </a:lnTo>
                <a:lnTo>
                  <a:pt x="388" y="492"/>
                </a:lnTo>
                <a:lnTo>
                  <a:pt x="392" y="503"/>
                </a:lnTo>
                <a:lnTo>
                  <a:pt x="397" y="526"/>
                </a:lnTo>
                <a:lnTo>
                  <a:pt x="284" y="533"/>
                </a:lnTo>
                <a:lnTo>
                  <a:pt x="169" y="538"/>
                </a:lnTo>
                <a:lnTo>
                  <a:pt x="51" y="538"/>
                </a:lnTo>
                <a:lnTo>
                  <a:pt x="50" y="522"/>
                </a:lnTo>
                <a:lnTo>
                  <a:pt x="49" y="502"/>
                </a:lnTo>
                <a:lnTo>
                  <a:pt x="50" y="481"/>
                </a:lnTo>
                <a:lnTo>
                  <a:pt x="51" y="457"/>
                </a:lnTo>
                <a:lnTo>
                  <a:pt x="52" y="435"/>
                </a:lnTo>
                <a:lnTo>
                  <a:pt x="54" y="414"/>
                </a:lnTo>
                <a:lnTo>
                  <a:pt x="52" y="394"/>
                </a:lnTo>
                <a:lnTo>
                  <a:pt x="50" y="378"/>
                </a:lnTo>
                <a:lnTo>
                  <a:pt x="45" y="366"/>
                </a:lnTo>
                <a:lnTo>
                  <a:pt x="44" y="365"/>
                </a:lnTo>
                <a:lnTo>
                  <a:pt x="42" y="364"/>
                </a:lnTo>
                <a:lnTo>
                  <a:pt x="41" y="364"/>
                </a:lnTo>
                <a:lnTo>
                  <a:pt x="40" y="363"/>
                </a:lnTo>
                <a:lnTo>
                  <a:pt x="40" y="362"/>
                </a:lnTo>
                <a:lnTo>
                  <a:pt x="43" y="358"/>
                </a:lnTo>
                <a:lnTo>
                  <a:pt x="42" y="357"/>
                </a:lnTo>
                <a:lnTo>
                  <a:pt x="41" y="358"/>
                </a:lnTo>
                <a:lnTo>
                  <a:pt x="40" y="358"/>
                </a:lnTo>
                <a:lnTo>
                  <a:pt x="35" y="361"/>
                </a:lnTo>
                <a:lnTo>
                  <a:pt x="31" y="361"/>
                </a:lnTo>
                <a:lnTo>
                  <a:pt x="30" y="359"/>
                </a:lnTo>
                <a:lnTo>
                  <a:pt x="30" y="354"/>
                </a:lnTo>
                <a:lnTo>
                  <a:pt x="28" y="349"/>
                </a:lnTo>
                <a:lnTo>
                  <a:pt x="26" y="347"/>
                </a:lnTo>
                <a:lnTo>
                  <a:pt x="23" y="347"/>
                </a:lnTo>
                <a:lnTo>
                  <a:pt x="24" y="344"/>
                </a:lnTo>
                <a:lnTo>
                  <a:pt x="27" y="342"/>
                </a:lnTo>
                <a:lnTo>
                  <a:pt x="29" y="341"/>
                </a:lnTo>
                <a:lnTo>
                  <a:pt x="31" y="338"/>
                </a:lnTo>
                <a:lnTo>
                  <a:pt x="34" y="335"/>
                </a:lnTo>
                <a:lnTo>
                  <a:pt x="35" y="333"/>
                </a:lnTo>
                <a:lnTo>
                  <a:pt x="38" y="331"/>
                </a:lnTo>
                <a:lnTo>
                  <a:pt x="40" y="330"/>
                </a:lnTo>
                <a:lnTo>
                  <a:pt x="40" y="321"/>
                </a:lnTo>
                <a:lnTo>
                  <a:pt x="42" y="322"/>
                </a:lnTo>
                <a:lnTo>
                  <a:pt x="47" y="322"/>
                </a:lnTo>
                <a:lnTo>
                  <a:pt x="48" y="321"/>
                </a:lnTo>
                <a:lnTo>
                  <a:pt x="48" y="320"/>
                </a:lnTo>
                <a:lnTo>
                  <a:pt x="43" y="320"/>
                </a:lnTo>
                <a:lnTo>
                  <a:pt x="42" y="319"/>
                </a:lnTo>
                <a:lnTo>
                  <a:pt x="41" y="307"/>
                </a:lnTo>
                <a:lnTo>
                  <a:pt x="41" y="293"/>
                </a:lnTo>
                <a:lnTo>
                  <a:pt x="40" y="279"/>
                </a:lnTo>
                <a:lnTo>
                  <a:pt x="37" y="273"/>
                </a:lnTo>
                <a:lnTo>
                  <a:pt x="34" y="267"/>
                </a:lnTo>
                <a:lnTo>
                  <a:pt x="30" y="260"/>
                </a:lnTo>
                <a:lnTo>
                  <a:pt x="28" y="251"/>
                </a:lnTo>
                <a:lnTo>
                  <a:pt x="26" y="214"/>
                </a:lnTo>
                <a:lnTo>
                  <a:pt x="26" y="211"/>
                </a:lnTo>
                <a:lnTo>
                  <a:pt x="27" y="209"/>
                </a:lnTo>
                <a:lnTo>
                  <a:pt x="27" y="205"/>
                </a:lnTo>
                <a:lnTo>
                  <a:pt x="28" y="204"/>
                </a:lnTo>
                <a:lnTo>
                  <a:pt x="28" y="200"/>
                </a:lnTo>
                <a:lnTo>
                  <a:pt x="27" y="196"/>
                </a:lnTo>
                <a:lnTo>
                  <a:pt x="24" y="193"/>
                </a:lnTo>
                <a:lnTo>
                  <a:pt x="23" y="189"/>
                </a:lnTo>
                <a:lnTo>
                  <a:pt x="23" y="186"/>
                </a:lnTo>
                <a:lnTo>
                  <a:pt x="22" y="165"/>
                </a:lnTo>
                <a:lnTo>
                  <a:pt x="23" y="146"/>
                </a:lnTo>
                <a:lnTo>
                  <a:pt x="22" y="145"/>
                </a:lnTo>
                <a:lnTo>
                  <a:pt x="19" y="145"/>
                </a:lnTo>
                <a:lnTo>
                  <a:pt x="14" y="140"/>
                </a:lnTo>
                <a:lnTo>
                  <a:pt x="12" y="125"/>
                </a:lnTo>
                <a:lnTo>
                  <a:pt x="8" y="110"/>
                </a:lnTo>
                <a:lnTo>
                  <a:pt x="6" y="93"/>
                </a:lnTo>
                <a:lnTo>
                  <a:pt x="6" y="61"/>
                </a:lnTo>
                <a:lnTo>
                  <a:pt x="5" y="49"/>
                </a:lnTo>
                <a:lnTo>
                  <a:pt x="0" y="36"/>
                </a:lnTo>
                <a:lnTo>
                  <a:pt x="16" y="34"/>
                </a:lnTo>
                <a:lnTo>
                  <a:pt x="35" y="33"/>
                </a:lnTo>
                <a:lnTo>
                  <a:pt x="56" y="33"/>
                </a:lnTo>
                <a:lnTo>
                  <a:pt x="77" y="34"/>
                </a:lnTo>
                <a:lnTo>
                  <a:pt x="97" y="34"/>
                </a:lnTo>
                <a:lnTo>
                  <a:pt x="113" y="33"/>
                </a:lnTo>
                <a:lnTo>
                  <a:pt x="127" y="30"/>
                </a:lnTo>
                <a:lnTo>
                  <a:pt x="129" y="26"/>
                </a:lnTo>
                <a:lnTo>
                  <a:pt x="129" y="19"/>
                </a:lnTo>
                <a:lnTo>
                  <a:pt x="127"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5" name="Freeform 31"/>
          <p:cNvSpPr>
            <a:spLocks/>
          </p:cNvSpPr>
          <p:nvPr/>
        </p:nvSpPr>
        <p:spPr bwMode="auto">
          <a:xfrm>
            <a:off x="6091290" y="3280975"/>
            <a:ext cx="631833" cy="545439"/>
          </a:xfrm>
          <a:custGeom>
            <a:avLst/>
            <a:gdLst/>
            <a:ahLst/>
            <a:cxnLst>
              <a:cxn ang="0">
                <a:pos x="281" y="3"/>
              </a:cxn>
              <a:cxn ang="0">
                <a:pos x="296" y="35"/>
              </a:cxn>
              <a:cxn ang="0">
                <a:pos x="308" y="79"/>
              </a:cxn>
              <a:cxn ang="0">
                <a:pos x="322" y="93"/>
              </a:cxn>
              <a:cxn ang="0">
                <a:pos x="327" y="98"/>
              </a:cxn>
              <a:cxn ang="0">
                <a:pos x="331" y="105"/>
              </a:cxn>
              <a:cxn ang="0">
                <a:pos x="341" y="111"/>
              </a:cxn>
              <a:cxn ang="0">
                <a:pos x="351" y="119"/>
              </a:cxn>
              <a:cxn ang="0">
                <a:pos x="358" y="132"/>
              </a:cxn>
              <a:cxn ang="0">
                <a:pos x="366" y="158"/>
              </a:cxn>
              <a:cxn ang="0">
                <a:pos x="375" y="154"/>
              </a:cxn>
              <a:cxn ang="0">
                <a:pos x="393" y="154"/>
              </a:cxn>
              <a:cxn ang="0">
                <a:pos x="395" y="186"/>
              </a:cxn>
              <a:cxn ang="0">
                <a:pos x="394" y="223"/>
              </a:cxn>
              <a:cxn ang="0">
                <a:pos x="409" y="237"/>
              </a:cxn>
              <a:cxn ang="0">
                <a:pos x="415" y="239"/>
              </a:cxn>
              <a:cxn ang="0">
                <a:pos x="423" y="248"/>
              </a:cxn>
              <a:cxn ang="0">
                <a:pos x="446" y="261"/>
              </a:cxn>
              <a:cxn ang="0">
                <a:pos x="453" y="265"/>
              </a:cxn>
              <a:cxn ang="0">
                <a:pos x="457" y="280"/>
              </a:cxn>
              <a:cxn ang="0">
                <a:pos x="462" y="293"/>
              </a:cxn>
              <a:cxn ang="0">
                <a:pos x="458" y="298"/>
              </a:cxn>
              <a:cxn ang="0">
                <a:pos x="464" y="312"/>
              </a:cxn>
              <a:cxn ang="0">
                <a:pos x="475" y="325"/>
              </a:cxn>
              <a:cxn ang="0">
                <a:pos x="489" y="332"/>
              </a:cxn>
              <a:cxn ang="0">
                <a:pos x="490" y="342"/>
              </a:cxn>
              <a:cxn ang="0">
                <a:pos x="485" y="352"/>
              </a:cxn>
              <a:cxn ang="0">
                <a:pos x="486" y="358"/>
              </a:cxn>
              <a:cxn ang="0">
                <a:pos x="483" y="363"/>
              </a:cxn>
              <a:cxn ang="0">
                <a:pos x="476" y="364"/>
              </a:cxn>
              <a:cxn ang="0">
                <a:pos x="469" y="371"/>
              </a:cxn>
              <a:cxn ang="0">
                <a:pos x="465" y="364"/>
              </a:cxn>
              <a:cxn ang="0">
                <a:pos x="461" y="386"/>
              </a:cxn>
              <a:cxn ang="0">
                <a:pos x="455" y="391"/>
              </a:cxn>
              <a:cxn ang="0">
                <a:pos x="454" y="398"/>
              </a:cxn>
              <a:cxn ang="0">
                <a:pos x="457" y="412"/>
              </a:cxn>
              <a:cxn ang="0">
                <a:pos x="439" y="423"/>
              </a:cxn>
              <a:cxn ang="0">
                <a:pos x="415" y="410"/>
              </a:cxn>
              <a:cxn ang="0">
                <a:pos x="428" y="395"/>
              </a:cxn>
              <a:cxn ang="0">
                <a:pos x="422" y="382"/>
              </a:cxn>
              <a:cxn ang="0">
                <a:pos x="401" y="377"/>
              </a:cxn>
              <a:cxn ang="0">
                <a:pos x="348" y="381"/>
              </a:cxn>
              <a:cxn ang="0">
                <a:pos x="273" y="386"/>
              </a:cxn>
              <a:cxn ang="0">
                <a:pos x="128" y="391"/>
              </a:cxn>
              <a:cxn ang="0">
                <a:pos x="85" y="227"/>
              </a:cxn>
              <a:cxn ang="0">
                <a:pos x="65" y="135"/>
              </a:cxn>
              <a:cxn ang="0">
                <a:pos x="50" y="112"/>
              </a:cxn>
              <a:cxn ang="0">
                <a:pos x="55" y="95"/>
              </a:cxn>
              <a:cxn ang="0">
                <a:pos x="60" y="78"/>
              </a:cxn>
              <a:cxn ang="0">
                <a:pos x="40" y="73"/>
              </a:cxn>
              <a:cxn ang="0">
                <a:pos x="32" y="67"/>
              </a:cxn>
              <a:cxn ang="0">
                <a:pos x="26" y="59"/>
              </a:cxn>
              <a:cxn ang="0">
                <a:pos x="14" y="37"/>
              </a:cxn>
              <a:cxn ang="0">
                <a:pos x="0" y="11"/>
              </a:cxn>
              <a:cxn ang="0">
                <a:pos x="189" y="8"/>
              </a:cxn>
              <a:cxn ang="0">
                <a:pos x="252" y="1"/>
              </a:cxn>
            </a:cxnLst>
            <a:rect l="0" t="0" r="r" b="b"/>
            <a:pathLst>
              <a:path w="490" h="423">
                <a:moveTo>
                  <a:pt x="263" y="0"/>
                </a:moveTo>
                <a:lnTo>
                  <a:pt x="274" y="0"/>
                </a:lnTo>
                <a:lnTo>
                  <a:pt x="281" y="3"/>
                </a:lnTo>
                <a:lnTo>
                  <a:pt x="292" y="15"/>
                </a:lnTo>
                <a:lnTo>
                  <a:pt x="298" y="20"/>
                </a:lnTo>
                <a:lnTo>
                  <a:pt x="296" y="35"/>
                </a:lnTo>
                <a:lnTo>
                  <a:pt x="297" y="51"/>
                </a:lnTo>
                <a:lnTo>
                  <a:pt x="301" y="66"/>
                </a:lnTo>
                <a:lnTo>
                  <a:pt x="308" y="79"/>
                </a:lnTo>
                <a:lnTo>
                  <a:pt x="310" y="83"/>
                </a:lnTo>
                <a:lnTo>
                  <a:pt x="317" y="90"/>
                </a:lnTo>
                <a:lnTo>
                  <a:pt x="322" y="93"/>
                </a:lnTo>
                <a:lnTo>
                  <a:pt x="323" y="94"/>
                </a:lnTo>
                <a:lnTo>
                  <a:pt x="325" y="95"/>
                </a:lnTo>
                <a:lnTo>
                  <a:pt x="327" y="98"/>
                </a:lnTo>
                <a:lnTo>
                  <a:pt x="330" y="99"/>
                </a:lnTo>
                <a:lnTo>
                  <a:pt x="331" y="101"/>
                </a:lnTo>
                <a:lnTo>
                  <a:pt x="331" y="105"/>
                </a:lnTo>
                <a:lnTo>
                  <a:pt x="332" y="107"/>
                </a:lnTo>
                <a:lnTo>
                  <a:pt x="334" y="108"/>
                </a:lnTo>
                <a:lnTo>
                  <a:pt x="341" y="111"/>
                </a:lnTo>
                <a:lnTo>
                  <a:pt x="346" y="113"/>
                </a:lnTo>
                <a:lnTo>
                  <a:pt x="350" y="116"/>
                </a:lnTo>
                <a:lnTo>
                  <a:pt x="351" y="119"/>
                </a:lnTo>
                <a:lnTo>
                  <a:pt x="353" y="121"/>
                </a:lnTo>
                <a:lnTo>
                  <a:pt x="355" y="121"/>
                </a:lnTo>
                <a:lnTo>
                  <a:pt x="358" y="132"/>
                </a:lnTo>
                <a:lnTo>
                  <a:pt x="359" y="141"/>
                </a:lnTo>
                <a:lnTo>
                  <a:pt x="361" y="151"/>
                </a:lnTo>
                <a:lnTo>
                  <a:pt x="366" y="158"/>
                </a:lnTo>
                <a:lnTo>
                  <a:pt x="369" y="158"/>
                </a:lnTo>
                <a:lnTo>
                  <a:pt x="374" y="156"/>
                </a:lnTo>
                <a:lnTo>
                  <a:pt x="375" y="154"/>
                </a:lnTo>
                <a:lnTo>
                  <a:pt x="380" y="149"/>
                </a:lnTo>
                <a:lnTo>
                  <a:pt x="383" y="149"/>
                </a:lnTo>
                <a:lnTo>
                  <a:pt x="393" y="154"/>
                </a:lnTo>
                <a:lnTo>
                  <a:pt x="403" y="158"/>
                </a:lnTo>
                <a:lnTo>
                  <a:pt x="400" y="172"/>
                </a:lnTo>
                <a:lnTo>
                  <a:pt x="395" y="186"/>
                </a:lnTo>
                <a:lnTo>
                  <a:pt x="390" y="199"/>
                </a:lnTo>
                <a:lnTo>
                  <a:pt x="389" y="211"/>
                </a:lnTo>
                <a:lnTo>
                  <a:pt x="394" y="223"/>
                </a:lnTo>
                <a:lnTo>
                  <a:pt x="398" y="228"/>
                </a:lnTo>
                <a:lnTo>
                  <a:pt x="403" y="233"/>
                </a:lnTo>
                <a:lnTo>
                  <a:pt x="409" y="237"/>
                </a:lnTo>
                <a:lnTo>
                  <a:pt x="410" y="238"/>
                </a:lnTo>
                <a:lnTo>
                  <a:pt x="412" y="239"/>
                </a:lnTo>
                <a:lnTo>
                  <a:pt x="415" y="239"/>
                </a:lnTo>
                <a:lnTo>
                  <a:pt x="422" y="242"/>
                </a:lnTo>
                <a:lnTo>
                  <a:pt x="423" y="245"/>
                </a:lnTo>
                <a:lnTo>
                  <a:pt x="423" y="248"/>
                </a:lnTo>
                <a:lnTo>
                  <a:pt x="430" y="248"/>
                </a:lnTo>
                <a:lnTo>
                  <a:pt x="436" y="251"/>
                </a:lnTo>
                <a:lnTo>
                  <a:pt x="446" y="261"/>
                </a:lnTo>
                <a:lnTo>
                  <a:pt x="450" y="262"/>
                </a:lnTo>
                <a:lnTo>
                  <a:pt x="452" y="263"/>
                </a:lnTo>
                <a:lnTo>
                  <a:pt x="453" y="265"/>
                </a:lnTo>
                <a:lnTo>
                  <a:pt x="455" y="272"/>
                </a:lnTo>
                <a:lnTo>
                  <a:pt x="455" y="275"/>
                </a:lnTo>
                <a:lnTo>
                  <a:pt x="457" y="280"/>
                </a:lnTo>
                <a:lnTo>
                  <a:pt x="459" y="282"/>
                </a:lnTo>
                <a:lnTo>
                  <a:pt x="462" y="289"/>
                </a:lnTo>
                <a:lnTo>
                  <a:pt x="462" y="293"/>
                </a:lnTo>
                <a:lnTo>
                  <a:pt x="461" y="296"/>
                </a:lnTo>
                <a:lnTo>
                  <a:pt x="460" y="297"/>
                </a:lnTo>
                <a:lnTo>
                  <a:pt x="458" y="298"/>
                </a:lnTo>
                <a:lnTo>
                  <a:pt x="457" y="298"/>
                </a:lnTo>
                <a:lnTo>
                  <a:pt x="460" y="307"/>
                </a:lnTo>
                <a:lnTo>
                  <a:pt x="464" y="312"/>
                </a:lnTo>
                <a:lnTo>
                  <a:pt x="468" y="318"/>
                </a:lnTo>
                <a:lnTo>
                  <a:pt x="471" y="324"/>
                </a:lnTo>
                <a:lnTo>
                  <a:pt x="475" y="325"/>
                </a:lnTo>
                <a:lnTo>
                  <a:pt x="486" y="325"/>
                </a:lnTo>
                <a:lnTo>
                  <a:pt x="490" y="330"/>
                </a:lnTo>
                <a:lnTo>
                  <a:pt x="489" y="332"/>
                </a:lnTo>
                <a:lnTo>
                  <a:pt x="489" y="337"/>
                </a:lnTo>
                <a:lnTo>
                  <a:pt x="490" y="339"/>
                </a:lnTo>
                <a:lnTo>
                  <a:pt x="490" y="342"/>
                </a:lnTo>
                <a:lnTo>
                  <a:pt x="488" y="346"/>
                </a:lnTo>
                <a:lnTo>
                  <a:pt x="486" y="349"/>
                </a:lnTo>
                <a:lnTo>
                  <a:pt x="485" y="352"/>
                </a:lnTo>
                <a:lnTo>
                  <a:pt x="485" y="354"/>
                </a:lnTo>
                <a:lnTo>
                  <a:pt x="486" y="357"/>
                </a:lnTo>
                <a:lnTo>
                  <a:pt x="486" y="358"/>
                </a:lnTo>
                <a:lnTo>
                  <a:pt x="487" y="359"/>
                </a:lnTo>
                <a:lnTo>
                  <a:pt x="485" y="364"/>
                </a:lnTo>
                <a:lnTo>
                  <a:pt x="483" y="363"/>
                </a:lnTo>
                <a:lnTo>
                  <a:pt x="479" y="363"/>
                </a:lnTo>
                <a:lnTo>
                  <a:pt x="478" y="364"/>
                </a:lnTo>
                <a:lnTo>
                  <a:pt x="476" y="364"/>
                </a:lnTo>
                <a:lnTo>
                  <a:pt x="474" y="365"/>
                </a:lnTo>
                <a:lnTo>
                  <a:pt x="473" y="367"/>
                </a:lnTo>
                <a:lnTo>
                  <a:pt x="469" y="371"/>
                </a:lnTo>
                <a:lnTo>
                  <a:pt x="466" y="371"/>
                </a:lnTo>
                <a:lnTo>
                  <a:pt x="466" y="368"/>
                </a:lnTo>
                <a:lnTo>
                  <a:pt x="465" y="364"/>
                </a:lnTo>
                <a:lnTo>
                  <a:pt x="460" y="371"/>
                </a:lnTo>
                <a:lnTo>
                  <a:pt x="460" y="378"/>
                </a:lnTo>
                <a:lnTo>
                  <a:pt x="461" y="386"/>
                </a:lnTo>
                <a:lnTo>
                  <a:pt x="458" y="387"/>
                </a:lnTo>
                <a:lnTo>
                  <a:pt x="455" y="389"/>
                </a:lnTo>
                <a:lnTo>
                  <a:pt x="455" y="391"/>
                </a:lnTo>
                <a:lnTo>
                  <a:pt x="457" y="392"/>
                </a:lnTo>
                <a:lnTo>
                  <a:pt x="457" y="395"/>
                </a:lnTo>
                <a:lnTo>
                  <a:pt x="454" y="398"/>
                </a:lnTo>
                <a:lnTo>
                  <a:pt x="454" y="402"/>
                </a:lnTo>
                <a:lnTo>
                  <a:pt x="457" y="403"/>
                </a:lnTo>
                <a:lnTo>
                  <a:pt x="457" y="412"/>
                </a:lnTo>
                <a:lnTo>
                  <a:pt x="453" y="417"/>
                </a:lnTo>
                <a:lnTo>
                  <a:pt x="446" y="421"/>
                </a:lnTo>
                <a:lnTo>
                  <a:pt x="439" y="423"/>
                </a:lnTo>
                <a:lnTo>
                  <a:pt x="409" y="423"/>
                </a:lnTo>
                <a:lnTo>
                  <a:pt x="410" y="416"/>
                </a:lnTo>
                <a:lnTo>
                  <a:pt x="415" y="410"/>
                </a:lnTo>
                <a:lnTo>
                  <a:pt x="421" y="406"/>
                </a:lnTo>
                <a:lnTo>
                  <a:pt x="425" y="401"/>
                </a:lnTo>
                <a:lnTo>
                  <a:pt x="428" y="395"/>
                </a:lnTo>
                <a:lnTo>
                  <a:pt x="426" y="393"/>
                </a:lnTo>
                <a:lnTo>
                  <a:pt x="424" y="386"/>
                </a:lnTo>
                <a:lnTo>
                  <a:pt x="422" y="382"/>
                </a:lnTo>
                <a:lnTo>
                  <a:pt x="419" y="378"/>
                </a:lnTo>
                <a:lnTo>
                  <a:pt x="412" y="377"/>
                </a:lnTo>
                <a:lnTo>
                  <a:pt x="401" y="377"/>
                </a:lnTo>
                <a:lnTo>
                  <a:pt x="384" y="378"/>
                </a:lnTo>
                <a:lnTo>
                  <a:pt x="367" y="379"/>
                </a:lnTo>
                <a:lnTo>
                  <a:pt x="348" y="381"/>
                </a:lnTo>
                <a:lnTo>
                  <a:pt x="332" y="382"/>
                </a:lnTo>
                <a:lnTo>
                  <a:pt x="318" y="384"/>
                </a:lnTo>
                <a:lnTo>
                  <a:pt x="273" y="386"/>
                </a:lnTo>
                <a:lnTo>
                  <a:pt x="224" y="387"/>
                </a:lnTo>
                <a:lnTo>
                  <a:pt x="175" y="389"/>
                </a:lnTo>
                <a:lnTo>
                  <a:pt x="128" y="391"/>
                </a:lnTo>
                <a:lnTo>
                  <a:pt x="88" y="392"/>
                </a:lnTo>
                <a:lnTo>
                  <a:pt x="86" y="309"/>
                </a:lnTo>
                <a:lnTo>
                  <a:pt x="85" y="227"/>
                </a:lnTo>
                <a:lnTo>
                  <a:pt x="82" y="147"/>
                </a:lnTo>
                <a:lnTo>
                  <a:pt x="79" y="144"/>
                </a:lnTo>
                <a:lnTo>
                  <a:pt x="65" y="135"/>
                </a:lnTo>
                <a:lnTo>
                  <a:pt x="64" y="127"/>
                </a:lnTo>
                <a:lnTo>
                  <a:pt x="55" y="118"/>
                </a:lnTo>
                <a:lnTo>
                  <a:pt x="50" y="112"/>
                </a:lnTo>
                <a:lnTo>
                  <a:pt x="48" y="105"/>
                </a:lnTo>
                <a:lnTo>
                  <a:pt x="53" y="98"/>
                </a:lnTo>
                <a:lnTo>
                  <a:pt x="55" y="95"/>
                </a:lnTo>
                <a:lnTo>
                  <a:pt x="62" y="91"/>
                </a:lnTo>
                <a:lnTo>
                  <a:pt x="62" y="83"/>
                </a:lnTo>
                <a:lnTo>
                  <a:pt x="60" y="78"/>
                </a:lnTo>
                <a:lnTo>
                  <a:pt x="56" y="74"/>
                </a:lnTo>
                <a:lnTo>
                  <a:pt x="45" y="74"/>
                </a:lnTo>
                <a:lnTo>
                  <a:pt x="40" y="73"/>
                </a:lnTo>
                <a:lnTo>
                  <a:pt x="40" y="71"/>
                </a:lnTo>
                <a:lnTo>
                  <a:pt x="36" y="67"/>
                </a:lnTo>
                <a:lnTo>
                  <a:pt x="32" y="67"/>
                </a:lnTo>
                <a:lnTo>
                  <a:pt x="29" y="66"/>
                </a:lnTo>
                <a:lnTo>
                  <a:pt x="28" y="65"/>
                </a:lnTo>
                <a:lnTo>
                  <a:pt x="26" y="59"/>
                </a:lnTo>
                <a:lnTo>
                  <a:pt x="22" y="52"/>
                </a:lnTo>
                <a:lnTo>
                  <a:pt x="20" y="45"/>
                </a:lnTo>
                <a:lnTo>
                  <a:pt x="14" y="37"/>
                </a:lnTo>
                <a:lnTo>
                  <a:pt x="7" y="29"/>
                </a:lnTo>
                <a:lnTo>
                  <a:pt x="3" y="21"/>
                </a:lnTo>
                <a:lnTo>
                  <a:pt x="0" y="11"/>
                </a:lnTo>
                <a:lnTo>
                  <a:pt x="116" y="11"/>
                </a:lnTo>
                <a:lnTo>
                  <a:pt x="175" y="9"/>
                </a:lnTo>
                <a:lnTo>
                  <a:pt x="189" y="8"/>
                </a:lnTo>
                <a:lnTo>
                  <a:pt x="226" y="6"/>
                </a:lnTo>
                <a:lnTo>
                  <a:pt x="239" y="4"/>
                </a:lnTo>
                <a:lnTo>
                  <a:pt x="252" y="1"/>
                </a:lnTo>
                <a:lnTo>
                  <a:pt x="263"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6" name="Freeform 32"/>
          <p:cNvSpPr>
            <a:spLocks/>
          </p:cNvSpPr>
          <p:nvPr/>
        </p:nvSpPr>
        <p:spPr bwMode="auto">
          <a:xfrm>
            <a:off x="6208629" y="3770965"/>
            <a:ext cx="468072" cy="434546"/>
          </a:xfrm>
          <a:custGeom>
            <a:avLst/>
            <a:gdLst/>
            <a:ahLst/>
            <a:cxnLst>
              <a:cxn ang="0">
                <a:pos x="324" y="2"/>
              </a:cxn>
              <a:cxn ang="0">
                <a:pos x="332" y="19"/>
              </a:cxn>
              <a:cxn ang="0">
                <a:pos x="326" y="26"/>
              </a:cxn>
              <a:cxn ang="0">
                <a:pos x="319" y="28"/>
              </a:cxn>
              <a:cxn ang="0">
                <a:pos x="313" y="41"/>
              </a:cxn>
              <a:cxn ang="0">
                <a:pos x="331" y="49"/>
              </a:cxn>
              <a:cxn ang="0">
                <a:pos x="362" y="46"/>
              </a:cxn>
              <a:cxn ang="0">
                <a:pos x="362" y="50"/>
              </a:cxn>
              <a:cxn ang="0">
                <a:pos x="356" y="51"/>
              </a:cxn>
              <a:cxn ang="0">
                <a:pos x="359" y="56"/>
              </a:cxn>
              <a:cxn ang="0">
                <a:pos x="354" y="63"/>
              </a:cxn>
              <a:cxn ang="0">
                <a:pos x="346" y="69"/>
              </a:cxn>
              <a:cxn ang="0">
                <a:pos x="342" y="84"/>
              </a:cxn>
              <a:cxn ang="0">
                <a:pos x="332" y="102"/>
              </a:cxn>
              <a:cxn ang="0">
                <a:pos x="337" y="119"/>
              </a:cxn>
              <a:cxn ang="0">
                <a:pos x="330" y="132"/>
              </a:cxn>
              <a:cxn ang="0">
                <a:pos x="323" y="140"/>
              </a:cxn>
              <a:cxn ang="0">
                <a:pos x="326" y="146"/>
              </a:cxn>
              <a:cxn ang="0">
                <a:pos x="319" y="152"/>
              </a:cxn>
              <a:cxn ang="0">
                <a:pos x="312" y="151"/>
              </a:cxn>
              <a:cxn ang="0">
                <a:pos x="309" y="158"/>
              </a:cxn>
              <a:cxn ang="0">
                <a:pos x="305" y="181"/>
              </a:cxn>
              <a:cxn ang="0">
                <a:pos x="298" y="197"/>
              </a:cxn>
              <a:cxn ang="0">
                <a:pos x="289" y="209"/>
              </a:cxn>
              <a:cxn ang="0">
                <a:pos x="284" y="210"/>
              </a:cxn>
              <a:cxn ang="0">
                <a:pos x="278" y="209"/>
              </a:cxn>
              <a:cxn ang="0">
                <a:pos x="277" y="232"/>
              </a:cxn>
              <a:cxn ang="0">
                <a:pos x="269" y="239"/>
              </a:cxn>
              <a:cxn ang="0">
                <a:pos x="268" y="243"/>
              </a:cxn>
              <a:cxn ang="0">
                <a:pos x="271" y="242"/>
              </a:cxn>
              <a:cxn ang="0">
                <a:pos x="270" y="253"/>
              </a:cxn>
              <a:cxn ang="0">
                <a:pos x="267" y="260"/>
              </a:cxn>
              <a:cxn ang="0">
                <a:pos x="261" y="265"/>
              </a:cxn>
              <a:cxn ang="0">
                <a:pos x="263" y="270"/>
              </a:cxn>
              <a:cxn ang="0">
                <a:pos x="257" y="273"/>
              </a:cxn>
              <a:cxn ang="0">
                <a:pos x="264" y="280"/>
              </a:cxn>
              <a:cxn ang="0">
                <a:pos x="260" y="285"/>
              </a:cxn>
              <a:cxn ang="0">
                <a:pos x="263" y="293"/>
              </a:cxn>
              <a:cxn ang="0">
                <a:pos x="269" y="300"/>
              </a:cxn>
              <a:cxn ang="0">
                <a:pos x="271" y="306"/>
              </a:cxn>
              <a:cxn ang="0">
                <a:pos x="269" y="314"/>
              </a:cxn>
              <a:cxn ang="0">
                <a:pos x="267" y="317"/>
              </a:cxn>
              <a:cxn ang="0">
                <a:pos x="269" y="328"/>
              </a:cxn>
              <a:cxn ang="0">
                <a:pos x="151" y="334"/>
              </a:cxn>
              <a:cxn ang="0">
                <a:pos x="127" y="331"/>
              </a:cxn>
              <a:cxn ang="0">
                <a:pos x="115" y="336"/>
              </a:cxn>
              <a:cxn ang="0">
                <a:pos x="50" y="336"/>
              </a:cxn>
              <a:cxn ang="0">
                <a:pos x="47" y="287"/>
              </a:cxn>
              <a:cxn ang="0">
                <a:pos x="42" y="285"/>
              </a:cxn>
              <a:cxn ang="0">
                <a:pos x="30" y="286"/>
              </a:cxn>
              <a:cxn ang="0">
                <a:pos x="27" y="281"/>
              </a:cxn>
              <a:cxn ang="0">
                <a:pos x="19" y="286"/>
              </a:cxn>
              <a:cxn ang="0">
                <a:pos x="15" y="174"/>
              </a:cxn>
              <a:cxn ang="0">
                <a:pos x="8" y="70"/>
              </a:cxn>
              <a:cxn ang="0">
                <a:pos x="94" y="13"/>
              </a:cxn>
              <a:cxn ang="0">
                <a:pos x="291" y="2"/>
              </a:cxn>
            </a:cxnLst>
            <a:rect l="0" t="0" r="r" b="b"/>
            <a:pathLst>
              <a:path w="363" h="337">
                <a:moveTo>
                  <a:pt x="309" y="0"/>
                </a:moveTo>
                <a:lnTo>
                  <a:pt x="317" y="0"/>
                </a:lnTo>
                <a:lnTo>
                  <a:pt x="324" y="2"/>
                </a:lnTo>
                <a:lnTo>
                  <a:pt x="328" y="7"/>
                </a:lnTo>
                <a:lnTo>
                  <a:pt x="332" y="15"/>
                </a:lnTo>
                <a:lnTo>
                  <a:pt x="332" y="19"/>
                </a:lnTo>
                <a:lnTo>
                  <a:pt x="330" y="21"/>
                </a:lnTo>
                <a:lnTo>
                  <a:pt x="328" y="23"/>
                </a:lnTo>
                <a:lnTo>
                  <a:pt x="326" y="26"/>
                </a:lnTo>
                <a:lnTo>
                  <a:pt x="320" y="26"/>
                </a:lnTo>
                <a:lnTo>
                  <a:pt x="318" y="23"/>
                </a:lnTo>
                <a:lnTo>
                  <a:pt x="319" y="28"/>
                </a:lnTo>
                <a:lnTo>
                  <a:pt x="318" y="33"/>
                </a:lnTo>
                <a:lnTo>
                  <a:pt x="314" y="36"/>
                </a:lnTo>
                <a:lnTo>
                  <a:pt x="313" y="41"/>
                </a:lnTo>
                <a:lnTo>
                  <a:pt x="314" y="46"/>
                </a:lnTo>
                <a:lnTo>
                  <a:pt x="323" y="49"/>
                </a:lnTo>
                <a:lnTo>
                  <a:pt x="331" y="49"/>
                </a:lnTo>
                <a:lnTo>
                  <a:pt x="340" y="47"/>
                </a:lnTo>
                <a:lnTo>
                  <a:pt x="349" y="46"/>
                </a:lnTo>
                <a:lnTo>
                  <a:pt x="362" y="46"/>
                </a:lnTo>
                <a:lnTo>
                  <a:pt x="363" y="48"/>
                </a:lnTo>
                <a:lnTo>
                  <a:pt x="362" y="49"/>
                </a:lnTo>
                <a:lnTo>
                  <a:pt x="362" y="50"/>
                </a:lnTo>
                <a:lnTo>
                  <a:pt x="359" y="50"/>
                </a:lnTo>
                <a:lnTo>
                  <a:pt x="358" y="51"/>
                </a:lnTo>
                <a:lnTo>
                  <a:pt x="356" y="51"/>
                </a:lnTo>
                <a:lnTo>
                  <a:pt x="356" y="53"/>
                </a:lnTo>
                <a:lnTo>
                  <a:pt x="358" y="55"/>
                </a:lnTo>
                <a:lnTo>
                  <a:pt x="359" y="56"/>
                </a:lnTo>
                <a:lnTo>
                  <a:pt x="359" y="57"/>
                </a:lnTo>
                <a:lnTo>
                  <a:pt x="360" y="57"/>
                </a:lnTo>
                <a:lnTo>
                  <a:pt x="354" y="63"/>
                </a:lnTo>
                <a:lnTo>
                  <a:pt x="352" y="64"/>
                </a:lnTo>
                <a:lnTo>
                  <a:pt x="349" y="67"/>
                </a:lnTo>
                <a:lnTo>
                  <a:pt x="346" y="69"/>
                </a:lnTo>
                <a:lnTo>
                  <a:pt x="347" y="76"/>
                </a:lnTo>
                <a:lnTo>
                  <a:pt x="346" y="81"/>
                </a:lnTo>
                <a:lnTo>
                  <a:pt x="342" y="84"/>
                </a:lnTo>
                <a:lnTo>
                  <a:pt x="337" y="88"/>
                </a:lnTo>
                <a:lnTo>
                  <a:pt x="332" y="93"/>
                </a:lnTo>
                <a:lnTo>
                  <a:pt x="332" y="102"/>
                </a:lnTo>
                <a:lnTo>
                  <a:pt x="333" y="107"/>
                </a:lnTo>
                <a:lnTo>
                  <a:pt x="335" y="113"/>
                </a:lnTo>
                <a:lnTo>
                  <a:pt x="337" y="119"/>
                </a:lnTo>
                <a:lnTo>
                  <a:pt x="335" y="124"/>
                </a:lnTo>
                <a:lnTo>
                  <a:pt x="333" y="128"/>
                </a:lnTo>
                <a:lnTo>
                  <a:pt x="330" y="132"/>
                </a:lnTo>
                <a:lnTo>
                  <a:pt x="325" y="134"/>
                </a:lnTo>
                <a:lnTo>
                  <a:pt x="320" y="135"/>
                </a:lnTo>
                <a:lnTo>
                  <a:pt x="323" y="140"/>
                </a:lnTo>
                <a:lnTo>
                  <a:pt x="325" y="142"/>
                </a:lnTo>
                <a:lnTo>
                  <a:pt x="325" y="144"/>
                </a:lnTo>
                <a:lnTo>
                  <a:pt x="326" y="146"/>
                </a:lnTo>
                <a:lnTo>
                  <a:pt x="325" y="148"/>
                </a:lnTo>
                <a:lnTo>
                  <a:pt x="320" y="153"/>
                </a:lnTo>
                <a:lnTo>
                  <a:pt x="319" y="152"/>
                </a:lnTo>
                <a:lnTo>
                  <a:pt x="318" y="152"/>
                </a:lnTo>
                <a:lnTo>
                  <a:pt x="317" y="151"/>
                </a:lnTo>
                <a:lnTo>
                  <a:pt x="312" y="151"/>
                </a:lnTo>
                <a:lnTo>
                  <a:pt x="312" y="154"/>
                </a:lnTo>
                <a:lnTo>
                  <a:pt x="311" y="158"/>
                </a:lnTo>
                <a:lnTo>
                  <a:pt x="309" y="158"/>
                </a:lnTo>
                <a:lnTo>
                  <a:pt x="306" y="155"/>
                </a:lnTo>
                <a:lnTo>
                  <a:pt x="305" y="169"/>
                </a:lnTo>
                <a:lnTo>
                  <a:pt x="305" y="181"/>
                </a:lnTo>
                <a:lnTo>
                  <a:pt x="306" y="189"/>
                </a:lnTo>
                <a:lnTo>
                  <a:pt x="303" y="194"/>
                </a:lnTo>
                <a:lnTo>
                  <a:pt x="298" y="197"/>
                </a:lnTo>
                <a:lnTo>
                  <a:pt x="293" y="200"/>
                </a:lnTo>
                <a:lnTo>
                  <a:pt x="290" y="203"/>
                </a:lnTo>
                <a:lnTo>
                  <a:pt x="289" y="209"/>
                </a:lnTo>
                <a:lnTo>
                  <a:pt x="286" y="211"/>
                </a:lnTo>
                <a:lnTo>
                  <a:pt x="285" y="211"/>
                </a:lnTo>
                <a:lnTo>
                  <a:pt x="284" y="210"/>
                </a:lnTo>
                <a:lnTo>
                  <a:pt x="283" y="210"/>
                </a:lnTo>
                <a:lnTo>
                  <a:pt x="281" y="209"/>
                </a:lnTo>
                <a:lnTo>
                  <a:pt x="278" y="209"/>
                </a:lnTo>
                <a:lnTo>
                  <a:pt x="281" y="221"/>
                </a:lnTo>
                <a:lnTo>
                  <a:pt x="284" y="232"/>
                </a:lnTo>
                <a:lnTo>
                  <a:pt x="277" y="232"/>
                </a:lnTo>
                <a:lnTo>
                  <a:pt x="273" y="235"/>
                </a:lnTo>
                <a:lnTo>
                  <a:pt x="270" y="237"/>
                </a:lnTo>
                <a:lnTo>
                  <a:pt x="269" y="239"/>
                </a:lnTo>
                <a:lnTo>
                  <a:pt x="267" y="240"/>
                </a:lnTo>
                <a:lnTo>
                  <a:pt x="267" y="242"/>
                </a:lnTo>
                <a:lnTo>
                  <a:pt x="268" y="243"/>
                </a:lnTo>
                <a:lnTo>
                  <a:pt x="269" y="243"/>
                </a:lnTo>
                <a:lnTo>
                  <a:pt x="270" y="242"/>
                </a:lnTo>
                <a:lnTo>
                  <a:pt x="271" y="242"/>
                </a:lnTo>
                <a:lnTo>
                  <a:pt x="273" y="243"/>
                </a:lnTo>
                <a:lnTo>
                  <a:pt x="273" y="249"/>
                </a:lnTo>
                <a:lnTo>
                  <a:pt x="270" y="253"/>
                </a:lnTo>
                <a:lnTo>
                  <a:pt x="269" y="257"/>
                </a:lnTo>
                <a:lnTo>
                  <a:pt x="268" y="258"/>
                </a:lnTo>
                <a:lnTo>
                  <a:pt x="267" y="260"/>
                </a:lnTo>
                <a:lnTo>
                  <a:pt x="264" y="261"/>
                </a:lnTo>
                <a:lnTo>
                  <a:pt x="261" y="263"/>
                </a:lnTo>
                <a:lnTo>
                  <a:pt x="261" y="265"/>
                </a:lnTo>
                <a:lnTo>
                  <a:pt x="262" y="267"/>
                </a:lnTo>
                <a:lnTo>
                  <a:pt x="262" y="268"/>
                </a:lnTo>
                <a:lnTo>
                  <a:pt x="263" y="270"/>
                </a:lnTo>
                <a:lnTo>
                  <a:pt x="263" y="271"/>
                </a:lnTo>
                <a:lnTo>
                  <a:pt x="259" y="271"/>
                </a:lnTo>
                <a:lnTo>
                  <a:pt x="257" y="273"/>
                </a:lnTo>
                <a:lnTo>
                  <a:pt x="259" y="275"/>
                </a:lnTo>
                <a:lnTo>
                  <a:pt x="262" y="279"/>
                </a:lnTo>
                <a:lnTo>
                  <a:pt x="264" y="280"/>
                </a:lnTo>
                <a:lnTo>
                  <a:pt x="264" y="281"/>
                </a:lnTo>
                <a:lnTo>
                  <a:pt x="262" y="284"/>
                </a:lnTo>
                <a:lnTo>
                  <a:pt x="260" y="285"/>
                </a:lnTo>
                <a:lnTo>
                  <a:pt x="259" y="286"/>
                </a:lnTo>
                <a:lnTo>
                  <a:pt x="260" y="289"/>
                </a:lnTo>
                <a:lnTo>
                  <a:pt x="263" y="293"/>
                </a:lnTo>
                <a:lnTo>
                  <a:pt x="266" y="294"/>
                </a:lnTo>
                <a:lnTo>
                  <a:pt x="268" y="296"/>
                </a:lnTo>
                <a:lnTo>
                  <a:pt x="269" y="300"/>
                </a:lnTo>
                <a:lnTo>
                  <a:pt x="270" y="301"/>
                </a:lnTo>
                <a:lnTo>
                  <a:pt x="270" y="303"/>
                </a:lnTo>
                <a:lnTo>
                  <a:pt x="271" y="306"/>
                </a:lnTo>
                <a:lnTo>
                  <a:pt x="273" y="307"/>
                </a:lnTo>
                <a:lnTo>
                  <a:pt x="273" y="310"/>
                </a:lnTo>
                <a:lnTo>
                  <a:pt x="269" y="314"/>
                </a:lnTo>
                <a:lnTo>
                  <a:pt x="268" y="314"/>
                </a:lnTo>
                <a:lnTo>
                  <a:pt x="267" y="316"/>
                </a:lnTo>
                <a:lnTo>
                  <a:pt x="267" y="317"/>
                </a:lnTo>
                <a:lnTo>
                  <a:pt x="269" y="322"/>
                </a:lnTo>
                <a:lnTo>
                  <a:pt x="270" y="325"/>
                </a:lnTo>
                <a:lnTo>
                  <a:pt x="269" y="328"/>
                </a:lnTo>
                <a:lnTo>
                  <a:pt x="232" y="328"/>
                </a:lnTo>
                <a:lnTo>
                  <a:pt x="192" y="331"/>
                </a:lnTo>
                <a:lnTo>
                  <a:pt x="151" y="334"/>
                </a:lnTo>
                <a:lnTo>
                  <a:pt x="142" y="332"/>
                </a:lnTo>
                <a:lnTo>
                  <a:pt x="132" y="330"/>
                </a:lnTo>
                <a:lnTo>
                  <a:pt x="127" y="331"/>
                </a:lnTo>
                <a:lnTo>
                  <a:pt x="123" y="332"/>
                </a:lnTo>
                <a:lnTo>
                  <a:pt x="120" y="335"/>
                </a:lnTo>
                <a:lnTo>
                  <a:pt x="115" y="336"/>
                </a:lnTo>
                <a:lnTo>
                  <a:pt x="93" y="337"/>
                </a:lnTo>
                <a:lnTo>
                  <a:pt x="71" y="335"/>
                </a:lnTo>
                <a:lnTo>
                  <a:pt x="50" y="336"/>
                </a:lnTo>
                <a:lnTo>
                  <a:pt x="50" y="288"/>
                </a:lnTo>
                <a:lnTo>
                  <a:pt x="48" y="288"/>
                </a:lnTo>
                <a:lnTo>
                  <a:pt x="47" y="287"/>
                </a:lnTo>
                <a:lnTo>
                  <a:pt x="45" y="287"/>
                </a:lnTo>
                <a:lnTo>
                  <a:pt x="44" y="286"/>
                </a:lnTo>
                <a:lnTo>
                  <a:pt x="42" y="285"/>
                </a:lnTo>
                <a:lnTo>
                  <a:pt x="35" y="285"/>
                </a:lnTo>
                <a:lnTo>
                  <a:pt x="33" y="286"/>
                </a:lnTo>
                <a:lnTo>
                  <a:pt x="30" y="286"/>
                </a:lnTo>
                <a:lnTo>
                  <a:pt x="30" y="280"/>
                </a:lnTo>
                <a:lnTo>
                  <a:pt x="29" y="279"/>
                </a:lnTo>
                <a:lnTo>
                  <a:pt x="27" y="281"/>
                </a:lnTo>
                <a:lnTo>
                  <a:pt x="27" y="282"/>
                </a:lnTo>
                <a:lnTo>
                  <a:pt x="23" y="286"/>
                </a:lnTo>
                <a:lnTo>
                  <a:pt x="19" y="286"/>
                </a:lnTo>
                <a:lnTo>
                  <a:pt x="15" y="250"/>
                </a:lnTo>
                <a:lnTo>
                  <a:pt x="14" y="212"/>
                </a:lnTo>
                <a:lnTo>
                  <a:pt x="15" y="174"/>
                </a:lnTo>
                <a:lnTo>
                  <a:pt x="15" y="137"/>
                </a:lnTo>
                <a:lnTo>
                  <a:pt x="14" y="99"/>
                </a:lnTo>
                <a:lnTo>
                  <a:pt x="8" y="70"/>
                </a:lnTo>
                <a:lnTo>
                  <a:pt x="2" y="42"/>
                </a:lnTo>
                <a:lnTo>
                  <a:pt x="0" y="15"/>
                </a:lnTo>
                <a:lnTo>
                  <a:pt x="94" y="13"/>
                </a:lnTo>
                <a:lnTo>
                  <a:pt x="190" y="9"/>
                </a:lnTo>
                <a:lnTo>
                  <a:pt x="284" y="4"/>
                </a:lnTo>
                <a:lnTo>
                  <a:pt x="291" y="2"/>
                </a:lnTo>
                <a:lnTo>
                  <a:pt x="300" y="1"/>
                </a:lnTo>
                <a:lnTo>
                  <a:pt x="309"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7" name="Freeform 33"/>
          <p:cNvSpPr>
            <a:spLocks/>
          </p:cNvSpPr>
          <p:nvPr/>
        </p:nvSpPr>
        <p:spPr bwMode="auto">
          <a:xfrm>
            <a:off x="5392404" y="2266172"/>
            <a:ext cx="620228" cy="381678"/>
          </a:xfrm>
          <a:custGeom>
            <a:avLst/>
            <a:gdLst/>
            <a:ahLst/>
            <a:cxnLst>
              <a:cxn ang="0">
                <a:pos x="22" y="0"/>
              </a:cxn>
              <a:cxn ang="0">
                <a:pos x="102" y="7"/>
              </a:cxn>
              <a:cxn ang="0">
                <a:pos x="186" y="11"/>
              </a:cxn>
              <a:cxn ang="0">
                <a:pos x="356" y="16"/>
              </a:cxn>
              <a:cxn ang="0">
                <a:pos x="439" y="20"/>
              </a:cxn>
              <a:cxn ang="0">
                <a:pos x="440" y="31"/>
              </a:cxn>
              <a:cxn ang="0">
                <a:pos x="441" y="40"/>
              </a:cxn>
              <a:cxn ang="0">
                <a:pos x="441" y="76"/>
              </a:cxn>
              <a:cxn ang="0">
                <a:pos x="444" y="80"/>
              </a:cxn>
              <a:cxn ang="0">
                <a:pos x="444" y="98"/>
              </a:cxn>
              <a:cxn ang="0">
                <a:pos x="449" y="119"/>
              </a:cxn>
              <a:cxn ang="0">
                <a:pos x="458" y="138"/>
              </a:cxn>
              <a:cxn ang="0">
                <a:pos x="461" y="147"/>
              </a:cxn>
              <a:cxn ang="0">
                <a:pos x="461" y="153"/>
              </a:cxn>
              <a:cxn ang="0">
                <a:pos x="460" y="156"/>
              </a:cxn>
              <a:cxn ang="0">
                <a:pos x="458" y="157"/>
              </a:cxn>
              <a:cxn ang="0">
                <a:pos x="458" y="158"/>
              </a:cxn>
              <a:cxn ang="0">
                <a:pos x="460" y="164"/>
              </a:cxn>
              <a:cxn ang="0">
                <a:pos x="461" y="172"/>
              </a:cxn>
              <a:cxn ang="0">
                <a:pos x="463" y="181"/>
              </a:cxn>
              <a:cxn ang="0">
                <a:pos x="464" y="189"/>
              </a:cxn>
              <a:cxn ang="0">
                <a:pos x="464" y="193"/>
              </a:cxn>
              <a:cxn ang="0">
                <a:pos x="463" y="195"/>
              </a:cxn>
              <a:cxn ang="0">
                <a:pos x="462" y="196"/>
              </a:cxn>
              <a:cxn ang="0">
                <a:pos x="461" y="199"/>
              </a:cxn>
              <a:cxn ang="0">
                <a:pos x="461" y="205"/>
              </a:cxn>
              <a:cxn ang="0">
                <a:pos x="462" y="213"/>
              </a:cxn>
              <a:cxn ang="0">
                <a:pos x="463" y="223"/>
              </a:cxn>
              <a:cxn ang="0">
                <a:pos x="464" y="231"/>
              </a:cxn>
              <a:cxn ang="0">
                <a:pos x="464" y="240"/>
              </a:cxn>
              <a:cxn ang="0">
                <a:pos x="467" y="249"/>
              </a:cxn>
              <a:cxn ang="0">
                <a:pos x="468" y="251"/>
              </a:cxn>
              <a:cxn ang="0">
                <a:pos x="474" y="257"/>
              </a:cxn>
              <a:cxn ang="0">
                <a:pos x="475" y="259"/>
              </a:cxn>
              <a:cxn ang="0">
                <a:pos x="476" y="271"/>
              </a:cxn>
              <a:cxn ang="0">
                <a:pos x="478" y="283"/>
              </a:cxn>
              <a:cxn ang="0">
                <a:pos x="481" y="293"/>
              </a:cxn>
              <a:cxn ang="0">
                <a:pos x="384" y="296"/>
              </a:cxn>
              <a:cxn ang="0">
                <a:pos x="286" y="294"/>
              </a:cxn>
              <a:cxn ang="0">
                <a:pos x="189" y="290"/>
              </a:cxn>
              <a:cxn ang="0">
                <a:pos x="94" y="285"/>
              </a:cxn>
              <a:cxn ang="0">
                <a:pos x="0" y="279"/>
              </a:cxn>
              <a:cxn ang="0">
                <a:pos x="4" y="209"/>
              </a:cxn>
              <a:cxn ang="0">
                <a:pos x="9" y="138"/>
              </a:cxn>
              <a:cxn ang="0">
                <a:pos x="14" y="68"/>
              </a:cxn>
              <a:cxn ang="0">
                <a:pos x="22" y="0"/>
              </a:cxn>
            </a:cxnLst>
            <a:rect l="0" t="0" r="r" b="b"/>
            <a:pathLst>
              <a:path w="481" h="296">
                <a:moveTo>
                  <a:pt x="22" y="0"/>
                </a:moveTo>
                <a:lnTo>
                  <a:pt x="102" y="7"/>
                </a:lnTo>
                <a:lnTo>
                  <a:pt x="186" y="11"/>
                </a:lnTo>
                <a:lnTo>
                  <a:pt x="356" y="16"/>
                </a:lnTo>
                <a:lnTo>
                  <a:pt x="439" y="20"/>
                </a:lnTo>
                <a:lnTo>
                  <a:pt x="440" y="31"/>
                </a:lnTo>
                <a:lnTo>
                  <a:pt x="441" y="40"/>
                </a:lnTo>
                <a:lnTo>
                  <a:pt x="441" y="76"/>
                </a:lnTo>
                <a:lnTo>
                  <a:pt x="444" y="80"/>
                </a:lnTo>
                <a:lnTo>
                  <a:pt x="444" y="98"/>
                </a:lnTo>
                <a:lnTo>
                  <a:pt x="449" y="119"/>
                </a:lnTo>
                <a:lnTo>
                  <a:pt x="458" y="138"/>
                </a:lnTo>
                <a:lnTo>
                  <a:pt x="461" y="147"/>
                </a:lnTo>
                <a:lnTo>
                  <a:pt x="461" y="153"/>
                </a:lnTo>
                <a:lnTo>
                  <a:pt x="460" y="156"/>
                </a:lnTo>
                <a:lnTo>
                  <a:pt x="458" y="157"/>
                </a:lnTo>
                <a:lnTo>
                  <a:pt x="458" y="158"/>
                </a:lnTo>
                <a:lnTo>
                  <a:pt x="460" y="164"/>
                </a:lnTo>
                <a:lnTo>
                  <a:pt x="461" y="172"/>
                </a:lnTo>
                <a:lnTo>
                  <a:pt x="463" y="181"/>
                </a:lnTo>
                <a:lnTo>
                  <a:pt x="464" y="189"/>
                </a:lnTo>
                <a:lnTo>
                  <a:pt x="464" y="193"/>
                </a:lnTo>
                <a:lnTo>
                  <a:pt x="463" y="195"/>
                </a:lnTo>
                <a:lnTo>
                  <a:pt x="462" y="196"/>
                </a:lnTo>
                <a:lnTo>
                  <a:pt x="461" y="199"/>
                </a:lnTo>
                <a:lnTo>
                  <a:pt x="461" y="205"/>
                </a:lnTo>
                <a:lnTo>
                  <a:pt x="462" y="213"/>
                </a:lnTo>
                <a:lnTo>
                  <a:pt x="463" y="223"/>
                </a:lnTo>
                <a:lnTo>
                  <a:pt x="464" y="231"/>
                </a:lnTo>
                <a:lnTo>
                  <a:pt x="464" y="240"/>
                </a:lnTo>
                <a:lnTo>
                  <a:pt x="467" y="249"/>
                </a:lnTo>
                <a:lnTo>
                  <a:pt x="468" y="251"/>
                </a:lnTo>
                <a:lnTo>
                  <a:pt x="474" y="257"/>
                </a:lnTo>
                <a:lnTo>
                  <a:pt x="475" y="259"/>
                </a:lnTo>
                <a:lnTo>
                  <a:pt x="476" y="271"/>
                </a:lnTo>
                <a:lnTo>
                  <a:pt x="478" y="283"/>
                </a:lnTo>
                <a:lnTo>
                  <a:pt x="481" y="293"/>
                </a:lnTo>
                <a:lnTo>
                  <a:pt x="384" y="296"/>
                </a:lnTo>
                <a:lnTo>
                  <a:pt x="286" y="294"/>
                </a:lnTo>
                <a:lnTo>
                  <a:pt x="189" y="290"/>
                </a:lnTo>
                <a:lnTo>
                  <a:pt x="94" y="285"/>
                </a:lnTo>
                <a:lnTo>
                  <a:pt x="0" y="279"/>
                </a:lnTo>
                <a:lnTo>
                  <a:pt x="4" y="209"/>
                </a:lnTo>
                <a:lnTo>
                  <a:pt x="9" y="138"/>
                </a:lnTo>
                <a:lnTo>
                  <a:pt x="14" y="68"/>
                </a:lnTo>
                <a:lnTo>
                  <a:pt x="22"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8" name="Freeform 34"/>
          <p:cNvSpPr>
            <a:spLocks/>
          </p:cNvSpPr>
          <p:nvPr/>
        </p:nvSpPr>
        <p:spPr bwMode="auto">
          <a:xfrm>
            <a:off x="5366614" y="2631088"/>
            <a:ext cx="656332" cy="424230"/>
          </a:xfrm>
          <a:custGeom>
            <a:avLst/>
            <a:gdLst/>
            <a:ahLst/>
            <a:cxnLst>
              <a:cxn ang="0">
                <a:pos x="135" y="8"/>
              </a:cxn>
              <a:cxn ang="0">
                <a:pos x="375" y="16"/>
              </a:cxn>
              <a:cxn ang="0">
                <a:pos x="496" y="24"/>
              </a:cxn>
              <a:cxn ang="0">
                <a:pos x="488" y="36"/>
              </a:cxn>
              <a:cxn ang="0">
                <a:pos x="481" y="48"/>
              </a:cxn>
              <a:cxn ang="0">
                <a:pos x="487" y="58"/>
              </a:cxn>
              <a:cxn ang="0">
                <a:pos x="492" y="64"/>
              </a:cxn>
              <a:cxn ang="0">
                <a:pos x="496" y="67"/>
              </a:cxn>
              <a:cxn ang="0">
                <a:pos x="502" y="69"/>
              </a:cxn>
              <a:cxn ang="0">
                <a:pos x="506" y="76"/>
              </a:cxn>
              <a:cxn ang="0">
                <a:pos x="509" y="233"/>
              </a:cxn>
              <a:cxn ang="0">
                <a:pos x="508" y="240"/>
              </a:cxn>
              <a:cxn ang="0">
                <a:pos x="498" y="242"/>
              </a:cxn>
              <a:cxn ang="0">
                <a:pos x="499" y="249"/>
              </a:cxn>
              <a:cxn ang="0">
                <a:pos x="503" y="254"/>
              </a:cxn>
              <a:cxn ang="0">
                <a:pos x="502" y="260"/>
              </a:cxn>
              <a:cxn ang="0">
                <a:pos x="505" y="277"/>
              </a:cxn>
              <a:cxn ang="0">
                <a:pos x="503" y="298"/>
              </a:cxn>
              <a:cxn ang="0">
                <a:pos x="498" y="308"/>
              </a:cxn>
              <a:cxn ang="0">
                <a:pos x="501" y="317"/>
              </a:cxn>
              <a:cxn ang="0">
                <a:pos x="489" y="318"/>
              </a:cxn>
              <a:cxn ang="0">
                <a:pos x="463" y="304"/>
              </a:cxn>
              <a:cxn ang="0">
                <a:pos x="444" y="301"/>
              </a:cxn>
              <a:cxn ang="0">
                <a:pos x="416" y="302"/>
              </a:cxn>
              <a:cxn ang="0">
                <a:pos x="405" y="307"/>
              </a:cxn>
              <a:cxn ang="0">
                <a:pos x="385" y="298"/>
              </a:cxn>
              <a:cxn ang="0">
                <a:pos x="379" y="293"/>
              </a:cxn>
              <a:cxn ang="0">
                <a:pos x="374" y="288"/>
              </a:cxn>
              <a:cxn ang="0">
                <a:pos x="359" y="286"/>
              </a:cxn>
              <a:cxn ang="0">
                <a:pos x="332" y="287"/>
              </a:cxn>
              <a:cxn ang="0">
                <a:pos x="198" y="281"/>
              </a:cxn>
              <a:cxn ang="0">
                <a:pos x="62" y="275"/>
              </a:cxn>
              <a:cxn ang="0">
                <a:pos x="3" y="200"/>
              </a:cxn>
              <a:cxn ang="0">
                <a:pos x="15" y="67"/>
              </a:cxn>
            </a:cxnLst>
            <a:rect l="0" t="0" r="r" b="b"/>
            <a:pathLst>
              <a:path w="509" h="329">
                <a:moveTo>
                  <a:pt x="20" y="0"/>
                </a:moveTo>
                <a:lnTo>
                  <a:pt x="135" y="8"/>
                </a:lnTo>
                <a:lnTo>
                  <a:pt x="254" y="13"/>
                </a:lnTo>
                <a:lnTo>
                  <a:pt x="375" y="16"/>
                </a:lnTo>
                <a:lnTo>
                  <a:pt x="498" y="16"/>
                </a:lnTo>
                <a:lnTo>
                  <a:pt x="496" y="24"/>
                </a:lnTo>
                <a:lnTo>
                  <a:pt x="494" y="31"/>
                </a:lnTo>
                <a:lnTo>
                  <a:pt x="488" y="36"/>
                </a:lnTo>
                <a:lnTo>
                  <a:pt x="483" y="41"/>
                </a:lnTo>
                <a:lnTo>
                  <a:pt x="481" y="48"/>
                </a:lnTo>
                <a:lnTo>
                  <a:pt x="485" y="55"/>
                </a:lnTo>
                <a:lnTo>
                  <a:pt x="487" y="58"/>
                </a:lnTo>
                <a:lnTo>
                  <a:pt x="489" y="62"/>
                </a:lnTo>
                <a:lnTo>
                  <a:pt x="492" y="64"/>
                </a:lnTo>
                <a:lnTo>
                  <a:pt x="495" y="65"/>
                </a:lnTo>
                <a:lnTo>
                  <a:pt x="496" y="67"/>
                </a:lnTo>
                <a:lnTo>
                  <a:pt x="499" y="67"/>
                </a:lnTo>
                <a:lnTo>
                  <a:pt x="502" y="69"/>
                </a:lnTo>
                <a:lnTo>
                  <a:pt x="505" y="72"/>
                </a:lnTo>
                <a:lnTo>
                  <a:pt x="506" y="76"/>
                </a:lnTo>
                <a:lnTo>
                  <a:pt x="506" y="196"/>
                </a:lnTo>
                <a:lnTo>
                  <a:pt x="509" y="233"/>
                </a:lnTo>
                <a:lnTo>
                  <a:pt x="509" y="239"/>
                </a:lnTo>
                <a:lnTo>
                  <a:pt x="508" y="240"/>
                </a:lnTo>
                <a:lnTo>
                  <a:pt x="501" y="240"/>
                </a:lnTo>
                <a:lnTo>
                  <a:pt x="498" y="242"/>
                </a:lnTo>
                <a:lnTo>
                  <a:pt x="498" y="247"/>
                </a:lnTo>
                <a:lnTo>
                  <a:pt x="499" y="249"/>
                </a:lnTo>
                <a:lnTo>
                  <a:pt x="502" y="252"/>
                </a:lnTo>
                <a:lnTo>
                  <a:pt x="503" y="254"/>
                </a:lnTo>
                <a:lnTo>
                  <a:pt x="503" y="259"/>
                </a:lnTo>
                <a:lnTo>
                  <a:pt x="502" y="260"/>
                </a:lnTo>
                <a:lnTo>
                  <a:pt x="502" y="267"/>
                </a:lnTo>
                <a:lnTo>
                  <a:pt x="505" y="277"/>
                </a:lnTo>
                <a:lnTo>
                  <a:pt x="505" y="288"/>
                </a:lnTo>
                <a:lnTo>
                  <a:pt x="503" y="298"/>
                </a:lnTo>
                <a:lnTo>
                  <a:pt x="501" y="302"/>
                </a:lnTo>
                <a:lnTo>
                  <a:pt x="498" y="308"/>
                </a:lnTo>
                <a:lnTo>
                  <a:pt x="498" y="312"/>
                </a:lnTo>
                <a:lnTo>
                  <a:pt x="501" y="317"/>
                </a:lnTo>
                <a:lnTo>
                  <a:pt x="501" y="329"/>
                </a:lnTo>
                <a:lnTo>
                  <a:pt x="489" y="318"/>
                </a:lnTo>
                <a:lnTo>
                  <a:pt x="475" y="310"/>
                </a:lnTo>
                <a:lnTo>
                  <a:pt x="463" y="304"/>
                </a:lnTo>
                <a:lnTo>
                  <a:pt x="453" y="298"/>
                </a:lnTo>
                <a:lnTo>
                  <a:pt x="444" y="301"/>
                </a:lnTo>
                <a:lnTo>
                  <a:pt x="421" y="301"/>
                </a:lnTo>
                <a:lnTo>
                  <a:pt x="416" y="302"/>
                </a:lnTo>
                <a:lnTo>
                  <a:pt x="410" y="304"/>
                </a:lnTo>
                <a:lnTo>
                  <a:pt x="405" y="307"/>
                </a:lnTo>
                <a:lnTo>
                  <a:pt x="396" y="303"/>
                </a:lnTo>
                <a:lnTo>
                  <a:pt x="385" y="298"/>
                </a:lnTo>
                <a:lnTo>
                  <a:pt x="382" y="296"/>
                </a:lnTo>
                <a:lnTo>
                  <a:pt x="379" y="293"/>
                </a:lnTo>
                <a:lnTo>
                  <a:pt x="377" y="290"/>
                </a:lnTo>
                <a:lnTo>
                  <a:pt x="374" y="288"/>
                </a:lnTo>
                <a:lnTo>
                  <a:pt x="371" y="287"/>
                </a:lnTo>
                <a:lnTo>
                  <a:pt x="359" y="286"/>
                </a:lnTo>
                <a:lnTo>
                  <a:pt x="345" y="287"/>
                </a:lnTo>
                <a:lnTo>
                  <a:pt x="332" y="287"/>
                </a:lnTo>
                <a:lnTo>
                  <a:pt x="267" y="284"/>
                </a:lnTo>
                <a:lnTo>
                  <a:pt x="198" y="281"/>
                </a:lnTo>
                <a:lnTo>
                  <a:pt x="129" y="279"/>
                </a:lnTo>
                <a:lnTo>
                  <a:pt x="62" y="275"/>
                </a:lnTo>
                <a:lnTo>
                  <a:pt x="0" y="270"/>
                </a:lnTo>
                <a:lnTo>
                  <a:pt x="3" y="200"/>
                </a:lnTo>
                <a:lnTo>
                  <a:pt x="8" y="133"/>
                </a:lnTo>
                <a:lnTo>
                  <a:pt x="15" y="67"/>
                </a:lnTo>
                <a:lnTo>
                  <a:pt x="20"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59" name="Freeform 35"/>
          <p:cNvSpPr>
            <a:spLocks/>
          </p:cNvSpPr>
          <p:nvPr/>
        </p:nvSpPr>
        <p:spPr bwMode="auto">
          <a:xfrm>
            <a:off x="5348565" y="2983108"/>
            <a:ext cx="773671" cy="381678"/>
          </a:xfrm>
          <a:custGeom>
            <a:avLst/>
            <a:gdLst/>
            <a:ahLst/>
            <a:cxnLst>
              <a:cxn ang="0">
                <a:pos x="57" y="4"/>
              </a:cxn>
              <a:cxn ang="0">
                <a:pos x="152" y="9"/>
              </a:cxn>
              <a:cxn ang="0">
                <a:pos x="251" y="14"/>
              </a:cxn>
              <a:cxn ang="0">
                <a:pos x="319" y="17"/>
              </a:cxn>
              <a:cxn ang="0">
                <a:pos x="377" y="17"/>
              </a:cxn>
              <a:cxn ang="0">
                <a:pos x="399" y="28"/>
              </a:cxn>
              <a:cxn ang="0">
                <a:pos x="412" y="35"/>
              </a:cxn>
              <a:cxn ang="0">
                <a:pos x="416" y="37"/>
              </a:cxn>
              <a:cxn ang="0">
                <a:pos x="421" y="39"/>
              </a:cxn>
              <a:cxn ang="0">
                <a:pos x="425" y="37"/>
              </a:cxn>
              <a:cxn ang="0">
                <a:pos x="428" y="32"/>
              </a:cxn>
              <a:cxn ang="0">
                <a:pos x="456" y="31"/>
              </a:cxn>
              <a:cxn ang="0">
                <a:pos x="467" y="29"/>
              </a:cxn>
              <a:cxn ang="0">
                <a:pos x="473" y="38"/>
              </a:cxn>
              <a:cxn ang="0">
                <a:pos x="482" y="41"/>
              </a:cxn>
              <a:cxn ang="0">
                <a:pos x="495" y="42"/>
              </a:cxn>
              <a:cxn ang="0">
                <a:pos x="503" y="51"/>
              </a:cxn>
              <a:cxn ang="0">
                <a:pos x="509" y="56"/>
              </a:cxn>
              <a:cxn ang="0">
                <a:pos x="515" y="60"/>
              </a:cxn>
              <a:cxn ang="0">
                <a:pos x="522" y="64"/>
              </a:cxn>
              <a:cxn ang="0">
                <a:pos x="525" y="70"/>
              </a:cxn>
              <a:cxn ang="0">
                <a:pos x="530" y="80"/>
              </a:cxn>
              <a:cxn ang="0">
                <a:pos x="532" y="88"/>
              </a:cxn>
              <a:cxn ang="0">
                <a:pos x="532" y="99"/>
              </a:cxn>
              <a:cxn ang="0">
                <a:pos x="538" y="107"/>
              </a:cxn>
              <a:cxn ang="0">
                <a:pos x="542" y="119"/>
              </a:cxn>
              <a:cxn ang="0">
                <a:pos x="548" y="139"/>
              </a:cxn>
              <a:cxn ang="0">
                <a:pos x="549" y="155"/>
              </a:cxn>
              <a:cxn ang="0">
                <a:pos x="556" y="160"/>
              </a:cxn>
              <a:cxn ang="0">
                <a:pos x="560" y="163"/>
              </a:cxn>
              <a:cxn ang="0">
                <a:pos x="561" y="169"/>
              </a:cxn>
              <a:cxn ang="0">
                <a:pos x="560" y="177"/>
              </a:cxn>
              <a:cxn ang="0">
                <a:pos x="562" y="183"/>
              </a:cxn>
              <a:cxn ang="0">
                <a:pos x="566" y="189"/>
              </a:cxn>
              <a:cxn ang="0">
                <a:pos x="565" y="195"/>
              </a:cxn>
              <a:cxn ang="0">
                <a:pos x="562" y="198"/>
              </a:cxn>
              <a:cxn ang="0">
                <a:pos x="563" y="203"/>
              </a:cxn>
              <a:cxn ang="0">
                <a:pos x="565" y="206"/>
              </a:cxn>
              <a:cxn ang="0">
                <a:pos x="566" y="217"/>
              </a:cxn>
              <a:cxn ang="0">
                <a:pos x="570" y="244"/>
              </a:cxn>
              <a:cxn ang="0">
                <a:pos x="577" y="258"/>
              </a:cxn>
              <a:cxn ang="0">
                <a:pos x="580" y="265"/>
              </a:cxn>
              <a:cxn ang="0">
                <a:pos x="596" y="283"/>
              </a:cxn>
              <a:cxn ang="0">
                <a:pos x="483" y="296"/>
              </a:cxn>
              <a:cxn ang="0">
                <a:pos x="249" y="291"/>
              </a:cxn>
              <a:cxn ang="0">
                <a:pos x="135" y="263"/>
              </a:cxn>
              <a:cxn ang="0">
                <a:pos x="137" y="195"/>
              </a:cxn>
              <a:cxn ang="0">
                <a:pos x="34" y="186"/>
              </a:cxn>
              <a:cxn ang="0">
                <a:pos x="3" y="137"/>
              </a:cxn>
              <a:cxn ang="0">
                <a:pos x="9" y="44"/>
              </a:cxn>
            </a:cxnLst>
            <a:rect l="0" t="0" r="r" b="b"/>
            <a:pathLst>
              <a:path w="600" h="296">
                <a:moveTo>
                  <a:pt x="14" y="0"/>
                </a:moveTo>
                <a:lnTo>
                  <a:pt x="57" y="4"/>
                </a:lnTo>
                <a:lnTo>
                  <a:pt x="104" y="7"/>
                </a:lnTo>
                <a:lnTo>
                  <a:pt x="152" y="9"/>
                </a:lnTo>
                <a:lnTo>
                  <a:pt x="203" y="11"/>
                </a:lnTo>
                <a:lnTo>
                  <a:pt x="251" y="14"/>
                </a:lnTo>
                <a:lnTo>
                  <a:pt x="298" y="17"/>
                </a:lnTo>
                <a:lnTo>
                  <a:pt x="319" y="17"/>
                </a:lnTo>
                <a:lnTo>
                  <a:pt x="359" y="15"/>
                </a:lnTo>
                <a:lnTo>
                  <a:pt x="377" y="17"/>
                </a:lnTo>
                <a:lnTo>
                  <a:pt x="389" y="22"/>
                </a:lnTo>
                <a:lnTo>
                  <a:pt x="399" y="28"/>
                </a:lnTo>
                <a:lnTo>
                  <a:pt x="411" y="34"/>
                </a:lnTo>
                <a:lnTo>
                  <a:pt x="412" y="35"/>
                </a:lnTo>
                <a:lnTo>
                  <a:pt x="414" y="36"/>
                </a:lnTo>
                <a:lnTo>
                  <a:pt x="416" y="37"/>
                </a:lnTo>
                <a:lnTo>
                  <a:pt x="416" y="39"/>
                </a:lnTo>
                <a:lnTo>
                  <a:pt x="421" y="39"/>
                </a:lnTo>
                <a:lnTo>
                  <a:pt x="423" y="38"/>
                </a:lnTo>
                <a:lnTo>
                  <a:pt x="425" y="37"/>
                </a:lnTo>
                <a:lnTo>
                  <a:pt x="426" y="35"/>
                </a:lnTo>
                <a:lnTo>
                  <a:pt x="428" y="32"/>
                </a:lnTo>
                <a:lnTo>
                  <a:pt x="431" y="31"/>
                </a:lnTo>
                <a:lnTo>
                  <a:pt x="456" y="31"/>
                </a:lnTo>
                <a:lnTo>
                  <a:pt x="464" y="28"/>
                </a:lnTo>
                <a:lnTo>
                  <a:pt x="467" y="29"/>
                </a:lnTo>
                <a:lnTo>
                  <a:pt x="469" y="31"/>
                </a:lnTo>
                <a:lnTo>
                  <a:pt x="473" y="38"/>
                </a:lnTo>
                <a:lnTo>
                  <a:pt x="475" y="39"/>
                </a:lnTo>
                <a:lnTo>
                  <a:pt x="482" y="41"/>
                </a:lnTo>
                <a:lnTo>
                  <a:pt x="489" y="41"/>
                </a:lnTo>
                <a:lnTo>
                  <a:pt x="495" y="42"/>
                </a:lnTo>
                <a:lnTo>
                  <a:pt x="498" y="44"/>
                </a:lnTo>
                <a:lnTo>
                  <a:pt x="503" y="51"/>
                </a:lnTo>
                <a:lnTo>
                  <a:pt x="506" y="53"/>
                </a:lnTo>
                <a:lnTo>
                  <a:pt x="509" y="56"/>
                </a:lnTo>
                <a:lnTo>
                  <a:pt x="512" y="58"/>
                </a:lnTo>
                <a:lnTo>
                  <a:pt x="515" y="60"/>
                </a:lnTo>
                <a:lnTo>
                  <a:pt x="518" y="63"/>
                </a:lnTo>
                <a:lnTo>
                  <a:pt x="522" y="64"/>
                </a:lnTo>
                <a:lnTo>
                  <a:pt x="526" y="65"/>
                </a:lnTo>
                <a:lnTo>
                  <a:pt x="525" y="70"/>
                </a:lnTo>
                <a:lnTo>
                  <a:pt x="526" y="76"/>
                </a:lnTo>
                <a:lnTo>
                  <a:pt x="530" y="80"/>
                </a:lnTo>
                <a:lnTo>
                  <a:pt x="532" y="85"/>
                </a:lnTo>
                <a:lnTo>
                  <a:pt x="532" y="88"/>
                </a:lnTo>
                <a:lnTo>
                  <a:pt x="531" y="93"/>
                </a:lnTo>
                <a:lnTo>
                  <a:pt x="532" y="99"/>
                </a:lnTo>
                <a:lnTo>
                  <a:pt x="537" y="105"/>
                </a:lnTo>
                <a:lnTo>
                  <a:pt x="538" y="107"/>
                </a:lnTo>
                <a:lnTo>
                  <a:pt x="540" y="109"/>
                </a:lnTo>
                <a:lnTo>
                  <a:pt x="542" y="119"/>
                </a:lnTo>
                <a:lnTo>
                  <a:pt x="547" y="130"/>
                </a:lnTo>
                <a:lnTo>
                  <a:pt x="548" y="139"/>
                </a:lnTo>
                <a:lnTo>
                  <a:pt x="548" y="153"/>
                </a:lnTo>
                <a:lnTo>
                  <a:pt x="549" y="155"/>
                </a:lnTo>
                <a:lnTo>
                  <a:pt x="554" y="157"/>
                </a:lnTo>
                <a:lnTo>
                  <a:pt x="556" y="160"/>
                </a:lnTo>
                <a:lnTo>
                  <a:pt x="559" y="161"/>
                </a:lnTo>
                <a:lnTo>
                  <a:pt x="560" y="163"/>
                </a:lnTo>
                <a:lnTo>
                  <a:pt x="561" y="167"/>
                </a:lnTo>
                <a:lnTo>
                  <a:pt x="561" y="169"/>
                </a:lnTo>
                <a:lnTo>
                  <a:pt x="560" y="172"/>
                </a:lnTo>
                <a:lnTo>
                  <a:pt x="560" y="177"/>
                </a:lnTo>
                <a:lnTo>
                  <a:pt x="561" y="181"/>
                </a:lnTo>
                <a:lnTo>
                  <a:pt x="562" y="183"/>
                </a:lnTo>
                <a:lnTo>
                  <a:pt x="563" y="184"/>
                </a:lnTo>
                <a:lnTo>
                  <a:pt x="566" y="189"/>
                </a:lnTo>
                <a:lnTo>
                  <a:pt x="566" y="192"/>
                </a:lnTo>
                <a:lnTo>
                  <a:pt x="565" y="195"/>
                </a:lnTo>
                <a:lnTo>
                  <a:pt x="563" y="196"/>
                </a:lnTo>
                <a:lnTo>
                  <a:pt x="562" y="198"/>
                </a:lnTo>
                <a:lnTo>
                  <a:pt x="562" y="200"/>
                </a:lnTo>
                <a:lnTo>
                  <a:pt x="563" y="203"/>
                </a:lnTo>
                <a:lnTo>
                  <a:pt x="565" y="204"/>
                </a:lnTo>
                <a:lnTo>
                  <a:pt x="565" y="206"/>
                </a:lnTo>
                <a:lnTo>
                  <a:pt x="566" y="209"/>
                </a:lnTo>
                <a:lnTo>
                  <a:pt x="566" y="217"/>
                </a:lnTo>
                <a:lnTo>
                  <a:pt x="567" y="231"/>
                </a:lnTo>
                <a:lnTo>
                  <a:pt x="570" y="244"/>
                </a:lnTo>
                <a:lnTo>
                  <a:pt x="576" y="256"/>
                </a:lnTo>
                <a:lnTo>
                  <a:pt x="577" y="258"/>
                </a:lnTo>
                <a:lnTo>
                  <a:pt x="577" y="260"/>
                </a:lnTo>
                <a:lnTo>
                  <a:pt x="580" y="265"/>
                </a:lnTo>
                <a:lnTo>
                  <a:pt x="584" y="269"/>
                </a:lnTo>
                <a:lnTo>
                  <a:pt x="596" y="283"/>
                </a:lnTo>
                <a:lnTo>
                  <a:pt x="600" y="293"/>
                </a:lnTo>
                <a:lnTo>
                  <a:pt x="483" y="296"/>
                </a:lnTo>
                <a:lnTo>
                  <a:pt x="366" y="295"/>
                </a:lnTo>
                <a:lnTo>
                  <a:pt x="249" y="291"/>
                </a:lnTo>
                <a:lnTo>
                  <a:pt x="135" y="288"/>
                </a:lnTo>
                <a:lnTo>
                  <a:pt x="135" y="263"/>
                </a:lnTo>
                <a:lnTo>
                  <a:pt x="137" y="219"/>
                </a:lnTo>
                <a:lnTo>
                  <a:pt x="137" y="195"/>
                </a:lnTo>
                <a:lnTo>
                  <a:pt x="104" y="191"/>
                </a:lnTo>
                <a:lnTo>
                  <a:pt x="34" y="186"/>
                </a:lnTo>
                <a:lnTo>
                  <a:pt x="0" y="183"/>
                </a:lnTo>
                <a:lnTo>
                  <a:pt x="3" y="137"/>
                </a:lnTo>
                <a:lnTo>
                  <a:pt x="6" y="91"/>
                </a:lnTo>
                <a:lnTo>
                  <a:pt x="9" y="44"/>
                </a:lnTo>
                <a:lnTo>
                  <a:pt x="1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0" name="Freeform 36"/>
          <p:cNvSpPr>
            <a:spLocks/>
          </p:cNvSpPr>
          <p:nvPr/>
        </p:nvSpPr>
        <p:spPr bwMode="auto">
          <a:xfrm>
            <a:off x="5504590" y="3357049"/>
            <a:ext cx="692437" cy="371362"/>
          </a:xfrm>
          <a:custGeom>
            <a:avLst/>
            <a:gdLst/>
            <a:ahLst/>
            <a:cxnLst>
              <a:cxn ang="0">
                <a:pos x="14" y="0"/>
              </a:cxn>
              <a:cxn ang="0">
                <a:pos x="69" y="4"/>
              </a:cxn>
              <a:cxn ang="0">
                <a:pos x="126" y="6"/>
              </a:cxn>
              <a:cxn ang="0">
                <a:pos x="242" y="8"/>
              </a:cxn>
              <a:cxn ang="0">
                <a:pos x="300" y="12"/>
              </a:cxn>
              <a:cxn ang="0">
                <a:pos x="332" y="13"/>
              </a:cxn>
              <a:cxn ang="0">
                <a:pos x="363" y="13"/>
              </a:cxn>
              <a:cxn ang="0">
                <a:pos x="394" y="12"/>
              </a:cxn>
              <a:cxn ang="0">
                <a:pos x="418" y="10"/>
              </a:cxn>
              <a:cxn ang="0">
                <a:pos x="441" y="7"/>
              </a:cxn>
              <a:cxn ang="0">
                <a:pos x="461" y="6"/>
              </a:cxn>
              <a:cxn ang="0">
                <a:pos x="479" y="8"/>
              </a:cxn>
              <a:cxn ang="0">
                <a:pos x="486" y="11"/>
              </a:cxn>
              <a:cxn ang="0">
                <a:pos x="487" y="12"/>
              </a:cxn>
              <a:cxn ang="0">
                <a:pos x="489" y="13"/>
              </a:cxn>
              <a:cxn ang="0">
                <a:pos x="493" y="17"/>
              </a:cxn>
              <a:cxn ang="0">
                <a:pos x="495" y="20"/>
              </a:cxn>
              <a:cxn ang="0">
                <a:pos x="500" y="22"/>
              </a:cxn>
              <a:cxn ang="0">
                <a:pos x="501" y="22"/>
              </a:cxn>
              <a:cxn ang="0">
                <a:pos x="503" y="21"/>
              </a:cxn>
              <a:cxn ang="0">
                <a:pos x="506" y="18"/>
              </a:cxn>
              <a:cxn ang="0">
                <a:pos x="509" y="20"/>
              </a:cxn>
              <a:cxn ang="0">
                <a:pos x="509" y="22"/>
              </a:cxn>
              <a:cxn ang="0">
                <a:pos x="512" y="22"/>
              </a:cxn>
              <a:cxn ang="0">
                <a:pos x="513" y="25"/>
              </a:cxn>
              <a:cxn ang="0">
                <a:pos x="515" y="26"/>
              </a:cxn>
              <a:cxn ang="0">
                <a:pos x="515" y="28"/>
              </a:cxn>
              <a:cxn ang="0">
                <a:pos x="511" y="27"/>
              </a:cxn>
              <a:cxn ang="0">
                <a:pos x="505" y="27"/>
              </a:cxn>
              <a:cxn ang="0">
                <a:pos x="506" y="28"/>
              </a:cxn>
              <a:cxn ang="0">
                <a:pos x="506" y="32"/>
              </a:cxn>
              <a:cxn ang="0">
                <a:pos x="505" y="34"/>
              </a:cxn>
              <a:cxn ang="0">
                <a:pos x="503" y="38"/>
              </a:cxn>
              <a:cxn ang="0">
                <a:pos x="502" y="41"/>
              </a:cxn>
              <a:cxn ang="0">
                <a:pos x="501" y="46"/>
              </a:cxn>
              <a:cxn ang="0">
                <a:pos x="501" y="53"/>
              </a:cxn>
              <a:cxn ang="0">
                <a:pos x="498" y="57"/>
              </a:cxn>
              <a:cxn ang="0">
                <a:pos x="497" y="59"/>
              </a:cxn>
              <a:cxn ang="0">
                <a:pos x="495" y="60"/>
              </a:cxn>
              <a:cxn ang="0">
                <a:pos x="496" y="62"/>
              </a:cxn>
              <a:cxn ang="0">
                <a:pos x="497" y="62"/>
              </a:cxn>
              <a:cxn ang="0">
                <a:pos x="497" y="61"/>
              </a:cxn>
              <a:cxn ang="0">
                <a:pos x="500" y="60"/>
              </a:cxn>
              <a:cxn ang="0">
                <a:pos x="501" y="57"/>
              </a:cxn>
              <a:cxn ang="0">
                <a:pos x="502" y="56"/>
              </a:cxn>
              <a:cxn ang="0">
                <a:pos x="506" y="56"/>
              </a:cxn>
              <a:cxn ang="0">
                <a:pos x="506" y="60"/>
              </a:cxn>
              <a:cxn ang="0">
                <a:pos x="509" y="64"/>
              </a:cxn>
              <a:cxn ang="0">
                <a:pos x="511" y="66"/>
              </a:cxn>
              <a:cxn ang="0">
                <a:pos x="515" y="66"/>
              </a:cxn>
              <a:cxn ang="0">
                <a:pos x="515" y="74"/>
              </a:cxn>
              <a:cxn ang="0">
                <a:pos x="517" y="78"/>
              </a:cxn>
              <a:cxn ang="0">
                <a:pos x="531" y="89"/>
              </a:cxn>
              <a:cxn ang="0">
                <a:pos x="534" y="94"/>
              </a:cxn>
              <a:cxn ang="0">
                <a:pos x="537" y="220"/>
              </a:cxn>
              <a:cxn ang="0">
                <a:pos x="537" y="285"/>
              </a:cxn>
              <a:cxn ang="0">
                <a:pos x="403" y="288"/>
              </a:cxn>
              <a:cxn ang="0">
                <a:pos x="267" y="287"/>
              </a:cxn>
              <a:cxn ang="0">
                <a:pos x="133" y="283"/>
              </a:cxn>
              <a:cxn ang="0">
                <a:pos x="0" y="279"/>
              </a:cxn>
              <a:cxn ang="0">
                <a:pos x="4" y="186"/>
              </a:cxn>
              <a:cxn ang="0">
                <a:pos x="8" y="92"/>
              </a:cxn>
              <a:cxn ang="0">
                <a:pos x="14" y="0"/>
              </a:cxn>
            </a:cxnLst>
            <a:rect l="0" t="0" r="r" b="b"/>
            <a:pathLst>
              <a:path w="537" h="288">
                <a:moveTo>
                  <a:pt x="14" y="0"/>
                </a:moveTo>
                <a:lnTo>
                  <a:pt x="69" y="4"/>
                </a:lnTo>
                <a:lnTo>
                  <a:pt x="126" y="6"/>
                </a:lnTo>
                <a:lnTo>
                  <a:pt x="242" y="8"/>
                </a:lnTo>
                <a:lnTo>
                  <a:pt x="300" y="12"/>
                </a:lnTo>
                <a:lnTo>
                  <a:pt x="332" y="13"/>
                </a:lnTo>
                <a:lnTo>
                  <a:pt x="363" y="13"/>
                </a:lnTo>
                <a:lnTo>
                  <a:pt x="394" y="12"/>
                </a:lnTo>
                <a:lnTo>
                  <a:pt x="418" y="10"/>
                </a:lnTo>
                <a:lnTo>
                  <a:pt x="441" y="7"/>
                </a:lnTo>
                <a:lnTo>
                  <a:pt x="461" y="6"/>
                </a:lnTo>
                <a:lnTo>
                  <a:pt x="479" y="8"/>
                </a:lnTo>
                <a:lnTo>
                  <a:pt x="486" y="11"/>
                </a:lnTo>
                <a:lnTo>
                  <a:pt x="487" y="12"/>
                </a:lnTo>
                <a:lnTo>
                  <a:pt x="489" y="13"/>
                </a:lnTo>
                <a:lnTo>
                  <a:pt x="493" y="17"/>
                </a:lnTo>
                <a:lnTo>
                  <a:pt x="495" y="20"/>
                </a:lnTo>
                <a:lnTo>
                  <a:pt x="500" y="22"/>
                </a:lnTo>
                <a:lnTo>
                  <a:pt x="501" y="22"/>
                </a:lnTo>
                <a:lnTo>
                  <a:pt x="503" y="21"/>
                </a:lnTo>
                <a:lnTo>
                  <a:pt x="506" y="18"/>
                </a:lnTo>
                <a:lnTo>
                  <a:pt x="509" y="20"/>
                </a:lnTo>
                <a:lnTo>
                  <a:pt x="509" y="22"/>
                </a:lnTo>
                <a:lnTo>
                  <a:pt x="512" y="22"/>
                </a:lnTo>
                <a:lnTo>
                  <a:pt x="513" y="25"/>
                </a:lnTo>
                <a:lnTo>
                  <a:pt x="515" y="26"/>
                </a:lnTo>
                <a:lnTo>
                  <a:pt x="515" y="28"/>
                </a:lnTo>
                <a:lnTo>
                  <a:pt x="511" y="27"/>
                </a:lnTo>
                <a:lnTo>
                  <a:pt x="505" y="27"/>
                </a:lnTo>
                <a:lnTo>
                  <a:pt x="506" y="28"/>
                </a:lnTo>
                <a:lnTo>
                  <a:pt x="506" y="32"/>
                </a:lnTo>
                <a:lnTo>
                  <a:pt x="505" y="34"/>
                </a:lnTo>
                <a:lnTo>
                  <a:pt x="503" y="38"/>
                </a:lnTo>
                <a:lnTo>
                  <a:pt x="502" y="41"/>
                </a:lnTo>
                <a:lnTo>
                  <a:pt x="501" y="46"/>
                </a:lnTo>
                <a:lnTo>
                  <a:pt x="501" y="53"/>
                </a:lnTo>
                <a:lnTo>
                  <a:pt x="498" y="57"/>
                </a:lnTo>
                <a:lnTo>
                  <a:pt x="497" y="59"/>
                </a:lnTo>
                <a:lnTo>
                  <a:pt x="495" y="60"/>
                </a:lnTo>
                <a:lnTo>
                  <a:pt x="496" y="62"/>
                </a:lnTo>
                <a:lnTo>
                  <a:pt x="497" y="62"/>
                </a:lnTo>
                <a:lnTo>
                  <a:pt x="497" y="61"/>
                </a:lnTo>
                <a:lnTo>
                  <a:pt x="500" y="60"/>
                </a:lnTo>
                <a:lnTo>
                  <a:pt x="501" y="57"/>
                </a:lnTo>
                <a:lnTo>
                  <a:pt x="502" y="56"/>
                </a:lnTo>
                <a:lnTo>
                  <a:pt x="506" y="56"/>
                </a:lnTo>
                <a:lnTo>
                  <a:pt x="506" y="60"/>
                </a:lnTo>
                <a:lnTo>
                  <a:pt x="509" y="64"/>
                </a:lnTo>
                <a:lnTo>
                  <a:pt x="511" y="66"/>
                </a:lnTo>
                <a:lnTo>
                  <a:pt x="515" y="66"/>
                </a:lnTo>
                <a:lnTo>
                  <a:pt x="515" y="74"/>
                </a:lnTo>
                <a:lnTo>
                  <a:pt x="517" y="78"/>
                </a:lnTo>
                <a:lnTo>
                  <a:pt x="531" y="89"/>
                </a:lnTo>
                <a:lnTo>
                  <a:pt x="534" y="94"/>
                </a:lnTo>
                <a:lnTo>
                  <a:pt x="537" y="220"/>
                </a:lnTo>
                <a:lnTo>
                  <a:pt x="537" y="285"/>
                </a:lnTo>
                <a:lnTo>
                  <a:pt x="403" y="288"/>
                </a:lnTo>
                <a:lnTo>
                  <a:pt x="267" y="287"/>
                </a:lnTo>
                <a:lnTo>
                  <a:pt x="133" y="283"/>
                </a:lnTo>
                <a:lnTo>
                  <a:pt x="0" y="279"/>
                </a:lnTo>
                <a:lnTo>
                  <a:pt x="4" y="186"/>
                </a:lnTo>
                <a:lnTo>
                  <a:pt x="8" y="92"/>
                </a:lnTo>
                <a:lnTo>
                  <a:pt x="1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1" name="Freeform 37"/>
          <p:cNvSpPr>
            <a:spLocks/>
          </p:cNvSpPr>
          <p:nvPr/>
        </p:nvSpPr>
        <p:spPr bwMode="auto">
          <a:xfrm>
            <a:off x="5404013" y="3716808"/>
            <a:ext cx="820093" cy="415204"/>
          </a:xfrm>
          <a:custGeom>
            <a:avLst/>
            <a:gdLst/>
            <a:ahLst/>
            <a:cxnLst>
              <a:cxn ang="0">
                <a:pos x="154" y="7"/>
              </a:cxn>
              <a:cxn ang="0">
                <a:pos x="461" y="12"/>
              </a:cxn>
              <a:cxn ang="0">
                <a:pos x="618" y="43"/>
              </a:cxn>
              <a:cxn ang="0">
                <a:pos x="626" y="102"/>
              </a:cxn>
              <a:cxn ang="0">
                <a:pos x="635" y="159"/>
              </a:cxn>
              <a:cxn ang="0">
                <a:pos x="635" y="237"/>
              </a:cxn>
              <a:cxn ang="0">
                <a:pos x="619" y="317"/>
              </a:cxn>
              <a:cxn ang="0">
                <a:pos x="581" y="294"/>
              </a:cxn>
              <a:cxn ang="0">
                <a:pos x="578" y="294"/>
              </a:cxn>
              <a:cxn ang="0">
                <a:pos x="575" y="295"/>
              </a:cxn>
              <a:cxn ang="0">
                <a:pos x="574" y="299"/>
              </a:cxn>
              <a:cxn ang="0">
                <a:pos x="572" y="302"/>
              </a:cxn>
              <a:cxn ang="0">
                <a:pos x="559" y="300"/>
              </a:cxn>
              <a:cxn ang="0">
                <a:pos x="553" y="296"/>
              </a:cxn>
              <a:cxn ang="0">
                <a:pos x="540" y="301"/>
              </a:cxn>
              <a:cxn ang="0">
                <a:pos x="530" y="303"/>
              </a:cxn>
              <a:cxn ang="0">
                <a:pos x="497" y="316"/>
              </a:cxn>
              <a:cxn ang="0">
                <a:pos x="474" y="302"/>
              </a:cxn>
              <a:cxn ang="0">
                <a:pos x="470" y="300"/>
              </a:cxn>
              <a:cxn ang="0">
                <a:pos x="466" y="303"/>
              </a:cxn>
              <a:cxn ang="0">
                <a:pos x="462" y="305"/>
              </a:cxn>
              <a:cxn ang="0">
                <a:pos x="460" y="302"/>
              </a:cxn>
              <a:cxn ang="0">
                <a:pos x="454" y="299"/>
              </a:cxn>
              <a:cxn ang="0">
                <a:pos x="446" y="298"/>
              </a:cxn>
              <a:cxn ang="0">
                <a:pos x="438" y="305"/>
              </a:cxn>
              <a:cxn ang="0">
                <a:pos x="435" y="316"/>
              </a:cxn>
              <a:cxn ang="0">
                <a:pos x="431" y="314"/>
              </a:cxn>
              <a:cxn ang="0">
                <a:pos x="430" y="309"/>
              </a:cxn>
              <a:cxn ang="0">
                <a:pos x="431" y="305"/>
              </a:cxn>
              <a:cxn ang="0">
                <a:pos x="424" y="302"/>
              </a:cxn>
              <a:cxn ang="0">
                <a:pos x="418" y="305"/>
              </a:cxn>
              <a:cxn ang="0">
                <a:pos x="410" y="302"/>
              </a:cxn>
              <a:cxn ang="0">
                <a:pos x="396" y="294"/>
              </a:cxn>
              <a:cxn ang="0">
                <a:pos x="389" y="294"/>
              </a:cxn>
              <a:cxn ang="0">
                <a:pos x="378" y="302"/>
              </a:cxn>
              <a:cxn ang="0">
                <a:pos x="374" y="296"/>
              </a:cxn>
              <a:cxn ang="0">
                <a:pos x="369" y="291"/>
              </a:cxn>
              <a:cxn ang="0">
                <a:pos x="362" y="287"/>
              </a:cxn>
              <a:cxn ang="0">
                <a:pos x="362" y="277"/>
              </a:cxn>
              <a:cxn ang="0">
                <a:pos x="339" y="279"/>
              </a:cxn>
              <a:cxn ang="0">
                <a:pos x="314" y="277"/>
              </a:cxn>
              <a:cxn ang="0">
                <a:pos x="277" y="268"/>
              </a:cxn>
              <a:cxn ang="0">
                <a:pos x="276" y="256"/>
              </a:cxn>
              <a:cxn ang="0">
                <a:pos x="268" y="249"/>
              </a:cxn>
              <a:cxn ang="0">
                <a:pos x="264" y="246"/>
              </a:cxn>
              <a:cxn ang="0">
                <a:pos x="258" y="251"/>
              </a:cxn>
              <a:cxn ang="0">
                <a:pos x="255" y="250"/>
              </a:cxn>
              <a:cxn ang="0">
                <a:pos x="248" y="249"/>
              </a:cxn>
              <a:cxn ang="0">
                <a:pos x="247" y="251"/>
              </a:cxn>
              <a:cxn ang="0">
                <a:pos x="232" y="242"/>
              </a:cxn>
              <a:cxn ang="0">
                <a:pos x="219" y="231"/>
              </a:cxn>
              <a:cxn ang="0">
                <a:pos x="224" y="60"/>
              </a:cxn>
              <a:cxn ang="0">
                <a:pos x="199" y="50"/>
              </a:cxn>
              <a:cxn ang="0">
                <a:pos x="169" y="51"/>
              </a:cxn>
              <a:cxn ang="0">
                <a:pos x="118" y="48"/>
              </a:cxn>
              <a:cxn ang="0">
                <a:pos x="37" y="42"/>
              </a:cxn>
              <a:cxn ang="0">
                <a:pos x="1" y="25"/>
              </a:cxn>
              <a:cxn ang="0">
                <a:pos x="5" y="0"/>
              </a:cxn>
            </a:cxnLst>
            <a:rect l="0" t="0" r="r" b="b"/>
            <a:pathLst>
              <a:path w="636" h="322">
                <a:moveTo>
                  <a:pt x="5" y="0"/>
                </a:moveTo>
                <a:lnTo>
                  <a:pt x="154" y="7"/>
                </a:lnTo>
                <a:lnTo>
                  <a:pt x="306" y="11"/>
                </a:lnTo>
                <a:lnTo>
                  <a:pt x="461" y="12"/>
                </a:lnTo>
                <a:lnTo>
                  <a:pt x="618" y="12"/>
                </a:lnTo>
                <a:lnTo>
                  <a:pt x="618" y="43"/>
                </a:lnTo>
                <a:lnTo>
                  <a:pt x="621" y="72"/>
                </a:lnTo>
                <a:lnTo>
                  <a:pt x="626" y="102"/>
                </a:lnTo>
                <a:lnTo>
                  <a:pt x="631" y="130"/>
                </a:lnTo>
                <a:lnTo>
                  <a:pt x="635" y="159"/>
                </a:lnTo>
                <a:lnTo>
                  <a:pt x="636" y="197"/>
                </a:lnTo>
                <a:lnTo>
                  <a:pt x="635" y="237"/>
                </a:lnTo>
                <a:lnTo>
                  <a:pt x="635" y="322"/>
                </a:lnTo>
                <a:lnTo>
                  <a:pt x="619" y="317"/>
                </a:lnTo>
                <a:lnTo>
                  <a:pt x="594" y="301"/>
                </a:lnTo>
                <a:lnTo>
                  <a:pt x="581" y="294"/>
                </a:lnTo>
                <a:lnTo>
                  <a:pt x="579" y="293"/>
                </a:lnTo>
                <a:lnTo>
                  <a:pt x="578" y="294"/>
                </a:lnTo>
                <a:lnTo>
                  <a:pt x="576" y="294"/>
                </a:lnTo>
                <a:lnTo>
                  <a:pt x="575" y="295"/>
                </a:lnTo>
                <a:lnTo>
                  <a:pt x="575" y="298"/>
                </a:lnTo>
                <a:lnTo>
                  <a:pt x="574" y="299"/>
                </a:lnTo>
                <a:lnTo>
                  <a:pt x="574" y="300"/>
                </a:lnTo>
                <a:lnTo>
                  <a:pt x="572" y="302"/>
                </a:lnTo>
                <a:lnTo>
                  <a:pt x="564" y="302"/>
                </a:lnTo>
                <a:lnTo>
                  <a:pt x="559" y="300"/>
                </a:lnTo>
                <a:lnTo>
                  <a:pt x="558" y="299"/>
                </a:lnTo>
                <a:lnTo>
                  <a:pt x="553" y="296"/>
                </a:lnTo>
                <a:lnTo>
                  <a:pt x="546" y="298"/>
                </a:lnTo>
                <a:lnTo>
                  <a:pt x="540" y="301"/>
                </a:lnTo>
                <a:lnTo>
                  <a:pt x="534" y="303"/>
                </a:lnTo>
                <a:lnTo>
                  <a:pt x="530" y="303"/>
                </a:lnTo>
                <a:lnTo>
                  <a:pt x="525" y="299"/>
                </a:lnTo>
                <a:lnTo>
                  <a:pt x="497" y="316"/>
                </a:lnTo>
                <a:lnTo>
                  <a:pt x="484" y="309"/>
                </a:lnTo>
                <a:lnTo>
                  <a:pt x="474" y="302"/>
                </a:lnTo>
                <a:lnTo>
                  <a:pt x="472" y="301"/>
                </a:lnTo>
                <a:lnTo>
                  <a:pt x="470" y="300"/>
                </a:lnTo>
                <a:lnTo>
                  <a:pt x="469" y="300"/>
                </a:lnTo>
                <a:lnTo>
                  <a:pt x="466" y="303"/>
                </a:lnTo>
                <a:lnTo>
                  <a:pt x="465" y="303"/>
                </a:lnTo>
                <a:lnTo>
                  <a:pt x="462" y="305"/>
                </a:lnTo>
                <a:lnTo>
                  <a:pt x="460" y="305"/>
                </a:lnTo>
                <a:lnTo>
                  <a:pt x="460" y="302"/>
                </a:lnTo>
                <a:lnTo>
                  <a:pt x="459" y="301"/>
                </a:lnTo>
                <a:lnTo>
                  <a:pt x="454" y="299"/>
                </a:lnTo>
                <a:lnTo>
                  <a:pt x="449" y="294"/>
                </a:lnTo>
                <a:lnTo>
                  <a:pt x="446" y="298"/>
                </a:lnTo>
                <a:lnTo>
                  <a:pt x="441" y="301"/>
                </a:lnTo>
                <a:lnTo>
                  <a:pt x="438" y="305"/>
                </a:lnTo>
                <a:lnTo>
                  <a:pt x="435" y="309"/>
                </a:lnTo>
                <a:lnTo>
                  <a:pt x="435" y="316"/>
                </a:lnTo>
                <a:lnTo>
                  <a:pt x="432" y="315"/>
                </a:lnTo>
                <a:lnTo>
                  <a:pt x="431" y="314"/>
                </a:lnTo>
                <a:lnTo>
                  <a:pt x="430" y="312"/>
                </a:lnTo>
                <a:lnTo>
                  <a:pt x="430" y="309"/>
                </a:lnTo>
                <a:lnTo>
                  <a:pt x="431" y="307"/>
                </a:lnTo>
                <a:lnTo>
                  <a:pt x="431" y="305"/>
                </a:lnTo>
                <a:lnTo>
                  <a:pt x="432" y="302"/>
                </a:lnTo>
                <a:lnTo>
                  <a:pt x="424" y="302"/>
                </a:lnTo>
                <a:lnTo>
                  <a:pt x="420" y="303"/>
                </a:lnTo>
                <a:lnTo>
                  <a:pt x="418" y="305"/>
                </a:lnTo>
                <a:lnTo>
                  <a:pt x="416" y="308"/>
                </a:lnTo>
                <a:lnTo>
                  <a:pt x="410" y="302"/>
                </a:lnTo>
                <a:lnTo>
                  <a:pt x="404" y="298"/>
                </a:lnTo>
                <a:lnTo>
                  <a:pt x="396" y="294"/>
                </a:lnTo>
                <a:lnTo>
                  <a:pt x="392" y="292"/>
                </a:lnTo>
                <a:lnTo>
                  <a:pt x="389" y="294"/>
                </a:lnTo>
                <a:lnTo>
                  <a:pt x="383" y="300"/>
                </a:lnTo>
                <a:lnTo>
                  <a:pt x="378" y="302"/>
                </a:lnTo>
                <a:lnTo>
                  <a:pt x="373" y="302"/>
                </a:lnTo>
                <a:lnTo>
                  <a:pt x="374" y="296"/>
                </a:lnTo>
                <a:lnTo>
                  <a:pt x="373" y="293"/>
                </a:lnTo>
                <a:lnTo>
                  <a:pt x="369" y="291"/>
                </a:lnTo>
                <a:lnTo>
                  <a:pt x="366" y="289"/>
                </a:lnTo>
                <a:lnTo>
                  <a:pt x="362" y="287"/>
                </a:lnTo>
                <a:lnTo>
                  <a:pt x="361" y="282"/>
                </a:lnTo>
                <a:lnTo>
                  <a:pt x="362" y="277"/>
                </a:lnTo>
                <a:lnTo>
                  <a:pt x="346" y="277"/>
                </a:lnTo>
                <a:lnTo>
                  <a:pt x="339" y="279"/>
                </a:lnTo>
                <a:lnTo>
                  <a:pt x="334" y="282"/>
                </a:lnTo>
                <a:lnTo>
                  <a:pt x="314" y="277"/>
                </a:lnTo>
                <a:lnTo>
                  <a:pt x="296" y="271"/>
                </a:lnTo>
                <a:lnTo>
                  <a:pt x="277" y="268"/>
                </a:lnTo>
                <a:lnTo>
                  <a:pt x="278" y="260"/>
                </a:lnTo>
                <a:lnTo>
                  <a:pt x="276" y="256"/>
                </a:lnTo>
                <a:lnTo>
                  <a:pt x="271" y="252"/>
                </a:lnTo>
                <a:lnTo>
                  <a:pt x="268" y="249"/>
                </a:lnTo>
                <a:lnTo>
                  <a:pt x="267" y="243"/>
                </a:lnTo>
                <a:lnTo>
                  <a:pt x="264" y="246"/>
                </a:lnTo>
                <a:lnTo>
                  <a:pt x="263" y="249"/>
                </a:lnTo>
                <a:lnTo>
                  <a:pt x="258" y="251"/>
                </a:lnTo>
                <a:lnTo>
                  <a:pt x="257" y="250"/>
                </a:lnTo>
                <a:lnTo>
                  <a:pt x="255" y="250"/>
                </a:lnTo>
                <a:lnTo>
                  <a:pt x="252" y="249"/>
                </a:lnTo>
                <a:lnTo>
                  <a:pt x="248" y="249"/>
                </a:lnTo>
                <a:lnTo>
                  <a:pt x="247" y="250"/>
                </a:lnTo>
                <a:lnTo>
                  <a:pt x="247" y="251"/>
                </a:lnTo>
                <a:lnTo>
                  <a:pt x="239" y="247"/>
                </a:lnTo>
                <a:lnTo>
                  <a:pt x="232" y="242"/>
                </a:lnTo>
                <a:lnTo>
                  <a:pt x="226" y="235"/>
                </a:lnTo>
                <a:lnTo>
                  <a:pt x="219" y="231"/>
                </a:lnTo>
                <a:lnTo>
                  <a:pt x="220" y="145"/>
                </a:lnTo>
                <a:lnTo>
                  <a:pt x="224" y="60"/>
                </a:lnTo>
                <a:lnTo>
                  <a:pt x="212" y="53"/>
                </a:lnTo>
                <a:lnTo>
                  <a:pt x="199" y="50"/>
                </a:lnTo>
                <a:lnTo>
                  <a:pt x="185" y="50"/>
                </a:lnTo>
                <a:lnTo>
                  <a:pt x="169" y="51"/>
                </a:lnTo>
                <a:lnTo>
                  <a:pt x="154" y="51"/>
                </a:lnTo>
                <a:lnTo>
                  <a:pt x="118" y="48"/>
                </a:lnTo>
                <a:lnTo>
                  <a:pt x="78" y="46"/>
                </a:lnTo>
                <a:lnTo>
                  <a:pt x="37" y="42"/>
                </a:lnTo>
                <a:lnTo>
                  <a:pt x="0" y="41"/>
                </a:lnTo>
                <a:lnTo>
                  <a:pt x="1" y="25"/>
                </a:lnTo>
                <a:lnTo>
                  <a:pt x="4" y="12"/>
                </a:lnTo>
                <a:lnTo>
                  <a:pt x="5"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2" name="Freeform 38"/>
          <p:cNvSpPr>
            <a:spLocks/>
          </p:cNvSpPr>
          <p:nvPr/>
        </p:nvSpPr>
        <p:spPr bwMode="auto">
          <a:xfrm>
            <a:off x="4442080" y="2138516"/>
            <a:ext cx="970959" cy="600886"/>
          </a:xfrm>
          <a:custGeom>
            <a:avLst/>
            <a:gdLst/>
            <a:ahLst/>
            <a:cxnLst>
              <a:cxn ang="0">
                <a:pos x="80" y="11"/>
              </a:cxn>
              <a:cxn ang="0">
                <a:pos x="249" y="40"/>
              </a:cxn>
              <a:cxn ang="0">
                <a:pos x="528" y="80"/>
              </a:cxn>
              <a:cxn ang="0">
                <a:pos x="729" y="98"/>
              </a:cxn>
              <a:cxn ang="0">
                <a:pos x="740" y="284"/>
              </a:cxn>
              <a:cxn ang="0">
                <a:pos x="606" y="455"/>
              </a:cxn>
              <a:cxn ang="0">
                <a:pos x="335" y="424"/>
              </a:cxn>
              <a:cxn ang="0">
                <a:pos x="265" y="425"/>
              </a:cxn>
              <a:cxn ang="0">
                <a:pos x="261" y="458"/>
              </a:cxn>
              <a:cxn ang="0">
                <a:pos x="252" y="446"/>
              </a:cxn>
              <a:cxn ang="0">
                <a:pos x="241" y="438"/>
              </a:cxn>
              <a:cxn ang="0">
                <a:pos x="233" y="448"/>
              </a:cxn>
              <a:cxn ang="0">
                <a:pos x="206" y="446"/>
              </a:cxn>
              <a:cxn ang="0">
                <a:pos x="181" y="445"/>
              </a:cxn>
              <a:cxn ang="0">
                <a:pos x="173" y="449"/>
              </a:cxn>
              <a:cxn ang="0">
                <a:pos x="162" y="446"/>
              </a:cxn>
              <a:cxn ang="0">
                <a:pos x="144" y="449"/>
              </a:cxn>
              <a:cxn ang="0">
                <a:pos x="135" y="434"/>
              </a:cxn>
              <a:cxn ang="0">
                <a:pos x="124" y="410"/>
              </a:cxn>
              <a:cxn ang="0">
                <a:pos x="113" y="398"/>
              </a:cxn>
              <a:cxn ang="0">
                <a:pos x="113" y="379"/>
              </a:cxn>
              <a:cxn ang="0">
                <a:pos x="101" y="343"/>
              </a:cxn>
              <a:cxn ang="0">
                <a:pos x="88" y="323"/>
              </a:cxn>
              <a:cxn ang="0">
                <a:pos x="72" y="334"/>
              </a:cxn>
              <a:cxn ang="0">
                <a:pos x="53" y="328"/>
              </a:cxn>
              <a:cxn ang="0">
                <a:pos x="53" y="321"/>
              </a:cxn>
              <a:cxn ang="0">
                <a:pos x="57" y="318"/>
              </a:cxn>
              <a:cxn ang="0">
                <a:pos x="57" y="312"/>
              </a:cxn>
              <a:cxn ang="0">
                <a:pos x="58" y="308"/>
              </a:cxn>
              <a:cxn ang="0">
                <a:pos x="63" y="305"/>
              </a:cxn>
              <a:cxn ang="0">
                <a:pos x="68" y="271"/>
              </a:cxn>
              <a:cxn ang="0">
                <a:pos x="84" y="232"/>
              </a:cxn>
              <a:cxn ang="0">
                <a:pos x="73" y="227"/>
              </a:cxn>
              <a:cxn ang="0">
                <a:pos x="67" y="220"/>
              </a:cxn>
              <a:cxn ang="0">
                <a:pos x="57" y="216"/>
              </a:cxn>
              <a:cxn ang="0">
                <a:pos x="53" y="206"/>
              </a:cxn>
              <a:cxn ang="0">
                <a:pos x="53" y="201"/>
              </a:cxn>
              <a:cxn ang="0">
                <a:pos x="50" y="196"/>
              </a:cxn>
              <a:cxn ang="0">
                <a:pos x="34" y="167"/>
              </a:cxn>
              <a:cxn ang="0">
                <a:pos x="22" y="155"/>
              </a:cxn>
              <a:cxn ang="0">
                <a:pos x="20" y="150"/>
              </a:cxn>
              <a:cxn ang="0">
                <a:pos x="16" y="144"/>
              </a:cxn>
              <a:cxn ang="0">
                <a:pos x="15" y="131"/>
              </a:cxn>
              <a:cxn ang="0">
                <a:pos x="13" y="111"/>
              </a:cxn>
              <a:cxn ang="0">
                <a:pos x="6" y="60"/>
              </a:cxn>
            </a:cxnLst>
            <a:rect l="0" t="0" r="r" b="b"/>
            <a:pathLst>
              <a:path w="753" h="466">
                <a:moveTo>
                  <a:pt x="16" y="0"/>
                </a:moveTo>
                <a:lnTo>
                  <a:pt x="47" y="5"/>
                </a:lnTo>
                <a:lnTo>
                  <a:pt x="80" y="11"/>
                </a:lnTo>
                <a:lnTo>
                  <a:pt x="114" y="18"/>
                </a:lnTo>
                <a:lnTo>
                  <a:pt x="145" y="24"/>
                </a:lnTo>
                <a:lnTo>
                  <a:pt x="249" y="40"/>
                </a:lnTo>
                <a:lnTo>
                  <a:pt x="354" y="57"/>
                </a:lnTo>
                <a:lnTo>
                  <a:pt x="440" y="69"/>
                </a:lnTo>
                <a:lnTo>
                  <a:pt x="528" y="80"/>
                </a:lnTo>
                <a:lnTo>
                  <a:pt x="616" y="88"/>
                </a:lnTo>
                <a:lnTo>
                  <a:pt x="703" y="97"/>
                </a:lnTo>
                <a:lnTo>
                  <a:pt x="729" y="98"/>
                </a:lnTo>
                <a:lnTo>
                  <a:pt x="753" y="99"/>
                </a:lnTo>
                <a:lnTo>
                  <a:pt x="746" y="190"/>
                </a:lnTo>
                <a:lnTo>
                  <a:pt x="740" y="284"/>
                </a:lnTo>
                <a:lnTo>
                  <a:pt x="733" y="376"/>
                </a:lnTo>
                <a:lnTo>
                  <a:pt x="725" y="466"/>
                </a:lnTo>
                <a:lnTo>
                  <a:pt x="606" y="455"/>
                </a:lnTo>
                <a:lnTo>
                  <a:pt x="486" y="444"/>
                </a:lnTo>
                <a:lnTo>
                  <a:pt x="368" y="430"/>
                </a:lnTo>
                <a:lnTo>
                  <a:pt x="335" y="424"/>
                </a:lnTo>
                <a:lnTo>
                  <a:pt x="302" y="419"/>
                </a:lnTo>
                <a:lnTo>
                  <a:pt x="270" y="418"/>
                </a:lnTo>
                <a:lnTo>
                  <a:pt x="265" y="425"/>
                </a:lnTo>
                <a:lnTo>
                  <a:pt x="263" y="435"/>
                </a:lnTo>
                <a:lnTo>
                  <a:pt x="262" y="446"/>
                </a:lnTo>
                <a:lnTo>
                  <a:pt x="261" y="458"/>
                </a:lnTo>
                <a:lnTo>
                  <a:pt x="256" y="455"/>
                </a:lnTo>
                <a:lnTo>
                  <a:pt x="254" y="452"/>
                </a:lnTo>
                <a:lnTo>
                  <a:pt x="252" y="446"/>
                </a:lnTo>
                <a:lnTo>
                  <a:pt x="250" y="441"/>
                </a:lnTo>
                <a:lnTo>
                  <a:pt x="247" y="438"/>
                </a:lnTo>
                <a:lnTo>
                  <a:pt x="241" y="438"/>
                </a:lnTo>
                <a:lnTo>
                  <a:pt x="237" y="440"/>
                </a:lnTo>
                <a:lnTo>
                  <a:pt x="235" y="444"/>
                </a:lnTo>
                <a:lnTo>
                  <a:pt x="233" y="448"/>
                </a:lnTo>
                <a:lnTo>
                  <a:pt x="230" y="451"/>
                </a:lnTo>
                <a:lnTo>
                  <a:pt x="224" y="452"/>
                </a:lnTo>
                <a:lnTo>
                  <a:pt x="206" y="446"/>
                </a:lnTo>
                <a:lnTo>
                  <a:pt x="188" y="444"/>
                </a:lnTo>
                <a:lnTo>
                  <a:pt x="185" y="444"/>
                </a:lnTo>
                <a:lnTo>
                  <a:pt x="181" y="445"/>
                </a:lnTo>
                <a:lnTo>
                  <a:pt x="179" y="447"/>
                </a:lnTo>
                <a:lnTo>
                  <a:pt x="177" y="448"/>
                </a:lnTo>
                <a:lnTo>
                  <a:pt x="173" y="449"/>
                </a:lnTo>
                <a:lnTo>
                  <a:pt x="170" y="449"/>
                </a:lnTo>
                <a:lnTo>
                  <a:pt x="165" y="447"/>
                </a:lnTo>
                <a:lnTo>
                  <a:pt x="162" y="446"/>
                </a:lnTo>
                <a:lnTo>
                  <a:pt x="157" y="446"/>
                </a:lnTo>
                <a:lnTo>
                  <a:pt x="150" y="447"/>
                </a:lnTo>
                <a:lnTo>
                  <a:pt x="144" y="449"/>
                </a:lnTo>
                <a:lnTo>
                  <a:pt x="137" y="452"/>
                </a:lnTo>
                <a:lnTo>
                  <a:pt x="136" y="444"/>
                </a:lnTo>
                <a:lnTo>
                  <a:pt x="135" y="434"/>
                </a:lnTo>
                <a:lnTo>
                  <a:pt x="132" y="425"/>
                </a:lnTo>
                <a:lnTo>
                  <a:pt x="130" y="417"/>
                </a:lnTo>
                <a:lnTo>
                  <a:pt x="124" y="410"/>
                </a:lnTo>
                <a:lnTo>
                  <a:pt x="115" y="406"/>
                </a:lnTo>
                <a:lnTo>
                  <a:pt x="113" y="403"/>
                </a:lnTo>
                <a:lnTo>
                  <a:pt x="113" y="398"/>
                </a:lnTo>
                <a:lnTo>
                  <a:pt x="115" y="393"/>
                </a:lnTo>
                <a:lnTo>
                  <a:pt x="115" y="388"/>
                </a:lnTo>
                <a:lnTo>
                  <a:pt x="113" y="379"/>
                </a:lnTo>
                <a:lnTo>
                  <a:pt x="108" y="372"/>
                </a:lnTo>
                <a:lnTo>
                  <a:pt x="103" y="364"/>
                </a:lnTo>
                <a:lnTo>
                  <a:pt x="101" y="343"/>
                </a:lnTo>
                <a:lnTo>
                  <a:pt x="100" y="332"/>
                </a:lnTo>
                <a:lnTo>
                  <a:pt x="95" y="322"/>
                </a:lnTo>
                <a:lnTo>
                  <a:pt x="88" y="323"/>
                </a:lnTo>
                <a:lnTo>
                  <a:pt x="82" y="327"/>
                </a:lnTo>
                <a:lnTo>
                  <a:pt x="77" y="332"/>
                </a:lnTo>
                <a:lnTo>
                  <a:pt x="72" y="334"/>
                </a:lnTo>
                <a:lnTo>
                  <a:pt x="67" y="334"/>
                </a:lnTo>
                <a:lnTo>
                  <a:pt x="60" y="332"/>
                </a:lnTo>
                <a:lnTo>
                  <a:pt x="53" y="328"/>
                </a:lnTo>
                <a:lnTo>
                  <a:pt x="52" y="326"/>
                </a:lnTo>
                <a:lnTo>
                  <a:pt x="52" y="323"/>
                </a:lnTo>
                <a:lnTo>
                  <a:pt x="53" y="321"/>
                </a:lnTo>
                <a:lnTo>
                  <a:pt x="53" y="320"/>
                </a:lnTo>
                <a:lnTo>
                  <a:pt x="56" y="319"/>
                </a:lnTo>
                <a:lnTo>
                  <a:pt x="57" y="318"/>
                </a:lnTo>
                <a:lnTo>
                  <a:pt x="58" y="315"/>
                </a:lnTo>
                <a:lnTo>
                  <a:pt x="58" y="313"/>
                </a:lnTo>
                <a:lnTo>
                  <a:pt x="57" y="312"/>
                </a:lnTo>
                <a:lnTo>
                  <a:pt x="57" y="311"/>
                </a:lnTo>
                <a:lnTo>
                  <a:pt x="56" y="311"/>
                </a:lnTo>
                <a:lnTo>
                  <a:pt x="58" y="308"/>
                </a:lnTo>
                <a:lnTo>
                  <a:pt x="59" y="306"/>
                </a:lnTo>
                <a:lnTo>
                  <a:pt x="61" y="305"/>
                </a:lnTo>
                <a:lnTo>
                  <a:pt x="63" y="305"/>
                </a:lnTo>
                <a:lnTo>
                  <a:pt x="67" y="300"/>
                </a:lnTo>
                <a:lnTo>
                  <a:pt x="66" y="285"/>
                </a:lnTo>
                <a:lnTo>
                  <a:pt x="68" y="271"/>
                </a:lnTo>
                <a:lnTo>
                  <a:pt x="73" y="258"/>
                </a:lnTo>
                <a:lnTo>
                  <a:pt x="79" y="245"/>
                </a:lnTo>
                <a:lnTo>
                  <a:pt x="84" y="232"/>
                </a:lnTo>
                <a:lnTo>
                  <a:pt x="82" y="229"/>
                </a:lnTo>
                <a:lnTo>
                  <a:pt x="78" y="227"/>
                </a:lnTo>
                <a:lnTo>
                  <a:pt x="73" y="227"/>
                </a:lnTo>
                <a:lnTo>
                  <a:pt x="67" y="225"/>
                </a:lnTo>
                <a:lnTo>
                  <a:pt x="64" y="223"/>
                </a:lnTo>
                <a:lnTo>
                  <a:pt x="67" y="220"/>
                </a:lnTo>
                <a:lnTo>
                  <a:pt x="59" y="220"/>
                </a:lnTo>
                <a:lnTo>
                  <a:pt x="58" y="218"/>
                </a:lnTo>
                <a:lnTo>
                  <a:pt x="57" y="216"/>
                </a:lnTo>
                <a:lnTo>
                  <a:pt x="57" y="211"/>
                </a:lnTo>
                <a:lnTo>
                  <a:pt x="54" y="207"/>
                </a:lnTo>
                <a:lnTo>
                  <a:pt x="53" y="206"/>
                </a:lnTo>
                <a:lnTo>
                  <a:pt x="52" y="206"/>
                </a:lnTo>
                <a:lnTo>
                  <a:pt x="52" y="203"/>
                </a:lnTo>
                <a:lnTo>
                  <a:pt x="53" y="201"/>
                </a:lnTo>
                <a:lnTo>
                  <a:pt x="53" y="200"/>
                </a:lnTo>
                <a:lnTo>
                  <a:pt x="52" y="197"/>
                </a:lnTo>
                <a:lnTo>
                  <a:pt x="50" y="196"/>
                </a:lnTo>
                <a:lnTo>
                  <a:pt x="49" y="194"/>
                </a:lnTo>
                <a:lnTo>
                  <a:pt x="47" y="193"/>
                </a:lnTo>
                <a:lnTo>
                  <a:pt x="34" y="167"/>
                </a:lnTo>
                <a:lnTo>
                  <a:pt x="31" y="164"/>
                </a:lnTo>
                <a:lnTo>
                  <a:pt x="24" y="159"/>
                </a:lnTo>
                <a:lnTo>
                  <a:pt x="22" y="155"/>
                </a:lnTo>
                <a:lnTo>
                  <a:pt x="21" y="153"/>
                </a:lnTo>
                <a:lnTo>
                  <a:pt x="21" y="151"/>
                </a:lnTo>
                <a:lnTo>
                  <a:pt x="20" y="150"/>
                </a:lnTo>
                <a:lnTo>
                  <a:pt x="20" y="147"/>
                </a:lnTo>
                <a:lnTo>
                  <a:pt x="18" y="145"/>
                </a:lnTo>
                <a:lnTo>
                  <a:pt x="16" y="144"/>
                </a:lnTo>
                <a:lnTo>
                  <a:pt x="14" y="139"/>
                </a:lnTo>
                <a:lnTo>
                  <a:pt x="14" y="133"/>
                </a:lnTo>
                <a:lnTo>
                  <a:pt x="15" y="131"/>
                </a:lnTo>
                <a:lnTo>
                  <a:pt x="16" y="130"/>
                </a:lnTo>
                <a:lnTo>
                  <a:pt x="16" y="125"/>
                </a:lnTo>
                <a:lnTo>
                  <a:pt x="13" y="111"/>
                </a:lnTo>
                <a:lnTo>
                  <a:pt x="6" y="99"/>
                </a:lnTo>
                <a:lnTo>
                  <a:pt x="0" y="88"/>
                </a:lnTo>
                <a:lnTo>
                  <a:pt x="6" y="60"/>
                </a:lnTo>
                <a:lnTo>
                  <a:pt x="11" y="31"/>
                </a:lnTo>
                <a:lnTo>
                  <a:pt x="16"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3" name="Freeform 39"/>
          <p:cNvSpPr>
            <a:spLocks/>
          </p:cNvSpPr>
          <p:nvPr/>
        </p:nvSpPr>
        <p:spPr bwMode="auto">
          <a:xfrm>
            <a:off x="4720599" y="2681376"/>
            <a:ext cx="656332" cy="537702"/>
          </a:xfrm>
          <a:custGeom>
            <a:avLst/>
            <a:gdLst/>
            <a:ahLst/>
            <a:cxnLst>
              <a:cxn ang="0">
                <a:pos x="59" y="0"/>
              </a:cxn>
              <a:cxn ang="0">
                <a:pos x="72" y="2"/>
              </a:cxn>
              <a:cxn ang="0">
                <a:pos x="90" y="4"/>
              </a:cxn>
              <a:cxn ang="0">
                <a:pos x="149" y="11"/>
              </a:cxn>
              <a:cxn ang="0">
                <a:pos x="249" y="25"/>
              </a:cxn>
              <a:cxn ang="0">
                <a:pos x="353" y="35"/>
              </a:cxn>
              <a:cxn ang="0">
                <a:pos x="456" y="45"/>
              </a:cxn>
              <a:cxn ang="0">
                <a:pos x="482" y="47"/>
              </a:cxn>
              <a:cxn ang="0">
                <a:pos x="509" y="48"/>
              </a:cxn>
              <a:cxn ang="0">
                <a:pos x="502" y="139"/>
              </a:cxn>
              <a:cxn ang="0">
                <a:pos x="495" y="233"/>
              </a:cxn>
              <a:cxn ang="0">
                <a:pos x="489" y="326"/>
              </a:cxn>
              <a:cxn ang="0">
                <a:pos x="481" y="417"/>
              </a:cxn>
              <a:cxn ang="0">
                <a:pos x="358" y="408"/>
              </a:cxn>
              <a:cxn ang="0">
                <a:pos x="235" y="395"/>
              </a:cxn>
              <a:cxn ang="0">
                <a:pos x="117" y="381"/>
              </a:cxn>
              <a:cxn ang="0">
                <a:pos x="0" y="363"/>
              </a:cxn>
              <a:cxn ang="0">
                <a:pos x="13" y="276"/>
              </a:cxn>
              <a:cxn ang="0">
                <a:pos x="27" y="184"/>
              </a:cxn>
              <a:cxn ang="0">
                <a:pos x="40" y="90"/>
              </a:cxn>
              <a:cxn ang="0">
                <a:pos x="43" y="69"/>
              </a:cxn>
              <a:cxn ang="0">
                <a:pos x="48" y="48"/>
              </a:cxn>
              <a:cxn ang="0">
                <a:pos x="49" y="35"/>
              </a:cxn>
              <a:cxn ang="0">
                <a:pos x="49" y="21"/>
              </a:cxn>
              <a:cxn ang="0">
                <a:pos x="53" y="10"/>
              </a:cxn>
              <a:cxn ang="0">
                <a:pos x="59" y="0"/>
              </a:cxn>
            </a:cxnLst>
            <a:rect l="0" t="0" r="r" b="b"/>
            <a:pathLst>
              <a:path w="509" h="417">
                <a:moveTo>
                  <a:pt x="59" y="0"/>
                </a:moveTo>
                <a:lnTo>
                  <a:pt x="72" y="2"/>
                </a:lnTo>
                <a:lnTo>
                  <a:pt x="90" y="4"/>
                </a:lnTo>
                <a:lnTo>
                  <a:pt x="149" y="11"/>
                </a:lnTo>
                <a:lnTo>
                  <a:pt x="249" y="25"/>
                </a:lnTo>
                <a:lnTo>
                  <a:pt x="353" y="35"/>
                </a:lnTo>
                <a:lnTo>
                  <a:pt x="456" y="45"/>
                </a:lnTo>
                <a:lnTo>
                  <a:pt x="482" y="47"/>
                </a:lnTo>
                <a:lnTo>
                  <a:pt x="509" y="48"/>
                </a:lnTo>
                <a:lnTo>
                  <a:pt x="502" y="139"/>
                </a:lnTo>
                <a:lnTo>
                  <a:pt x="495" y="233"/>
                </a:lnTo>
                <a:lnTo>
                  <a:pt x="489" y="326"/>
                </a:lnTo>
                <a:lnTo>
                  <a:pt x="481" y="417"/>
                </a:lnTo>
                <a:lnTo>
                  <a:pt x="358" y="408"/>
                </a:lnTo>
                <a:lnTo>
                  <a:pt x="235" y="395"/>
                </a:lnTo>
                <a:lnTo>
                  <a:pt x="117" y="381"/>
                </a:lnTo>
                <a:lnTo>
                  <a:pt x="0" y="363"/>
                </a:lnTo>
                <a:lnTo>
                  <a:pt x="13" y="276"/>
                </a:lnTo>
                <a:lnTo>
                  <a:pt x="27" y="184"/>
                </a:lnTo>
                <a:lnTo>
                  <a:pt x="40" y="90"/>
                </a:lnTo>
                <a:lnTo>
                  <a:pt x="43" y="69"/>
                </a:lnTo>
                <a:lnTo>
                  <a:pt x="48" y="48"/>
                </a:lnTo>
                <a:lnTo>
                  <a:pt x="49" y="35"/>
                </a:lnTo>
                <a:lnTo>
                  <a:pt x="49" y="21"/>
                </a:lnTo>
                <a:lnTo>
                  <a:pt x="53" y="10"/>
                </a:lnTo>
                <a:lnTo>
                  <a:pt x="59"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4" name="Freeform 40"/>
          <p:cNvSpPr>
            <a:spLocks/>
          </p:cNvSpPr>
          <p:nvPr/>
        </p:nvSpPr>
        <p:spPr bwMode="auto">
          <a:xfrm>
            <a:off x="4839229" y="3182974"/>
            <a:ext cx="683410" cy="533834"/>
          </a:xfrm>
          <a:custGeom>
            <a:avLst/>
            <a:gdLst/>
            <a:ahLst/>
            <a:cxnLst>
              <a:cxn ang="0">
                <a:pos x="48" y="0"/>
              </a:cxn>
              <a:cxn ang="0">
                <a:pos x="49" y="0"/>
              </a:cxn>
              <a:cxn ang="0">
                <a:pos x="206" y="16"/>
              </a:cxn>
              <a:cxn ang="0">
                <a:pos x="367" y="30"/>
              </a:cxn>
              <a:cxn ang="0">
                <a:pos x="530" y="42"/>
              </a:cxn>
              <a:cxn ang="0">
                <a:pos x="523" y="166"/>
              </a:cxn>
              <a:cxn ang="0">
                <a:pos x="517" y="290"/>
              </a:cxn>
              <a:cxn ang="0">
                <a:pos x="510" y="414"/>
              </a:cxn>
              <a:cxn ang="0">
                <a:pos x="339" y="402"/>
              </a:cxn>
              <a:cxn ang="0">
                <a:pos x="169" y="387"/>
              </a:cxn>
              <a:cxn ang="0">
                <a:pos x="0" y="370"/>
              </a:cxn>
              <a:cxn ang="0">
                <a:pos x="4" y="324"/>
              </a:cxn>
              <a:cxn ang="0">
                <a:pos x="14" y="247"/>
              </a:cxn>
              <a:cxn ang="0">
                <a:pos x="35" y="86"/>
              </a:cxn>
              <a:cxn ang="0">
                <a:pos x="46" y="8"/>
              </a:cxn>
              <a:cxn ang="0">
                <a:pos x="46" y="3"/>
              </a:cxn>
              <a:cxn ang="0">
                <a:pos x="47" y="2"/>
              </a:cxn>
              <a:cxn ang="0">
                <a:pos x="48" y="0"/>
              </a:cxn>
            </a:cxnLst>
            <a:rect l="0" t="0" r="r" b="b"/>
            <a:pathLst>
              <a:path w="530" h="414">
                <a:moveTo>
                  <a:pt x="48" y="0"/>
                </a:moveTo>
                <a:lnTo>
                  <a:pt x="49" y="0"/>
                </a:lnTo>
                <a:lnTo>
                  <a:pt x="206" y="16"/>
                </a:lnTo>
                <a:lnTo>
                  <a:pt x="367" y="30"/>
                </a:lnTo>
                <a:lnTo>
                  <a:pt x="530" y="42"/>
                </a:lnTo>
                <a:lnTo>
                  <a:pt x="523" y="166"/>
                </a:lnTo>
                <a:lnTo>
                  <a:pt x="517" y="290"/>
                </a:lnTo>
                <a:lnTo>
                  <a:pt x="510" y="414"/>
                </a:lnTo>
                <a:lnTo>
                  <a:pt x="339" y="402"/>
                </a:lnTo>
                <a:lnTo>
                  <a:pt x="169" y="387"/>
                </a:lnTo>
                <a:lnTo>
                  <a:pt x="0" y="370"/>
                </a:lnTo>
                <a:lnTo>
                  <a:pt x="4" y="324"/>
                </a:lnTo>
                <a:lnTo>
                  <a:pt x="14" y="247"/>
                </a:lnTo>
                <a:lnTo>
                  <a:pt x="35" y="86"/>
                </a:lnTo>
                <a:lnTo>
                  <a:pt x="46" y="8"/>
                </a:lnTo>
                <a:lnTo>
                  <a:pt x="46" y="3"/>
                </a:lnTo>
                <a:lnTo>
                  <a:pt x="47" y="2"/>
                </a:lnTo>
                <a:lnTo>
                  <a:pt x="48"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5" name="Freeform 41"/>
          <p:cNvSpPr>
            <a:spLocks/>
          </p:cNvSpPr>
          <p:nvPr/>
        </p:nvSpPr>
        <p:spPr bwMode="auto">
          <a:xfrm>
            <a:off x="4752838" y="3662651"/>
            <a:ext cx="649885" cy="683410"/>
          </a:xfrm>
          <a:custGeom>
            <a:avLst/>
            <a:gdLst/>
            <a:ahLst/>
            <a:cxnLst>
              <a:cxn ang="0">
                <a:pos x="65" y="0"/>
              </a:cxn>
              <a:cxn ang="0">
                <a:pos x="173" y="12"/>
              </a:cxn>
              <a:cxn ang="0">
                <a:pos x="280" y="23"/>
              </a:cxn>
              <a:cxn ang="0">
                <a:pos x="391" y="33"/>
              </a:cxn>
              <a:cxn ang="0">
                <a:pos x="504" y="40"/>
              </a:cxn>
              <a:cxn ang="0">
                <a:pos x="498" y="90"/>
              </a:cxn>
              <a:cxn ang="0">
                <a:pos x="495" y="144"/>
              </a:cxn>
              <a:cxn ang="0">
                <a:pos x="492" y="197"/>
              </a:cxn>
              <a:cxn ang="0">
                <a:pos x="486" y="302"/>
              </a:cxn>
              <a:cxn ang="0">
                <a:pos x="478" y="406"/>
              </a:cxn>
              <a:cxn ang="0">
                <a:pos x="475" y="456"/>
              </a:cxn>
              <a:cxn ang="0">
                <a:pos x="468" y="505"/>
              </a:cxn>
              <a:cxn ang="0">
                <a:pos x="328" y="493"/>
              </a:cxn>
              <a:cxn ang="0">
                <a:pos x="192" y="482"/>
              </a:cxn>
              <a:cxn ang="0">
                <a:pos x="190" y="485"/>
              </a:cxn>
              <a:cxn ang="0">
                <a:pos x="190" y="490"/>
              </a:cxn>
              <a:cxn ang="0">
                <a:pos x="194" y="499"/>
              </a:cxn>
              <a:cxn ang="0">
                <a:pos x="192" y="502"/>
              </a:cxn>
              <a:cxn ang="0">
                <a:pos x="151" y="497"/>
              </a:cxn>
              <a:cxn ang="0">
                <a:pos x="110" y="493"/>
              </a:cxn>
              <a:cxn ang="0">
                <a:pos x="71" y="488"/>
              </a:cxn>
              <a:cxn ang="0">
                <a:pos x="66" y="497"/>
              </a:cxn>
              <a:cxn ang="0">
                <a:pos x="65" y="509"/>
              </a:cxn>
              <a:cxn ang="0">
                <a:pos x="63" y="520"/>
              </a:cxn>
              <a:cxn ang="0">
                <a:pos x="59" y="530"/>
              </a:cxn>
              <a:cxn ang="0">
                <a:pos x="39" y="527"/>
              </a:cxn>
              <a:cxn ang="0">
                <a:pos x="18" y="525"/>
              </a:cxn>
              <a:cxn ang="0">
                <a:pos x="0" y="521"/>
              </a:cxn>
              <a:cxn ang="0">
                <a:pos x="34" y="261"/>
              </a:cxn>
              <a:cxn ang="0">
                <a:pos x="65" y="0"/>
              </a:cxn>
            </a:cxnLst>
            <a:rect l="0" t="0" r="r" b="b"/>
            <a:pathLst>
              <a:path w="504" h="530">
                <a:moveTo>
                  <a:pt x="65" y="0"/>
                </a:moveTo>
                <a:lnTo>
                  <a:pt x="173" y="12"/>
                </a:lnTo>
                <a:lnTo>
                  <a:pt x="280" y="23"/>
                </a:lnTo>
                <a:lnTo>
                  <a:pt x="391" y="33"/>
                </a:lnTo>
                <a:lnTo>
                  <a:pt x="504" y="40"/>
                </a:lnTo>
                <a:lnTo>
                  <a:pt x="498" y="90"/>
                </a:lnTo>
                <a:lnTo>
                  <a:pt x="495" y="144"/>
                </a:lnTo>
                <a:lnTo>
                  <a:pt x="492" y="197"/>
                </a:lnTo>
                <a:lnTo>
                  <a:pt x="486" y="302"/>
                </a:lnTo>
                <a:lnTo>
                  <a:pt x="478" y="406"/>
                </a:lnTo>
                <a:lnTo>
                  <a:pt x="475" y="456"/>
                </a:lnTo>
                <a:lnTo>
                  <a:pt x="468" y="505"/>
                </a:lnTo>
                <a:lnTo>
                  <a:pt x="328" y="493"/>
                </a:lnTo>
                <a:lnTo>
                  <a:pt x="192" y="482"/>
                </a:lnTo>
                <a:lnTo>
                  <a:pt x="190" y="485"/>
                </a:lnTo>
                <a:lnTo>
                  <a:pt x="190" y="490"/>
                </a:lnTo>
                <a:lnTo>
                  <a:pt x="194" y="499"/>
                </a:lnTo>
                <a:lnTo>
                  <a:pt x="192" y="502"/>
                </a:lnTo>
                <a:lnTo>
                  <a:pt x="151" y="497"/>
                </a:lnTo>
                <a:lnTo>
                  <a:pt x="110" y="493"/>
                </a:lnTo>
                <a:lnTo>
                  <a:pt x="71" y="488"/>
                </a:lnTo>
                <a:lnTo>
                  <a:pt x="66" y="497"/>
                </a:lnTo>
                <a:lnTo>
                  <a:pt x="65" y="509"/>
                </a:lnTo>
                <a:lnTo>
                  <a:pt x="63" y="520"/>
                </a:lnTo>
                <a:lnTo>
                  <a:pt x="59" y="530"/>
                </a:lnTo>
                <a:lnTo>
                  <a:pt x="39" y="527"/>
                </a:lnTo>
                <a:lnTo>
                  <a:pt x="18" y="525"/>
                </a:lnTo>
                <a:lnTo>
                  <a:pt x="0" y="521"/>
                </a:lnTo>
                <a:lnTo>
                  <a:pt x="34" y="261"/>
                </a:lnTo>
                <a:lnTo>
                  <a:pt x="65"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6" name="Freeform 42"/>
          <p:cNvSpPr>
            <a:spLocks/>
          </p:cNvSpPr>
          <p:nvPr/>
        </p:nvSpPr>
        <p:spPr bwMode="auto">
          <a:xfrm>
            <a:off x="4198373" y="3590441"/>
            <a:ext cx="635701" cy="744016"/>
          </a:xfrm>
          <a:custGeom>
            <a:avLst/>
            <a:gdLst/>
            <a:ahLst/>
            <a:cxnLst>
              <a:cxn ang="0">
                <a:pos x="211" y="15"/>
              </a:cxn>
              <a:cxn ang="0">
                <a:pos x="317" y="30"/>
              </a:cxn>
              <a:cxn ang="0">
                <a:pos x="493" y="56"/>
              </a:cxn>
              <a:cxn ang="0">
                <a:pos x="425" y="577"/>
              </a:cxn>
              <a:cxn ang="0">
                <a:pos x="270" y="558"/>
              </a:cxn>
              <a:cxn ang="0">
                <a:pos x="270" y="552"/>
              </a:cxn>
              <a:cxn ang="0">
                <a:pos x="252" y="546"/>
              </a:cxn>
              <a:cxn ang="0">
                <a:pos x="246" y="540"/>
              </a:cxn>
              <a:cxn ang="0">
                <a:pos x="231" y="532"/>
              </a:cxn>
              <a:cxn ang="0">
                <a:pos x="211" y="524"/>
              </a:cxn>
              <a:cxn ang="0">
                <a:pos x="214" y="519"/>
              </a:cxn>
              <a:cxn ang="0">
                <a:pos x="212" y="520"/>
              </a:cxn>
              <a:cxn ang="0">
                <a:pos x="209" y="520"/>
              </a:cxn>
              <a:cxn ang="0">
                <a:pos x="169" y="498"/>
              </a:cxn>
              <a:cxn ang="0">
                <a:pos x="135" y="478"/>
              </a:cxn>
              <a:cxn ang="0">
                <a:pos x="138" y="475"/>
              </a:cxn>
              <a:cxn ang="0">
                <a:pos x="136" y="474"/>
              </a:cxn>
              <a:cxn ang="0">
                <a:pos x="131" y="476"/>
              </a:cxn>
              <a:cxn ang="0">
                <a:pos x="124" y="474"/>
              </a:cxn>
              <a:cxn ang="0">
                <a:pos x="126" y="469"/>
              </a:cxn>
              <a:cxn ang="0">
                <a:pos x="119" y="469"/>
              </a:cxn>
              <a:cxn ang="0">
                <a:pos x="108" y="465"/>
              </a:cxn>
              <a:cxn ang="0">
                <a:pos x="98" y="456"/>
              </a:cxn>
              <a:cxn ang="0">
                <a:pos x="90" y="454"/>
              </a:cxn>
              <a:cxn ang="0">
                <a:pos x="54" y="431"/>
              </a:cxn>
              <a:cxn ang="0">
                <a:pos x="49" y="428"/>
              </a:cxn>
              <a:cxn ang="0">
                <a:pos x="49" y="425"/>
              </a:cxn>
              <a:cxn ang="0">
                <a:pos x="44" y="426"/>
              </a:cxn>
              <a:cxn ang="0">
                <a:pos x="26" y="414"/>
              </a:cxn>
              <a:cxn ang="0">
                <a:pos x="0" y="400"/>
              </a:cxn>
              <a:cxn ang="0">
                <a:pos x="6" y="393"/>
              </a:cxn>
              <a:cxn ang="0">
                <a:pos x="8" y="386"/>
              </a:cxn>
              <a:cxn ang="0">
                <a:pos x="14" y="386"/>
              </a:cxn>
              <a:cxn ang="0">
                <a:pos x="23" y="387"/>
              </a:cxn>
              <a:cxn ang="0">
                <a:pos x="27" y="383"/>
              </a:cxn>
              <a:cxn ang="0">
                <a:pos x="30" y="380"/>
              </a:cxn>
              <a:cxn ang="0">
                <a:pos x="33" y="383"/>
              </a:cxn>
              <a:cxn ang="0">
                <a:pos x="36" y="369"/>
              </a:cxn>
              <a:cxn ang="0">
                <a:pos x="42" y="372"/>
              </a:cxn>
              <a:cxn ang="0">
                <a:pos x="23" y="354"/>
              </a:cxn>
              <a:cxn ang="0">
                <a:pos x="21" y="331"/>
              </a:cxn>
              <a:cxn ang="0">
                <a:pos x="28" y="322"/>
              </a:cxn>
              <a:cxn ang="0">
                <a:pos x="36" y="327"/>
              </a:cxn>
              <a:cxn ang="0">
                <a:pos x="32" y="322"/>
              </a:cxn>
              <a:cxn ang="0">
                <a:pos x="42" y="300"/>
              </a:cxn>
              <a:cxn ang="0">
                <a:pos x="48" y="273"/>
              </a:cxn>
              <a:cxn ang="0">
                <a:pos x="68" y="258"/>
              </a:cxn>
              <a:cxn ang="0">
                <a:pos x="82" y="242"/>
              </a:cxn>
              <a:cxn ang="0">
                <a:pos x="71" y="231"/>
              </a:cxn>
              <a:cxn ang="0">
                <a:pos x="62" y="202"/>
              </a:cxn>
              <a:cxn ang="0">
                <a:pos x="57" y="168"/>
              </a:cxn>
              <a:cxn ang="0">
                <a:pos x="65" y="111"/>
              </a:cxn>
              <a:cxn ang="0">
                <a:pos x="75" y="71"/>
              </a:cxn>
              <a:cxn ang="0">
                <a:pos x="93" y="76"/>
              </a:cxn>
              <a:cxn ang="0">
                <a:pos x="96" y="83"/>
              </a:cxn>
              <a:cxn ang="0">
                <a:pos x="101" y="88"/>
              </a:cxn>
              <a:cxn ang="0">
                <a:pos x="107" y="89"/>
              </a:cxn>
              <a:cxn ang="0">
                <a:pos x="115" y="76"/>
              </a:cxn>
              <a:cxn ang="0">
                <a:pos x="124" y="54"/>
              </a:cxn>
              <a:cxn ang="0">
                <a:pos x="132" y="0"/>
              </a:cxn>
            </a:cxnLst>
            <a:rect l="0" t="0" r="r" b="b"/>
            <a:pathLst>
              <a:path w="493" h="577">
                <a:moveTo>
                  <a:pt x="132" y="0"/>
                </a:moveTo>
                <a:lnTo>
                  <a:pt x="171" y="7"/>
                </a:lnTo>
                <a:lnTo>
                  <a:pt x="211" y="15"/>
                </a:lnTo>
                <a:lnTo>
                  <a:pt x="250" y="22"/>
                </a:lnTo>
                <a:lnTo>
                  <a:pt x="264" y="22"/>
                </a:lnTo>
                <a:lnTo>
                  <a:pt x="317" y="30"/>
                </a:lnTo>
                <a:lnTo>
                  <a:pt x="375" y="39"/>
                </a:lnTo>
                <a:lnTo>
                  <a:pt x="434" y="48"/>
                </a:lnTo>
                <a:lnTo>
                  <a:pt x="493" y="56"/>
                </a:lnTo>
                <a:lnTo>
                  <a:pt x="469" y="230"/>
                </a:lnTo>
                <a:lnTo>
                  <a:pt x="448" y="405"/>
                </a:lnTo>
                <a:lnTo>
                  <a:pt x="425" y="577"/>
                </a:lnTo>
                <a:lnTo>
                  <a:pt x="373" y="570"/>
                </a:lnTo>
                <a:lnTo>
                  <a:pt x="323" y="563"/>
                </a:lnTo>
                <a:lnTo>
                  <a:pt x="270" y="558"/>
                </a:lnTo>
                <a:lnTo>
                  <a:pt x="269" y="556"/>
                </a:lnTo>
                <a:lnTo>
                  <a:pt x="269" y="552"/>
                </a:lnTo>
                <a:lnTo>
                  <a:pt x="270" y="552"/>
                </a:lnTo>
                <a:lnTo>
                  <a:pt x="267" y="551"/>
                </a:lnTo>
                <a:lnTo>
                  <a:pt x="261" y="551"/>
                </a:lnTo>
                <a:lnTo>
                  <a:pt x="252" y="546"/>
                </a:lnTo>
                <a:lnTo>
                  <a:pt x="249" y="542"/>
                </a:lnTo>
                <a:lnTo>
                  <a:pt x="250" y="538"/>
                </a:lnTo>
                <a:lnTo>
                  <a:pt x="246" y="540"/>
                </a:lnTo>
                <a:lnTo>
                  <a:pt x="241" y="539"/>
                </a:lnTo>
                <a:lnTo>
                  <a:pt x="235" y="535"/>
                </a:lnTo>
                <a:lnTo>
                  <a:pt x="231" y="532"/>
                </a:lnTo>
                <a:lnTo>
                  <a:pt x="224" y="530"/>
                </a:lnTo>
                <a:lnTo>
                  <a:pt x="216" y="526"/>
                </a:lnTo>
                <a:lnTo>
                  <a:pt x="211" y="524"/>
                </a:lnTo>
                <a:lnTo>
                  <a:pt x="213" y="521"/>
                </a:lnTo>
                <a:lnTo>
                  <a:pt x="213" y="520"/>
                </a:lnTo>
                <a:lnTo>
                  <a:pt x="214" y="519"/>
                </a:lnTo>
                <a:lnTo>
                  <a:pt x="213" y="518"/>
                </a:lnTo>
                <a:lnTo>
                  <a:pt x="212" y="518"/>
                </a:lnTo>
                <a:lnTo>
                  <a:pt x="212" y="520"/>
                </a:lnTo>
                <a:lnTo>
                  <a:pt x="211" y="521"/>
                </a:lnTo>
                <a:lnTo>
                  <a:pt x="210" y="521"/>
                </a:lnTo>
                <a:lnTo>
                  <a:pt x="209" y="520"/>
                </a:lnTo>
                <a:lnTo>
                  <a:pt x="209" y="518"/>
                </a:lnTo>
                <a:lnTo>
                  <a:pt x="188" y="509"/>
                </a:lnTo>
                <a:lnTo>
                  <a:pt x="169" y="498"/>
                </a:lnTo>
                <a:lnTo>
                  <a:pt x="154" y="490"/>
                </a:lnTo>
                <a:lnTo>
                  <a:pt x="141" y="478"/>
                </a:lnTo>
                <a:lnTo>
                  <a:pt x="135" y="478"/>
                </a:lnTo>
                <a:lnTo>
                  <a:pt x="135" y="476"/>
                </a:lnTo>
                <a:lnTo>
                  <a:pt x="136" y="476"/>
                </a:lnTo>
                <a:lnTo>
                  <a:pt x="138" y="475"/>
                </a:lnTo>
                <a:lnTo>
                  <a:pt x="139" y="475"/>
                </a:lnTo>
                <a:lnTo>
                  <a:pt x="138" y="474"/>
                </a:lnTo>
                <a:lnTo>
                  <a:pt x="136" y="474"/>
                </a:lnTo>
                <a:lnTo>
                  <a:pt x="135" y="475"/>
                </a:lnTo>
                <a:lnTo>
                  <a:pt x="133" y="475"/>
                </a:lnTo>
                <a:lnTo>
                  <a:pt x="131" y="476"/>
                </a:lnTo>
                <a:lnTo>
                  <a:pt x="127" y="476"/>
                </a:lnTo>
                <a:lnTo>
                  <a:pt x="125" y="475"/>
                </a:lnTo>
                <a:lnTo>
                  <a:pt x="124" y="474"/>
                </a:lnTo>
                <a:lnTo>
                  <a:pt x="124" y="472"/>
                </a:lnTo>
                <a:lnTo>
                  <a:pt x="125" y="471"/>
                </a:lnTo>
                <a:lnTo>
                  <a:pt x="126" y="469"/>
                </a:lnTo>
                <a:lnTo>
                  <a:pt x="126" y="468"/>
                </a:lnTo>
                <a:lnTo>
                  <a:pt x="121" y="468"/>
                </a:lnTo>
                <a:lnTo>
                  <a:pt x="119" y="469"/>
                </a:lnTo>
                <a:lnTo>
                  <a:pt x="115" y="469"/>
                </a:lnTo>
                <a:lnTo>
                  <a:pt x="112" y="468"/>
                </a:lnTo>
                <a:lnTo>
                  <a:pt x="108" y="465"/>
                </a:lnTo>
                <a:lnTo>
                  <a:pt x="105" y="462"/>
                </a:lnTo>
                <a:lnTo>
                  <a:pt x="101" y="460"/>
                </a:lnTo>
                <a:lnTo>
                  <a:pt x="98" y="456"/>
                </a:lnTo>
                <a:lnTo>
                  <a:pt x="96" y="455"/>
                </a:lnTo>
                <a:lnTo>
                  <a:pt x="92" y="455"/>
                </a:lnTo>
                <a:lnTo>
                  <a:pt x="90" y="454"/>
                </a:lnTo>
                <a:lnTo>
                  <a:pt x="78" y="447"/>
                </a:lnTo>
                <a:lnTo>
                  <a:pt x="65" y="440"/>
                </a:lnTo>
                <a:lnTo>
                  <a:pt x="54" y="431"/>
                </a:lnTo>
                <a:lnTo>
                  <a:pt x="48" y="431"/>
                </a:lnTo>
                <a:lnTo>
                  <a:pt x="48" y="428"/>
                </a:lnTo>
                <a:lnTo>
                  <a:pt x="49" y="428"/>
                </a:lnTo>
                <a:lnTo>
                  <a:pt x="50" y="427"/>
                </a:lnTo>
                <a:lnTo>
                  <a:pt x="51" y="427"/>
                </a:lnTo>
                <a:lnTo>
                  <a:pt x="49" y="425"/>
                </a:lnTo>
                <a:lnTo>
                  <a:pt x="48" y="426"/>
                </a:lnTo>
                <a:lnTo>
                  <a:pt x="48" y="428"/>
                </a:lnTo>
                <a:lnTo>
                  <a:pt x="44" y="426"/>
                </a:lnTo>
                <a:lnTo>
                  <a:pt x="37" y="422"/>
                </a:lnTo>
                <a:lnTo>
                  <a:pt x="30" y="418"/>
                </a:lnTo>
                <a:lnTo>
                  <a:pt x="26" y="414"/>
                </a:lnTo>
                <a:lnTo>
                  <a:pt x="16" y="410"/>
                </a:lnTo>
                <a:lnTo>
                  <a:pt x="8" y="406"/>
                </a:lnTo>
                <a:lnTo>
                  <a:pt x="0" y="400"/>
                </a:lnTo>
                <a:lnTo>
                  <a:pt x="2" y="396"/>
                </a:lnTo>
                <a:lnTo>
                  <a:pt x="4" y="394"/>
                </a:lnTo>
                <a:lnTo>
                  <a:pt x="6" y="393"/>
                </a:lnTo>
                <a:lnTo>
                  <a:pt x="7" y="391"/>
                </a:lnTo>
                <a:lnTo>
                  <a:pt x="8" y="390"/>
                </a:lnTo>
                <a:lnTo>
                  <a:pt x="8" y="386"/>
                </a:lnTo>
                <a:lnTo>
                  <a:pt x="9" y="385"/>
                </a:lnTo>
                <a:lnTo>
                  <a:pt x="12" y="385"/>
                </a:lnTo>
                <a:lnTo>
                  <a:pt x="14" y="386"/>
                </a:lnTo>
                <a:lnTo>
                  <a:pt x="18" y="386"/>
                </a:lnTo>
                <a:lnTo>
                  <a:pt x="21" y="387"/>
                </a:lnTo>
                <a:lnTo>
                  <a:pt x="23" y="387"/>
                </a:lnTo>
                <a:lnTo>
                  <a:pt x="26" y="386"/>
                </a:lnTo>
                <a:lnTo>
                  <a:pt x="26" y="384"/>
                </a:lnTo>
                <a:lnTo>
                  <a:pt x="27" y="383"/>
                </a:lnTo>
                <a:lnTo>
                  <a:pt x="27" y="382"/>
                </a:lnTo>
                <a:lnTo>
                  <a:pt x="28" y="380"/>
                </a:lnTo>
                <a:lnTo>
                  <a:pt x="30" y="380"/>
                </a:lnTo>
                <a:lnTo>
                  <a:pt x="30" y="386"/>
                </a:lnTo>
                <a:lnTo>
                  <a:pt x="32" y="385"/>
                </a:lnTo>
                <a:lnTo>
                  <a:pt x="33" y="383"/>
                </a:lnTo>
                <a:lnTo>
                  <a:pt x="33" y="370"/>
                </a:lnTo>
                <a:lnTo>
                  <a:pt x="34" y="369"/>
                </a:lnTo>
                <a:lnTo>
                  <a:pt x="36" y="369"/>
                </a:lnTo>
                <a:lnTo>
                  <a:pt x="39" y="370"/>
                </a:lnTo>
                <a:lnTo>
                  <a:pt x="40" y="371"/>
                </a:lnTo>
                <a:lnTo>
                  <a:pt x="42" y="372"/>
                </a:lnTo>
                <a:lnTo>
                  <a:pt x="37" y="365"/>
                </a:lnTo>
                <a:lnTo>
                  <a:pt x="30" y="361"/>
                </a:lnTo>
                <a:lnTo>
                  <a:pt x="23" y="354"/>
                </a:lnTo>
                <a:lnTo>
                  <a:pt x="20" y="352"/>
                </a:lnTo>
                <a:lnTo>
                  <a:pt x="21" y="344"/>
                </a:lnTo>
                <a:lnTo>
                  <a:pt x="21" y="331"/>
                </a:lnTo>
                <a:lnTo>
                  <a:pt x="22" y="324"/>
                </a:lnTo>
                <a:lnTo>
                  <a:pt x="23" y="322"/>
                </a:lnTo>
                <a:lnTo>
                  <a:pt x="28" y="322"/>
                </a:lnTo>
                <a:lnTo>
                  <a:pt x="33" y="324"/>
                </a:lnTo>
                <a:lnTo>
                  <a:pt x="35" y="327"/>
                </a:lnTo>
                <a:lnTo>
                  <a:pt x="36" y="327"/>
                </a:lnTo>
                <a:lnTo>
                  <a:pt x="36" y="326"/>
                </a:lnTo>
                <a:lnTo>
                  <a:pt x="34" y="323"/>
                </a:lnTo>
                <a:lnTo>
                  <a:pt x="32" y="322"/>
                </a:lnTo>
                <a:lnTo>
                  <a:pt x="30" y="321"/>
                </a:lnTo>
                <a:lnTo>
                  <a:pt x="32" y="317"/>
                </a:lnTo>
                <a:lnTo>
                  <a:pt x="42" y="300"/>
                </a:lnTo>
                <a:lnTo>
                  <a:pt x="44" y="295"/>
                </a:lnTo>
                <a:lnTo>
                  <a:pt x="47" y="279"/>
                </a:lnTo>
                <a:lnTo>
                  <a:pt x="48" y="273"/>
                </a:lnTo>
                <a:lnTo>
                  <a:pt x="54" y="266"/>
                </a:lnTo>
                <a:lnTo>
                  <a:pt x="61" y="261"/>
                </a:lnTo>
                <a:lnTo>
                  <a:pt x="68" y="258"/>
                </a:lnTo>
                <a:lnTo>
                  <a:pt x="75" y="253"/>
                </a:lnTo>
                <a:lnTo>
                  <a:pt x="82" y="245"/>
                </a:lnTo>
                <a:lnTo>
                  <a:pt x="82" y="242"/>
                </a:lnTo>
                <a:lnTo>
                  <a:pt x="79" y="238"/>
                </a:lnTo>
                <a:lnTo>
                  <a:pt x="78" y="236"/>
                </a:lnTo>
                <a:lnTo>
                  <a:pt x="71" y="231"/>
                </a:lnTo>
                <a:lnTo>
                  <a:pt x="68" y="228"/>
                </a:lnTo>
                <a:lnTo>
                  <a:pt x="65" y="214"/>
                </a:lnTo>
                <a:lnTo>
                  <a:pt x="62" y="202"/>
                </a:lnTo>
                <a:lnTo>
                  <a:pt x="58" y="189"/>
                </a:lnTo>
                <a:lnTo>
                  <a:pt x="56" y="179"/>
                </a:lnTo>
                <a:lnTo>
                  <a:pt x="57" y="168"/>
                </a:lnTo>
                <a:lnTo>
                  <a:pt x="64" y="158"/>
                </a:lnTo>
                <a:lnTo>
                  <a:pt x="64" y="134"/>
                </a:lnTo>
                <a:lnTo>
                  <a:pt x="65" y="111"/>
                </a:lnTo>
                <a:lnTo>
                  <a:pt x="66" y="91"/>
                </a:lnTo>
                <a:lnTo>
                  <a:pt x="68" y="74"/>
                </a:lnTo>
                <a:lnTo>
                  <a:pt x="75" y="71"/>
                </a:lnTo>
                <a:lnTo>
                  <a:pt x="80" y="72"/>
                </a:lnTo>
                <a:lnTo>
                  <a:pt x="85" y="75"/>
                </a:lnTo>
                <a:lnTo>
                  <a:pt x="93" y="76"/>
                </a:lnTo>
                <a:lnTo>
                  <a:pt x="94" y="77"/>
                </a:lnTo>
                <a:lnTo>
                  <a:pt x="94" y="81"/>
                </a:lnTo>
                <a:lnTo>
                  <a:pt x="96" y="83"/>
                </a:lnTo>
                <a:lnTo>
                  <a:pt x="96" y="86"/>
                </a:lnTo>
                <a:lnTo>
                  <a:pt x="97" y="88"/>
                </a:lnTo>
                <a:lnTo>
                  <a:pt x="101" y="88"/>
                </a:lnTo>
                <a:lnTo>
                  <a:pt x="104" y="89"/>
                </a:lnTo>
                <a:lnTo>
                  <a:pt x="105" y="90"/>
                </a:lnTo>
                <a:lnTo>
                  <a:pt x="107" y="89"/>
                </a:lnTo>
                <a:lnTo>
                  <a:pt x="108" y="88"/>
                </a:lnTo>
                <a:lnTo>
                  <a:pt x="113" y="78"/>
                </a:lnTo>
                <a:lnTo>
                  <a:pt x="115" y="76"/>
                </a:lnTo>
                <a:lnTo>
                  <a:pt x="119" y="71"/>
                </a:lnTo>
                <a:lnTo>
                  <a:pt x="121" y="64"/>
                </a:lnTo>
                <a:lnTo>
                  <a:pt x="124" y="54"/>
                </a:lnTo>
                <a:lnTo>
                  <a:pt x="126" y="37"/>
                </a:lnTo>
                <a:lnTo>
                  <a:pt x="129" y="18"/>
                </a:lnTo>
                <a:lnTo>
                  <a:pt x="132"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7" name="Freeform 43"/>
          <p:cNvSpPr>
            <a:spLocks/>
          </p:cNvSpPr>
          <p:nvPr/>
        </p:nvSpPr>
        <p:spPr bwMode="auto">
          <a:xfrm>
            <a:off x="3876006" y="2885113"/>
            <a:ext cx="594438" cy="923249"/>
          </a:xfrm>
          <a:custGeom>
            <a:avLst/>
            <a:gdLst/>
            <a:ahLst/>
            <a:cxnLst>
              <a:cxn ang="0">
                <a:pos x="194" y="30"/>
              </a:cxn>
              <a:cxn ang="0">
                <a:pos x="461" y="84"/>
              </a:cxn>
              <a:cxn ang="0">
                <a:pos x="420" y="313"/>
              </a:cxn>
              <a:cxn ang="0">
                <a:pos x="390" y="479"/>
              </a:cxn>
              <a:cxn ang="0">
                <a:pos x="376" y="558"/>
              </a:cxn>
              <a:cxn ang="0">
                <a:pos x="368" y="609"/>
              </a:cxn>
              <a:cxn ang="0">
                <a:pos x="357" y="631"/>
              </a:cxn>
              <a:cxn ang="0">
                <a:pos x="349" y="629"/>
              </a:cxn>
              <a:cxn ang="0">
                <a:pos x="340" y="617"/>
              </a:cxn>
              <a:cxn ang="0">
                <a:pos x="318" y="617"/>
              </a:cxn>
              <a:cxn ang="0">
                <a:pos x="312" y="622"/>
              </a:cxn>
              <a:cxn ang="0">
                <a:pos x="310" y="673"/>
              </a:cxn>
              <a:cxn ang="0">
                <a:pos x="312" y="691"/>
              </a:cxn>
              <a:cxn ang="0">
                <a:pos x="310" y="703"/>
              </a:cxn>
              <a:cxn ang="0">
                <a:pos x="306" y="707"/>
              </a:cxn>
              <a:cxn ang="0">
                <a:pos x="303" y="710"/>
              </a:cxn>
              <a:cxn ang="0">
                <a:pos x="304" y="716"/>
              </a:cxn>
              <a:cxn ang="0">
                <a:pos x="229" y="609"/>
              </a:cxn>
              <a:cxn ang="0">
                <a:pos x="151" y="493"/>
              </a:cxn>
              <a:cxn ang="0">
                <a:pos x="95" y="414"/>
              </a:cxn>
              <a:cxn ang="0">
                <a:pos x="72" y="379"/>
              </a:cxn>
              <a:cxn ang="0">
                <a:pos x="63" y="365"/>
              </a:cxn>
              <a:cxn ang="0">
                <a:pos x="59" y="362"/>
              </a:cxn>
              <a:cxn ang="0">
                <a:pos x="57" y="358"/>
              </a:cxn>
              <a:cxn ang="0">
                <a:pos x="56" y="352"/>
              </a:cxn>
              <a:cxn ang="0">
                <a:pos x="50" y="346"/>
              </a:cxn>
              <a:cxn ang="0">
                <a:pos x="43" y="338"/>
              </a:cxn>
              <a:cxn ang="0">
                <a:pos x="42" y="332"/>
              </a:cxn>
              <a:cxn ang="0">
                <a:pos x="25" y="311"/>
              </a:cxn>
              <a:cxn ang="0">
                <a:pos x="9" y="288"/>
              </a:cxn>
              <a:cxn ang="0">
                <a:pos x="1" y="273"/>
              </a:cxn>
              <a:cxn ang="0">
                <a:pos x="2" y="251"/>
              </a:cxn>
              <a:cxn ang="0">
                <a:pos x="6" y="241"/>
              </a:cxn>
              <a:cxn ang="0">
                <a:pos x="10" y="217"/>
              </a:cxn>
              <a:cxn ang="0">
                <a:pos x="30" y="133"/>
              </a:cxn>
              <a:cxn ang="0">
                <a:pos x="64" y="0"/>
              </a:cxn>
            </a:cxnLst>
            <a:rect l="0" t="0" r="r" b="b"/>
            <a:pathLst>
              <a:path w="461" h="716">
                <a:moveTo>
                  <a:pt x="64" y="0"/>
                </a:moveTo>
                <a:lnTo>
                  <a:pt x="194" y="30"/>
                </a:lnTo>
                <a:lnTo>
                  <a:pt x="327" y="58"/>
                </a:lnTo>
                <a:lnTo>
                  <a:pt x="461" y="84"/>
                </a:lnTo>
                <a:lnTo>
                  <a:pt x="440" y="197"/>
                </a:lnTo>
                <a:lnTo>
                  <a:pt x="420" y="313"/>
                </a:lnTo>
                <a:lnTo>
                  <a:pt x="399" y="426"/>
                </a:lnTo>
                <a:lnTo>
                  <a:pt x="390" y="479"/>
                </a:lnTo>
                <a:lnTo>
                  <a:pt x="382" y="533"/>
                </a:lnTo>
                <a:lnTo>
                  <a:pt x="376" y="558"/>
                </a:lnTo>
                <a:lnTo>
                  <a:pt x="369" y="596"/>
                </a:lnTo>
                <a:lnTo>
                  <a:pt x="368" y="609"/>
                </a:lnTo>
                <a:lnTo>
                  <a:pt x="364" y="621"/>
                </a:lnTo>
                <a:lnTo>
                  <a:pt x="357" y="631"/>
                </a:lnTo>
                <a:lnTo>
                  <a:pt x="354" y="631"/>
                </a:lnTo>
                <a:lnTo>
                  <a:pt x="349" y="629"/>
                </a:lnTo>
                <a:lnTo>
                  <a:pt x="344" y="619"/>
                </a:lnTo>
                <a:lnTo>
                  <a:pt x="340" y="617"/>
                </a:lnTo>
                <a:lnTo>
                  <a:pt x="322" y="614"/>
                </a:lnTo>
                <a:lnTo>
                  <a:pt x="318" y="617"/>
                </a:lnTo>
                <a:lnTo>
                  <a:pt x="313" y="619"/>
                </a:lnTo>
                <a:lnTo>
                  <a:pt x="312" y="622"/>
                </a:lnTo>
                <a:lnTo>
                  <a:pt x="312" y="643"/>
                </a:lnTo>
                <a:lnTo>
                  <a:pt x="310" y="673"/>
                </a:lnTo>
                <a:lnTo>
                  <a:pt x="310" y="682"/>
                </a:lnTo>
                <a:lnTo>
                  <a:pt x="312" y="691"/>
                </a:lnTo>
                <a:lnTo>
                  <a:pt x="312" y="699"/>
                </a:lnTo>
                <a:lnTo>
                  <a:pt x="310" y="703"/>
                </a:lnTo>
                <a:lnTo>
                  <a:pt x="307" y="705"/>
                </a:lnTo>
                <a:lnTo>
                  <a:pt x="306" y="707"/>
                </a:lnTo>
                <a:lnTo>
                  <a:pt x="304" y="708"/>
                </a:lnTo>
                <a:lnTo>
                  <a:pt x="303" y="710"/>
                </a:lnTo>
                <a:lnTo>
                  <a:pt x="303" y="713"/>
                </a:lnTo>
                <a:lnTo>
                  <a:pt x="304" y="716"/>
                </a:lnTo>
                <a:lnTo>
                  <a:pt x="268" y="665"/>
                </a:lnTo>
                <a:lnTo>
                  <a:pt x="229" y="609"/>
                </a:lnTo>
                <a:lnTo>
                  <a:pt x="191" y="552"/>
                </a:lnTo>
                <a:lnTo>
                  <a:pt x="151" y="493"/>
                </a:lnTo>
                <a:lnTo>
                  <a:pt x="112" y="436"/>
                </a:lnTo>
                <a:lnTo>
                  <a:pt x="95" y="414"/>
                </a:lnTo>
                <a:lnTo>
                  <a:pt x="78" y="388"/>
                </a:lnTo>
                <a:lnTo>
                  <a:pt x="72" y="379"/>
                </a:lnTo>
                <a:lnTo>
                  <a:pt x="64" y="366"/>
                </a:lnTo>
                <a:lnTo>
                  <a:pt x="63" y="365"/>
                </a:lnTo>
                <a:lnTo>
                  <a:pt x="60" y="364"/>
                </a:lnTo>
                <a:lnTo>
                  <a:pt x="59" y="362"/>
                </a:lnTo>
                <a:lnTo>
                  <a:pt x="58" y="360"/>
                </a:lnTo>
                <a:lnTo>
                  <a:pt x="57" y="358"/>
                </a:lnTo>
                <a:lnTo>
                  <a:pt x="57" y="355"/>
                </a:lnTo>
                <a:lnTo>
                  <a:pt x="56" y="352"/>
                </a:lnTo>
                <a:lnTo>
                  <a:pt x="53" y="349"/>
                </a:lnTo>
                <a:lnTo>
                  <a:pt x="50" y="346"/>
                </a:lnTo>
                <a:lnTo>
                  <a:pt x="44" y="341"/>
                </a:lnTo>
                <a:lnTo>
                  <a:pt x="43" y="338"/>
                </a:lnTo>
                <a:lnTo>
                  <a:pt x="43" y="335"/>
                </a:lnTo>
                <a:lnTo>
                  <a:pt x="42" y="332"/>
                </a:lnTo>
                <a:lnTo>
                  <a:pt x="35" y="323"/>
                </a:lnTo>
                <a:lnTo>
                  <a:pt x="25" y="311"/>
                </a:lnTo>
                <a:lnTo>
                  <a:pt x="16" y="299"/>
                </a:lnTo>
                <a:lnTo>
                  <a:pt x="9" y="288"/>
                </a:lnTo>
                <a:lnTo>
                  <a:pt x="4" y="280"/>
                </a:lnTo>
                <a:lnTo>
                  <a:pt x="1" y="273"/>
                </a:lnTo>
                <a:lnTo>
                  <a:pt x="0" y="264"/>
                </a:lnTo>
                <a:lnTo>
                  <a:pt x="2" y="251"/>
                </a:lnTo>
                <a:lnTo>
                  <a:pt x="4" y="246"/>
                </a:lnTo>
                <a:lnTo>
                  <a:pt x="6" y="241"/>
                </a:lnTo>
                <a:lnTo>
                  <a:pt x="8" y="237"/>
                </a:lnTo>
                <a:lnTo>
                  <a:pt x="10" y="217"/>
                </a:lnTo>
                <a:lnTo>
                  <a:pt x="14" y="199"/>
                </a:lnTo>
                <a:lnTo>
                  <a:pt x="30" y="133"/>
                </a:lnTo>
                <a:lnTo>
                  <a:pt x="48" y="66"/>
                </a:lnTo>
                <a:lnTo>
                  <a:pt x="6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8" name="Freeform 44"/>
          <p:cNvSpPr>
            <a:spLocks/>
          </p:cNvSpPr>
          <p:nvPr/>
        </p:nvSpPr>
        <p:spPr bwMode="auto">
          <a:xfrm>
            <a:off x="4368581" y="2993423"/>
            <a:ext cx="526097" cy="661490"/>
          </a:xfrm>
          <a:custGeom>
            <a:avLst/>
            <a:gdLst/>
            <a:ahLst/>
            <a:cxnLst>
              <a:cxn ang="0">
                <a:pos x="81" y="0"/>
              </a:cxn>
              <a:cxn ang="0">
                <a:pos x="148" y="12"/>
              </a:cxn>
              <a:cxn ang="0">
                <a:pos x="213" y="22"/>
              </a:cxn>
              <a:cxn ang="0">
                <a:pos x="281" y="31"/>
              </a:cxn>
              <a:cxn ang="0">
                <a:pos x="276" y="80"/>
              </a:cxn>
              <a:cxn ang="0">
                <a:pos x="267" y="127"/>
              </a:cxn>
              <a:cxn ang="0">
                <a:pos x="315" y="132"/>
              </a:cxn>
              <a:cxn ang="0">
                <a:pos x="361" y="139"/>
              </a:cxn>
              <a:cxn ang="0">
                <a:pos x="408" y="145"/>
              </a:cxn>
              <a:cxn ang="0">
                <a:pos x="392" y="267"/>
              </a:cxn>
              <a:cxn ang="0">
                <a:pos x="377" y="391"/>
              </a:cxn>
              <a:cxn ang="0">
                <a:pos x="361" y="513"/>
              </a:cxn>
              <a:cxn ang="0">
                <a:pos x="269" y="503"/>
              </a:cxn>
              <a:cxn ang="0">
                <a:pos x="178" y="489"/>
              </a:cxn>
              <a:cxn ang="0">
                <a:pos x="88" y="475"/>
              </a:cxn>
              <a:cxn ang="0">
                <a:pos x="0" y="460"/>
              </a:cxn>
              <a:cxn ang="0">
                <a:pos x="42" y="231"/>
              </a:cxn>
              <a:cxn ang="0">
                <a:pos x="81" y="0"/>
              </a:cxn>
            </a:cxnLst>
            <a:rect l="0" t="0" r="r" b="b"/>
            <a:pathLst>
              <a:path w="408" h="513">
                <a:moveTo>
                  <a:pt x="81" y="0"/>
                </a:moveTo>
                <a:lnTo>
                  <a:pt x="148" y="12"/>
                </a:lnTo>
                <a:lnTo>
                  <a:pt x="213" y="22"/>
                </a:lnTo>
                <a:lnTo>
                  <a:pt x="281" y="31"/>
                </a:lnTo>
                <a:lnTo>
                  <a:pt x="276" y="80"/>
                </a:lnTo>
                <a:lnTo>
                  <a:pt x="267" y="127"/>
                </a:lnTo>
                <a:lnTo>
                  <a:pt x="315" y="132"/>
                </a:lnTo>
                <a:lnTo>
                  <a:pt x="361" y="139"/>
                </a:lnTo>
                <a:lnTo>
                  <a:pt x="408" y="145"/>
                </a:lnTo>
                <a:lnTo>
                  <a:pt x="392" y="267"/>
                </a:lnTo>
                <a:lnTo>
                  <a:pt x="377" y="391"/>
                </a:lnTo>
                <a:lnTo>
                  <a:pt x="361" y="513"/>
                </a:lnTo>
                <a:lnTo>
                  <a:pt x="269" y="503"/>
                </a:lnTo>
                <a:lnTo>
                  <a:pt x="178" y="489"/>
                </a:lnTo>
                <a:lnTo>
                  <a:pt x="88" y="475"/>
                </a:lnTo>
                <a:lnTo>
                  <a:pt x="0" y="460"/>
                </a:lnTo>
                <a:lnTo>
                  <a:pt x="42" y="231"/>
                </a:lnTo>
                <a:lnTo>
                  <a:pt x="81"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69" name="Freeform 45"/>
          <p:cNvSpPr>
            <a:spLocks/>
          </p:cNvSpPr>
          <p:nvPr/>
        </p:nvSpPr>
        <p:spPr bwMode="auto">
          <a:xfrm>
            <a:off x="4221583" y="2124335"/>
            <a:ext cx="554465" cy="907775"/>
          </a:xfrm>
          <a:custGeom>
            <a:avLst/>
            <a:gdLst/>
            <a:ahLst/>
            <a:cxnLst>
              <a:cxn ang="0">
                <a:pos x="179" y="42"/>
              </a:cxn>
              <a:cxn ang="0">
                <a:pos x="174" y="108"/>
              </a:cxn>
              <a:cxn ang="0">
                <a:pos x="181" y="140"/>
              </a:cxn>
              <a:cxn ang="0">
                <a:pos x="179" y="149"/>
              </a:cxn>
              <a:cxn ang="0">
                <a:pos x="185" y="157"/>
              </a:cxn>
              <a:cxn ang="0">
                <a:pos x="187" y="166"/>
              </a:cxn>
              <a:cxn ang="0">
                <a:pos x="199" y="178"/>
              </a:cxn>
              <a:cxn ang="0">
                <a:pos x="213" y="204"/>
              </a:cxn>
              <a:cxn ang="0">
                <a:pos x="217" y="210"/>
              </a:cxn>
              <a:cxn ang="0">
                <a:pos x="217" y="217"/>
              </a:cxn>
              <a:cxn ang="0">
                <a:pos x="220" y="219"/>
              </a:cxn>
              <a:cxn ang="0">
                <a:pos x="224" y="231"/>
              </a:cxn>
              <a:cxn ang="0">
                <a:pos x="229" y="233"/>
              </a:cxn>
              <a:cxn ang="0">
                <a:pos x="234" y="235"/>
              </a:cxn>
              <a:cxn ang="0">
                <a:pos x="231" y="240"/>
              </a:cxn>
              <a:cxn ang="0">
                <a:pos x="249" y="241"/>
              </a:cxn>
              <a:cxn ang="0">
                <a:pos x="239" y="270"/>
              </a:cxn>
              <a:cxn ang="0">
                <a:pos x="234" y="309"/>
              </a:cxn>
              <a:cxn ang="0">
                <a:pos x="228" y="315"/>
              </a:cxn>
              <a:cxn ang="0">
                <a:pos x="221" y="332"/>
              </a:cxn>
              <a:cxn ang="0">
                <a:pos x="229" y="346"/>
              </a:cxn>
              <a:cxn ang="0">
                <a:pos x="246" y="347"/>
              </a:cxn>
              <a:cxn ang="0">
                <a:pos x="258" y="339"/>
              </a:cxn>
              <a:cxn ang="0">
                <a:pos x="269" y="367"/>
              </a:cxn>
              <a:cxn ang="0">
                <a:pos x="279" y="393"/>
              </a:cxn>
              <a:cxn ang="0">
                <a:pos x="280" y="413"/>
              </a:cxn>
              <a:cxn ang="0">
                <a:pos x="295" y="425"/>
              </a:cxn>
              <a:cxn ang="0">
                <a:pos x="305" y="446"/>
              </a:cxn>
              <a:cxn ang="0">
                <a:pos x="319" y="464"/>
              </a:cxn>
              <a:cxn ang="0">
                <a:pos x="342" y="465"/>
              </a:cxn>
              <a:cxn ang="0">
                <a:pos x="362" y="459"/>
              </a:cxn>
              <a:cxn ang="0">
                <a:pos x="401" y="465"/>
              </a:cxn>
              <a:cxn ang="0">
                <a:pos x="413" y="453"/>
              </a:cxn>
              <a:cxn ang="0">
                <a:pos x="425" y="470"/>
              </a:cxn>
              <a:cxn ang="0">
                <a:pos x="397" y="704"/>
              </a:cxn>
              <a:cxn ang="0">
                <a:pos x="10" y="582"/>
              </a:cxn>
              <a:cxn ang="0">
                <a:pos x="36" y="466"/>
              </a:cxn>
              <a:cxn ang="0">
                <a:pos x="45" y="431"/>
              </a:cxn>
              <a:cxn ang="0">
                <a:pos x="37" y="427"/>
              </a:cxn>
              <a:cxn ang="0">
                <a:pos x="33" y="406"/>
              </a:cxn>
              <a:cxn ang="0">
                <a:pos x="50" y="383"/>
              </a:cxn>
              <a:cxn ang="0">
                <a:pos x="65" y="367"/>
              </a:cxn>
              <a:cxn ang="0">
                <a:pos x="72" y="354"/>
              </a:cxn>
              <a:cxn ang="0">
                <a:pos x="83" y="332"/>
              </a:cxn>
              <a:cxn ang="0">
                <a:pos x="100" y="312"/>
              </a:cxn>
              <a:cxn ang="0">
                <a:pos x="95" y="292"/>
              </a:cxn>
              <a:cxn ang="0">
                <a:pos x="87" y="281"/>
              </a:cxn>
              <a:cxn ang="0">
                <a:pos x="81" y="274"/>
              </a:cxn>
              <a:cxn ang="0">
                <a:pos x="82" y="260"/>
              </a:cxn>
              <a:cxn ang="0">
                <a:pos x="81" y="243"/>
              </a:cxn>
              <a:cxn ang="0">
                <a:pos x="82" y="227"/>
              </a:cxn>
              <a:cxn ang="0">
                <a:pos x="85" y="196"/>
              </a:cxn>
              <a:cxn ang="0">
                <a:pos x="106" y="103"/>
              </a:cxn>
              <a:cxn ang="0">
                <a:pos x="117" y="56"/>
              </a:cxn>
              <a:cxn ang="0">
                <a:pos x="120" y="45"/>
              </a:cxn>
              <a:cxn ang="0">
                <a:pos x="121" y="38"/>
              </a:cxn>
              <a:cxn ang="0">
                <a:pos x="123" y="29"/>
              </a:cxn>
              <a:cxn ang="0">
                <a:pos x="125" y="16"/>
              </a:cxn>
              <a:cxn ang="0">
                <a:pos x="130" y="0"/>
              </a:cxn>
            </a:cxnLst>
            <a:rect l="0" t="0" r="r" b="b"/>
            <a:pathLst>
              <a:path w="430" h="704">
                <a:moveTo>
                  <a:pt x="130" y="0"/>
                </a:moveTo>
                <a:lnTo>
                  <a:pt x="182" y="11"/>
                </a:lnTo>
                <a:lnTo>
                  <a:pt x="179" y="42"/>
                </a:lnTo>
                <a:lnTo>
                  <a:pt x="173" y="70"/>
                </a:lnTo>
                <a:lnTo>
                  <a:pt x="167" y="96"/>
                </a:lnTo>
                <a:lnTo>
                  <a:pt x="174" y="108"/>
                </a:lnTo>
                <a:lnTo>
                  <a:pt x="179" y="120"/>
                </a:lnTo>
                <a:lnTo>
                  <a:pt x="181" y="134"/>
                </a:lnTo>
                <a:lnTo>
                  <a:pt x="181" y="140"/>
                </a:lnTo>
                <a:lnTo>
                  <a:pt x="180" y="141"/>
                </a:lnTo>
                <a:lnTo>
                  <a:pt x="179" y="143"/>
                </a:lnTo>
                <a:lnTo>
                  <a:pt x="179" y="149"/>
                </a:lnTo>
                <a:lnTo>
                  <a:pt x="181" y="152"/>
                </a:lnTo>
                <a:lnTo>
                  <a:pt x="182" y="155"/>
                </a:lnTo>
                <a:lnTo>
                  <a:pt x="185" y="157"/>
                </a:lnTo>
                <a:lnTo>
                  <a:pt x="186" y="161"/>
                </a:lnTo>
                <a:lnTo>
                  <a:pt x="186" y="164"/>
                </a:lnTo>
                <a:lnTo>
                  <a:pt x="187" y="166"/>
                </a:lnTo>
                <a:lnTo>
                  <a:pt x="189" y="170"/>
                </a:lnTo>
                <a:lnTo>
                  <a:pt x="196" y="175"/>
                </a:lnTo>
                <a:lnTo>
                  <a:pt x="199" y="178"/>
                </a:lnTo>
                <a:lnTo>
                  <a:pt x="203" y="186"/>
                </a:lnTo>
                <a:lnTo>
                  <a:pt x="208" y="196"/>
                </a:lnTo>
                <a:lnTo>
                  <a:pt x="213" y="204"/>
                </a:lnTo>
                <a:lnTo>
                  <a:pt x="214" y="205"/>
                </a:lnTo>
                <a:lnTo>
                  <a:pt x="215" y="207"/>
                </a:lnTo>
                <a:lnTo>
                  <a:pt x="217" y="210"/>
                </a:lnTo>
                <a:lnTo>
                  <a:pt x="218" y="212"/>
                </a:lnTo>
                <a:lnTo>
                  <a:pt x="218" y="215"/>
                </a:lnTo>
                <a:lnTo>
                  <a:pt x="217" y="217"/>
                </a:lnTo>
                <a:lnTo>
                  <a:pt x="217" y="218"/>
                </a:lnTo>
                <a:lnTo>
                  <a:pt x="218" y="218"/>
                </a:lnTo>
                <a:lnTo>
                  <a:pt x="220" y="219"/>
                </a:lnTo>
                <a:lnTo>
                  <a:pt x="222" y="224"/>
                </a:lnTo>
                <a:lnTo>
                  <a:pt x="222" y="226"/>
                </a:lnTo>
                <a:lnTo>
                  <a:pt x="224" y="231"/>
                </a:lnTo>
                <a:lnTo>
                  <a:pt x="225" y="232"/>
                </a:lnTo>
                <a:lnTo>
                  <a:pt x="228" y="233"/>
                </a:lnTo>
                <a:lnTo>
                  <a:pt x="229" y="233"/>
                </a:lnTo>
                <a:lnTo>
                  <a:pt x="231" y="234"/>
                </a:lnTo>
                <a:lnTo>
                  <a:pt x="232" y="234"/>
                </a:lnTo>
                <a:lnTo>
                  <a:pt x="234" y="235"/>
                </a:lnTo>
                <a:lnTo>
                  <a:pt x="234" y="236"/>
                </a:lnTo>
                <a:lnTo>
                  <a:pt x="232" y="238"/>
                </a:lnTo>
                <a:lnTo>
                  <a:pt x="231" y="240"/>
                </a:lnTo>
                <a:lnTo>
                  <a:pt x="235" y="242"/>
                </a:lnTo>
                <a:lnTo>
                  <a:pt x="239" y="241"/>
                </a:lnTo>
                <a:lnTo>
                  <a:pt x="249" y="241"/>
                </a:lnTo>
                <a:lnTo>
                  <a:pt x="250" y="245"/>
                </a:lnTo>
                <a:lnTo>
                  <a:pt x="245" y="257"/>
                </a:lnTo>
                <a:lnTo>
                  <a:pt x="239" y="270"/>
                </a:lnTo>
                <a:lnTo>
                  <a:pt x="235" y="281"/>
                </a:lnTo>
                <a:lnTo>
                  <a:pt x="232" y="294"/>
                </a:lnTo>
                <a:lnTo>
                  <a:pt x="234" y="309"/>
                </a:lnTo>
                <a:lnTo>
                  <a:pt x="231" y="312"/>
                </a:lnTo>
                <a:lnTo>
                  <a:pt x="230" y="313"/>
                </a:lnTo>
                <a:lnTo>
                  <a:pt x="228" y="315"/>
                </a:lnTo>
                <a:lnTo>
                  <a:pt x="222" y="320"/>
                </a:lnTo>
                <a:lnTo>
                  <a:pt x="222" y="331"/>
                </a:lnTo>
                <a:lnTo>
                  <a:pt x="221" y="332"/>
                </a:lnTo>
                <a:lnTo>
                  <a:pt x="221" y="339"/>
                </a:lnTo>
                <a:lnTo>
                  <a:pt x="222" y="343"/>
                </a:lnTo>
                <a:lnTo>
                  <a:pt x="229" y="346"/>
                </a:lnTo>
                <a:lnTo>
                  <a:pt x="235" y="348"/>
                </a:lnTo>
                <a:lnTo>
                  <a:pt x="239" y="348"/>
                </a:lnTo>
                <a:lnTo>
                  <a:pt x="246" y="347"/>
                </a:lnTo>
                <a:lnTo>
                  <a:pt x="250" y="345"/>
                </a:lnTo>
                <a:lnTo>
                  <a:pt x="253" y="341"/>
                </a:lnTo>
                <a:lnTo>
                  <a:pt x="258" y="339"/>
                </a:lnTo>
                <a:lnTo>
                  <a:pt x="265" y="338"/>
                </a:lnTo>
                <a:lnTo>
                  <a:pt x="269" y="347"/>
                </a:lnTo>
                <a:lnTo>
                  <a:pt x="269" y="367"/>
                </a:lnTo>
                <a:lnTo>
                  <a:pt x="271" y="379"/>
                </a:lnTo>
                <a:lnTo>
                  <a:pt x="274" y="387"/>
                </a:lnTo>
                <a:lnTo>
                  <a:pt x="279" y="393"/>
                </a:lnTo>
                <a:lnTo>
                  <a:pt x="281" y="401"/>
                </a:lnTo>
                <a:lnTo>
                  <a:pt x="281" y="408"/>
                </a:lnTo>
                <a:lnTo>
                  <a:pt x="280" y="413"/>
                </a:lnTo>
                <a:lnTo>
                  <a:pt x="280" y="417"/>
                </a:lnTo>
                <a:lnTo>
                  <a:pt x="284" y="422"/>
                </a:lnTo>
                <a:lnTo>
                  <a:pt x="295" y="425"/>
                </a:lnTo>
                <a:lnTo>
                  <a:pt x="301" y="430"/>
                </a:lnTo>
                <a:lnTo>
                  <a:pt x="303" y="438"/>
                </a:lnTo>
                <a:lnTo>
                  <a:pt x="305" y="446"/>
                </a:lnTo>
                <a:lnTo>
                  <a:pt x="306" y="457"/>
                </a:lnTo>
                <a:lnTo>
                  <a:pt x="307" y="469"/>
                </a:lnTo>
                <a:lnTo>
                  <a:pt x="319" y="464"/>
                </a:lnTo>
                <a:lnTo>
                  <a:pt x="330" y="464"/>
                </a:lnTo>
                <a:lnTo>
                  <a:pt x="334" y="465"/>
                </a:lnTo>
                <a:lnTo>
                  <a:pt x="342" y="465"/>
                </a:lnTo>
                <a:lnTo>
                  <a:pt x="348" y="463"/>
                </a:lnTo>
                <a:lnTo>
                  <a:pt x="355" y="460"/>
                </a:lnTo>
                <a:lnTo>
                  <a:pt x="362" y="459"/>
                </a:lnTo>
                <a:lnTo>
                  <a:pt x="378" y="462"/>
                </a:lnTo>
                <a:lnTo>
                  <a:pt x="395" y="466"/>
                </a:lnTo>
                <a:lnTo>
                  <a:pt x="401" y="465"/>
                </a:lnTo>
                <a:lnTo>
                  <a:pt x="405" y="463"/>
                </a:lnTo>
                <a:lnTo>
                  <a:pt x="409" y="456"/>
                </a:lnTo>
                <a:lnTo>
                  <a:pt x="413" y="453"/>
                </a:lnTo>
                <a:lnTo>
                  <a:pt x="419" y="453"/>
                </a:lnTo>
                <a:lnTo>
                  <a:pt x="421" y="456"/>
                </a:lnTo>
                <a:lnTo>
                  <a:pt x="425" y="470"/>
                </a:lnTo>
                <a:lnTo>
                  <a:pt x="426" y="473"/>
                </a:lnTo>
                <a:lnTo>
                  <a:pt x="430" y="474"/>
                </a:lnTo>
                <a:lnTo>
                  <a:pt x="397" y="704"/>
                </a:lnTo>
                <a:lnTo>
                  <a:pt x="0" y="634"/>
                </a:lnTo>
                <a:lnTo>
                  <a:pt x="5" y="606"/>
                </a:lnTo>
                <a:lnTo>
                  <a:pt x="10" y="582"/>
                </a:lnTo>
                <a:lnTo>
                  <a:pt x="16" y="557"/>
                </a:lnTo>
                <a:lnTo>
                  <a:pt x="30" y="478"/>
                </a:lnTo>
                <a:lnTo>
                  <a:pt x="36" y="466"/>
                </a:lnTo>
                <a:lnTo>
                  <a:pt x="42" y="456"/>
                </a:lnTo>
                <a:lnTo>
                  <a:pt x="44" y="443"/>
                </a:lnTo>
                <a:lnTo>
                  <a:pt x="45" y="431"/>
                </a:lnTo>
                <a:lnTo>
                  <a:pt x="44" y="429"/>
                </a:lnTo>
                <a:lnTo>
                  <a:pt x="39" y="427"/>
                </a:lnTo>
                <a:lnTo>
                  <a:pt x="37" y="427"/>
                </a:lnTo>
                <a:lnTo>
                  <a:pt x="32" y="422"/>
                </a:lnTo>
                <a:lnTo>
                  <a:pt x="32" y="418"/>
                </a:lnTo>
                <a:lnTo>
                  <a:pt x="33" y="406"/>
                </a:lnTo>
                <a:lnTo>
                  <a:pt x="37" y="396"/>
                </a:lnTo>
                <a:lnTo>
                  <a:pt x="43" y="389"/>
                </a:lnTo>
                <a:lnTo>
                  <a:pt x="50" y="383"/>
                </a:lnTo>
                <a:lnTo>
                  <a:pt x="58" y="379"/>
                </a:lnTo>
                <a:lnTo>
                  <a:pt x="66" y="373"/>
                </a:lnTo>
                <a:lnTo>
                  <a:pt x="65" y="367"/>
                </a:lnTo>
                <a:lnTo>
                  <a:pt x="66" y="362"/>
                </a:lnTo>
                <a:lnTo>
                  <a:pt x="68" y="358"/>
                </a:lnTo>
                <a:lnTo>
                  <a:pt x="72" y="354"/>
                </a:lnTo>
                <a:lnTo>
                  <a:pt x="75" y="347"/>
                </a:lnTo>
                <a:lnTo>
                  <a:pt x="80" y="339"/>
                </a:lnTo>
                <a:lnTo>
                  <a:pt x="83" y="332"/>
                </a:lnTo>
                <a:lnTo>
                  <a:pt x="89" y="324"/>
                </a:lnTo>
                <a:lnTo>
                  <a:pt x="95" y="318"/>
                </a:lnTo>
                <a:lnTo>
                  <a:pt x="100" y="312"/>
                </a:lnTo>
                <a:lnTo>
                  <a:pt x="101" y="305"/>
                </a:lnTo>
                <a:lnTo>
                  <a:pt x="99" y="298"/>
                </a:lnTo>
                <a:lnTo>
                  <a:pt x="95" y="292"/>
                </a:lnTo>
                <a:lnTo>
                  <a:pt x="90" y="285"/>
                </a:lnTo>
                <a:lnTo>
                  <a:pt x="88" y="283"/>
                </a:lnTo>
                <a:lnTo>
                  <a:pt x="87" y="281"/>
                </a:lnTo>
                <a:lnTo>
                  <a:pt x="85" y="280"/>
                </a:lnTo>
                <a:lnTo>
                  <a:pt x="83" y="277"/>
                </a:lnTo>
                <a:lnTo>
                  <a:pt x="81" y="274"/>
                </a:lnTo>
                <a:lnTo>
                  <a:pt x="80" y="270"/>
                </a:lnTo>
                <a:lnTo>
                  <a:pt x="83" y="264"/>
                </a:lnTo>
                <a:lnTo>
                  <a:pt x="82" y="260"/>
                </a:lnTo>
                <a:lnTo>
                  <a:pt x="82" y="253"/>
                </a:lnTo>
                <a:lnTo>
                  <a:pt x="81" y="246"/>
                </a:lnTo>
                <a:lnTo>
                  <a:pt x="81" y="243"/>
                </a:lnTo>
                <a:lnTo>
                  <a:pt x="80" y="240"/>
                </a:lnTo>
                <a:lnTo>
                  <a:pt x="80" y="229"/>
                </a:lnTo>
                <a:lnTo>
                  <a:pt x="82" y="227"/>
                </a:lnTo>
                <a:lnTo>
                  <a:pt x="83" y="225"/>
                </a:lnTo>
                <a:lnTo>
                  <a:pt x="85" y="215"/>
                </a:lnTo>
                <a:lnTo>
                  <a:pt x="85" y="196"/>
                </a:lnTo>
                <a:lnTo>
                  <a:pt x="92" y="166"/>
                </a:lnTo>
                <a:lnTo>
                  <a:pt x="100" y="136"/>
                </a:lnTo>
                <a:lnTo>
                  <a:pt x="106" y="103"/>
                </a:lnTo>
                <a:lnTo>
                  <a:pt x="110" y="85"/>
                </a:lnTo>
                <a:lnTo>
                  <a:pt x="115" y="70"/>
                </a:lnTo>
                <a:lnTo>
                  <a:pt x="117" y="56"/>
                </a:lnTo>
                <a:lnTo>
                  <a:pt x="118" y="52"/>
                </a:lnTo>
                <a:lnTo>
                  <a:pt x="118" y="49"/>
                </a:lnTo>
                <a:lnTo>
                  <a:pt x="120" y="45"/>
                </a:lnTo>
                <a:lnTo>
                  <a:pt x="120" y="43"/>
                </a:lnTo>
                <a:lnTo>
                  <a:pt x="121" y="42"/>
                </a:lnTo>
                <a:lnTo>
                  <a:pt x="121" y="38"/>
                </a:lnTo>
                <a:lnTo>
                  <a:pt x="122" y="36"/>
                </a:lnTo>
                <a:lnTo>
                  <a:pt x="122" y="32"/>
                </a:lnTo>
                <a:lnTo>
                  <a:pt x="123" y="29"/>
                </a:lnTo>
                <a:lnTo>
                  <a:pt x="124" y="26"/>
                </a:lnTo>
                <a:lnTo>
                  <a:pt x="124" y="24"/>
                </a:lnTo>
                <a:lnTo>
                  <a:pt x="125" y="16"/>
                </a:lnTo>
                <a:lnTo>
                  <a:pt x="126" y="10"/>
                </a:lnTo>
                <a:lnTo>
                  <a:pt x="128" y="5"/>
                </a:lnTo>
                <a:lnTo>
                  <a:pt x="130"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0" name="Freeform 46"/>
          <p:cNvSpPr>
            <a:spLocks/>
          </p:cNvSpPr>
          <p:nvPr/>
        </p:nvSpPr>
        <p:spPr bwMode="auto">
          <a:xfrm>
            <a:off x="3530433" y="2789690"/>
            <a:ext cx="765936" cy="1294612"/>
          </a:xfrm>
          <a:custGeom>
            <a:avLst/>
            <a:gdLst/>
            <a:ahLst/>
            <a:cxnLst>
              <a:cxn ang="0">
                <a:pos x="318" y="117"/>
              </a:cxn>
              <a:cxn ang="0">
                <a:pos x="319" y="429"/>
              </a:cxn>
              <a:cxn ang="0">
                <a:pos x="445" y="615"/>
              </a:cxn>
              <a:cxn ang="0">
                <a:pos x="467" y="647"/>
              </a:cxn>
              <a:cxn ang="0">
                <a:pos x="482" y="668"/>
              </a:cxn>
              <a:cxn ang="0">
                <a:pos x="502" y="696"/>
              </a:cxn>
              <a:cxn ang="0">
                <a:pos x="510" y="705"/>
              </a:cxn>
              <a:cxn ang="0">
                <a:pos x="573" y="816"/>
              </a:cxn>
              <a:cxn ang="0">
                <a:pos x="588" y="856"/>
              </a:cxn>
              <a:cxn ang="0">
                <a:pos x="579" y="878"/>
              </a:cxn>
              <a:cxn ang="0">
                <a:pos x="558" y="912"/>
              </a:cxn>
              <a:cxn ang="0">
                <a:pos x="540" y="943"/>
              </a:cxn>
              <a:cxn ang="0">
                <a:pos x="532" y="973"/>
              </a:cxn>
              <a:cxn ang="0">
                <a:pos x="546" y="984"/>
              </a:cxn>
              <a:cxn ang="0">
                <a:pos x="494" y="999"/>
              </a:cxn>
              <a:cxn ang="0">
                <a:pos x="340" y="979"/>
              </a:cxn>
              <a:cxn ang="0">
                <a:pos x="340" y="968"/>
              </a:cxn>
              <a:cxn ang="0">
                <a:pos x="338" y="930"/>
              </a:cxn>
              <a:cxn ang="0">
                <a:pos x="298" y="867"/>
              </a:cxn>
              <a:cxn ang="0">
                <a:pos x="270" y="843"/>
              </a:cxn>
              <a:cxn ang="0">
                <a:pos x="220" y="804"/>
              </a:cxn>
              <a:cxn ang="0">
                <a:pos x="214" y="790"/>
              </a:cxn>
              <a:cxn ang="0">
                <a:pos x="170" y="760"/>
              </a:cxn>
              <a:cxn ang="0">
                <a:pos x="133" y="748"/>
              </a:cxn>
              <a:cxn ang="0">
                <a:pos x="126" y="728"/>
              </a:cxn>
              <a:cxn ang="0">
                <a:pos x="132" y="683"/>
              </a:cxn>
              <a:cxn ang="0">
                <a:pos x="123" y="667"/>
              </a:cxn>
              <a:cxn ang="0">
                <a:pos x="109" y="641"/>
              </a:cxn>
              <a:cxn ang="0">
                <a:pos x="99" y="621"/>
              </a:cxn>
              <a:cxn ang="0">
                <a:pos x="90" y="590"/>
              </a:cxn>
              <a:cxn ang="0">
                <a:pos x="75" y="559"/>
              </a:cxn>
              <a:cxn ang="0">
                <a:pos x="83" y="527"/>
              </a:cxn>
              <a:cxn ang="0">
                <a:pos x="90" y="508"/>
              </a:cxn>
              <a:cxn ang="0">
                <a:pos x="59" y="475"/>
              </a:cxn>
              <a:cxn ang="0">
                <a:pos x="62" y="447"/>
              </a:cxn>
              <a:cxn ang="0">
                <a:pos x="71" y="436"/>
              </a:cxn>
              <a:cxn ang="0">
                <a:pos x="86" y="438"/>
              </a:cxn>
              <a:cxn ang="0">
                <a:pos x="90" y="395"/>
              </a:cxn>
              <a:cxn ang="0">
                <a:pos x="105" y="397"/>
              </a:cxn>
              <a:cxn ang="0">
                <a:pos x="121" y="404"/>
              </a:cxn>
              <a:cxn ang="0">
                <a:pos x="135" y="404"/>
              </a:cxn>
              <a:cxn ang="0">
                <a:pos x="143" y="408"/>
              </a:cxn>
              <a:cxn ang="0">
                <a:pos x="129" y="392"/>
              </a:cxn>
              <a:cxn ang="0">
                <a:pos x="95" y="392"/>
              </a:cxn>
              <a:cxn ang="0">
                <a:pos x="73" y="378"/>
              </a:cxn>
              <a:cxn ang="0">
                <a:pos x="43" y="383"/>
              </a:cxn>
              <a:cxn ang="0">
                <a:pos x="41" y="370"/>
              </a:cxn>
              <a:cxn ang="0">
                <a:pos x="43" y="356"/>
              </a:cxn>
              <a:cxn ang="0">
                <a:pos x="27" y="327"/>
              </a:cxn>
              <a:cxn ang="0">
                <a:pos x="12" y="293"/>
              </a:cxn>
              <a:cxn ang="0">
                <a:pos x="14" y="257"/>
              </a:cxn>
              <a:cxn ang="0">
                <a:pos x="21" y="224"/>
              </a:cxn>
              <a:cxn ang="0">
                <a:pos x="5" y="160"/>
              </a:cxn>
              <a:cxn ang="0">
                <a:pos x="28" y="108"/>
              </a:cxn>
              <a:cxn ang="0">
                <a:pos x="33" y="95"/>
              </a:cxn>
              <a:cxn ang="0">
                <a:pos x="34" y="76"/>
              </a:cxn>
              <a:cxn ang="0">
                <a:pos x="49" y="30"/>
              </a:cxn>
            </a:cxnLst>
            <a:rect l="0" t="0" r="r" b="b"/>
            <a:pathLst>
              <a:path w="594" h="1004">
                <a:moveTo>
                  <a:pt x="54" y="0"/>
                </a:moveTo>
                <a:lnTo>
                  <a:pt x="121" y="18"/>
                </a:lnTo>
                <a:lnTo>
                  <a:pt x="256" y="55"/>
                </a:lnTo>
                <a:lnTo>
                  <a:pt x="326" y="70"/>
                </a:lnTo>
                <a:lnTo>
                  <a:pt x="318" y="117"/>
                </a:lnTo>
                <a:lnTo>
                  <a:pt x="306" y="164"/>
                </a:lnTo>
                <a:lnTo>
                  <a:pt x="296" y="209"/>
                </a:lnTo>
                <a:lnTo>
                  <a:pt x="279" y="277"/>
                </a:lnTo>
                <a:lnTo>
                  <a:pt x="262" y="345"/>
                </a:lnTo>
                <a:lnTo>
                  <a:pt x="319" y="429"/>
                </a:lnTo>
                <a:lnTo>
                  <a:pt x="378" y="514"/>
                </a:lnTo>
                <a:lnTo>
                  <a:pt x="437" y="598"/>
                </a:lnTo>
                <a:lnTo>
                  <a:pt x="439" y="604"/>
                </a:lnTo>
                <a:lnTo>
                  <a:pt x="442" y="609"/>
                </a:lnTo>
                <a:lnTo>
                  <a:pt x="445" y="615"/>
                </a:lnTo>
                <a:lnTo>
                  <a:pt x="456" y="627"/>
                </a:lnTo>
                <a:lnTo>
                  <a:pt x="459" y="630"/>
                </a:lnTo>
                <a:lnTo>
                  <a:pt x="460" y="635"/>
                </a:lnTo>
                <a:lnTo>
                  <a:pt x="462" y="640"/>
                </a:lnTo>
                <a:lnTo>
                  <a:pt x="467" y="647"/>
                </a:lnTo>
                <a:lnTo>
                  <a:pt x="470" y="649"/>
                </a:lnTo>
                <a:lnTo>
                  <a:pt x="476" y="655"/>
                </a:lnTo>
                <a:lnTo>
                  <a:pt x="479" y="658"/>
                </a:lnTo>
                <a:lnTo>
                  <a:pt x="480" y="663"/>
                </a:lnTo>
                <a:lnTo>
                  <a:pt x="482" y="668"/>
                </a:lnTo>
                <a:lnTo>
                  <a:pt x="487" y="675"/>
                </a:lnTo>
                <a:lnTo>
                  <a:pt x="489" y="677"/>
                </a:lnTo>
                <a:lnTo>
                  <a:pt x="493" y="679"/>
                </a:lnTo>
                <a:lnTo>
                  <a:pt x="497" y="686"/>
                </a:lnTo>
                <a:lnTo>
                  <a:pt x="502" y="696"/>
                </a:lnTo>
                <a:lnTo>
                  <a:pt x="504" y="699"/>
                </a:lnTo>
                <a:lnTo>
                  <a:pt x="505" y="700"/>
                </a:lnTo>
                <a:lnTo>
                  <a:pt x="506" y="703"/>
                </a:lnTo>
                <a:lnTo>
                  <a:pt x="509" y="704"/>
                </a:lnTo>
                <a:lnTo>
                  <a:pt x="510" y="705"/>
                </a:lnTo>
                <a:lnTo>
                  <a:pt x="529" y="735"/>
                </a:lnTo>
                <a:lnTo>
                  <a:pt x="550" y="767"/>
                </a:lnTo>
                <a:lnTo>
                  <a:pt x="572" y="796"/>
                </a:lnTo>
                <a:lnTo>
                  <a:pt x="569" y="807"/>
                </a:lnTo>
                <a:lnTo>
                  <a:pt x="573" y="816"/>
                </a:lnTo>
                <a:lnTo>
                  <a:pt x="578" y="826"/>
                </a:lnTo>
                <a:lnTo>
                  <a:pt x="581" y="837"/>
                </a:lnTo>
                <a:lnTo>
                  <a:pt x="580" y="846"/>
                </a:lnTo>
                <a:lnTo>
                  <a:pt x="583" y="851"/>
                </a:lnTo>
                <a:lnTo>
                  <a:pt x="588" y="856"/>
                </a:lnTo>
                <a:lnTo>
                  <a:pt x="591" y="860"/>
                </a:lnTo>
                <a:lnTo>
                  <a:pt x="594" y="866"/>
                </a:lnTo>
                <a:lnTo>
                  <a:pt x="590" y="872"/>
                </a:lnTo>
                <a:lnTo>
                  <a:pt x="584" y="875"/>
                </a:lnTo>
                <a:lnTo>
                  <a:pt x="579" y="878"/>
                </a:lnTo>
                <a:lnTo>
                  <a:pt x="574" y="880"/>
                </a:lnTo>
                <a:lnTo>
                  <a:pt x="567" y="887"/>
                </a:lnTo>
                <a:lnTo>
                  <a:pt x="560" y="896"/>
                </a:lnTo>
                <a:lnTo>
                  <a:pt x="559" y="903"/>
                </a:lnTo>
                <a:lnTo>
                  <a:pt x="558" y="912"/>
                </a:lnTo>
                <a:lnTo>
                  <a:pt x="557" y="921"/>
                </a:lnTo>
                <a:lnTo>
                  <a:pt x="554" y="928"/>
                </a:lnTo>
                <a:lnTo>
                  <a:pt x="546" y="936"/>
                </a:lnTo>
                <a:lnTo>
                  <a:pt x="544" y="940"/>
                </a:lnTo>
                <a:lnTo>
                  <a:pt x="540" y="943"/>
                </a:lnTo>
                <a:lnTo>
                  <a:pt x="534" y="945"/>
                </a:lnTo>
                <a:lnTo>
                  <a:pt x="536" y="954"/>
                </a:lnTo>
                <a:lnTo>
                  <a:pt x="536" y="964"/>
                </a:lnTo>
                <a:lnTo>
                  <a:pt x="532" y="970"/>
                </a:lnTo>
                <a:lnTo>
                  <a:pt x="532" y="973"/>
                </a:lnTo>
                <a:lnTo>
                  <a:pt x="537" y="978"/>
                </a:lnTo>
                <a:lnTo>
                  <a:pt x="539" y="978"/>
                </a:lnTo>
                <a:lnTo>
                  <a:pt x="544" y="980"/>
                </a:lnTo>
                <a:lnTo>
                  <a:pt x="545" y="982"/>
                </a:lnTo>
                <a:lnTo>
                  <a:pt x="546" y="984"/>
                </a:lnTo>
                <a:lnTo>
                  <a:pt x="546" y="991"/>
                </a:lnTo>
                <a:lnTo>
                  <a:pt x="545" y="996"/>
                </a:lnTo>
                <a:lnTo>
                  <a:pt x="541" y="999"/>
                </a:lnTo>
                <a:lnTo>
                  <a:pt x="540" y="1004"/>
                </a:lnTo>
                <a:lnTo>
                  <a:pt x="494" y="999"/>
                </a:lnTo>
                <a:lnTo>
                  <a:pt x="444" y="994"/>
                </a:lnTo>
                <a:lnTo>
                  <a:pt x="391" y="990"/>
                </a:lnTo>
                <a:lnTo>
                  <a:pt x="341" y="984"/>
                </a:lnTo>
                <a:lnTo>
                  <a:pt x="340" y="982"/>
                </a:lnTo>
                <a:lnTo>
                  <a:pt x="340" y="979"/>
                </a:lnTo>
                <a:lnTo>
                  <a:pt x="341" y="977"/>
                </a:lnTo>
                <a:lnTo>
                  <a:pt x="342" y="976"/>
                </a:lnTo>
                <a:lnTo>
                  <a:pt x="343" y="973"/>
                </a:lnTo>
                <a:lnTo>
                  <a:pt x="341" y="969"/>
                </a:lnTo>
                <a:lnTo>
                  <a:pt x="340" y="968"/>
                </a:lnTo>
                <a:lnTo>
                  <a:pt x="338" y="968"/>
                </a:lnTo>
                <a:lnTo>
                  <a:pt x="335" y="965"/>
                </a:lnTo>
                <a:lnTo>
                  <a:pt x="335" y="955"/>
                </a:lnTo>
                <a:lnTo>
                  <a:pt x="338" y="943"/>
                </a:lnTo>
                <a:lnTo>
                  <a:pt x="338" y="930"/>
                </a:lnTo>
                <a:lnTo>
                  <a:pt x="333" y="915"/>
                </a:lnTo>
                <a:lnTo>
                  <a:pt x="326" y="901"/>
                </a:lnTo>
                <a:lnTo>
                  <a:pt x="318" y="891"/>
                </a:lnTo>
                <a:lnTo>
                  <a:pt x="309" y="879"/>
                </a:lnTo>
                <a:lnTo>
                  <a:pt x="298" y="867"/>
                </a:lnTo>
                <a:lnTo>
                  <a:pt x="290" y="854"/>
                </a:lnTo>
                <a:lnTo>
                  <a:pt x="283" y="853"/>
                </a:lnTo>
                <a:lnTo>
                  <a:pt x="277" y="853"/>
                </a:lnTo>
                <a:lnTo>
                  <a:pt x="270" y="854"/>
                </a:lnTo>
                <a:lnTo>
                  <a:pt x="270" y="843"/>
                </a:lnTo>
                <a:lnTo>
                  <a:pt x="268" y="824"/>
                </a:lnTo>
                <a:lnTo>
                  <a:pt x="253" y="819"/>
                </a:lnTo>
                <a:lnTo>
                  <a:pt x="240" y="816"/>
                </a:lnTo>
                <a:lnTo>
                  <a:pt x="229" y="811"/>
                </a:lnTo>
                <a:lnTo>
                  <a:pt x="220" y="804"/>
                </a:lnTo>
                <a:lnTo>
                  <a:pt x="219" y="802"/>
                </a:lnTo>
                <a:lnTo>
                  <a:pt x="218" y="798"/>
                </a:lnTo>
                <a:lnTo>
                  <a:pt x="217" y="796"/>
                </a:lnTo>
                <a:lnTo>
                  <a:pt x="215" y="793"/>
                </a:lnTo>
                <a:lnTo>
                  <a:pt x="214" y="790"/>
                </a:lnTo>
                <a:lnTo>
                  <a:pt x="207" y="781"/>
                </a:lnTo>
                <a:lnTo>
                  <a:pt x="199" y="773"/>
                </a:lnTo>
                <a:lnTo>
                  <a:pt x="190" y="768"/>
                </a:lnTo>
                <a:lnTo>
                  <a:pt x="177" y="767"/>
                </a:lnTo>
                <a:lnTo>
                  <a:pt x="170" y="760"/>
                </a:lnTo>
                <a:lnTo>
                  <a:pt x="161" y="756"/>
                </a:lnTo>
                <a:lnTo>
                  <a:pt x="150" y="754"/>
                </a:lnTo>
                <a:lnTo>
                  <a:pt x="139" y="753"/>
                </a:lnTo>
                <a:lnTo>
                  <a:pt x="136" y="752"/>
                </a:lnTo>
                <a:lnTo>
                  <a:pt x="133" y="748"/>
                </a:lnTo>
                <a:lnTo>
                  <a:pt x="132" y="746"/>
                </a:lnTo>
                <a:lnTo>
                  <a:pt x="127" y="741"/>
                </a:lnTo>
                <a:lnTo>
                  <a:pt x="125" y="740"/>
                </a:lnTo>
                <a:lnTo>
                  <a:pt x="121" y="739"/>
                </a:lnTo>
                <a:lnTo>
                  <a:pt x="126" y="728"/>
                </a:lnTo>
                <a:lnTo>
                  <a:pt x="130" y="703"/>
                </a:lnTo>
                <a:lnTo>
                  <a:pt x="135" y="691"/>
                </a:lnTo>
                <a:lnTo>
                  <a:pt x="135" y="688"/>
                </a:lnTo>
                <a:lnTo>
                  <a:pt x="133" y="685"/>
                </a:lnTo>
                <a:lnTo>
                  <a:pt x="132" y="683"/>
                </a:lnTo>
                <a:lnTo>
                  <a:pt x="128" y="681"/>
                </a:lnTo>
                <a:lnTo>
                  <a:pt x="121" y="677"/>
                </a:lnTo>
                <a:lnTo>
                  <a:pt x="119" y="675"/>
                </a:lnTo>
                <a:lnTo>
                  <a:pt x="122" y="668"/>
                </a:lnTo>
                <a:lnTo>
                  <a:pt x="123" y="667"/>
                </a:lnTo>
                <a:lnTo>
                  <a:pt x="123" y="661"/>
                </a:lnTo>
                <a:lnTo>
                  <a:pt x="122" y="655"/>
                </a:lnTo>
                <a:lnTo>
                  <a:pt x="118" y="650"/>
                </a:lnTo>
                <a:lnTo>
                  <a:pt x="114" y="646"/>
                </a:lnTo>
                <a:lnTo>
                  <a:pt x="109" y="641"/>
                </a:lnTo>
                <a:lnTo>
                  <a:pt x="109" y="632"/>
                </a:lnTo>
                <a:lnTo>
                  <a:pt x="107" y="629"/>
                </a:lnTo>
                <a:lnTo>
                  <a:pt x="105" y="628"/>
                </a:lnTo>
                <a:lnTo>
                  <a:pt x="100" y="623"/>
                </a:lnTo>
                <a:lnTo>
                  <a:pt x="99" y="621"/>
                </a:lnTo>
                <a:lnTo>
                  <a:pt x="97" y="612"/>
                </a:lnTo>
                <a:lnTo>
                  <a:pt x="95" y="602"/>
                </a:lnTo>
                <a:lnTo>
                  <a:pt x="93" y="593"/>
                </a:lnTo>
                <a:lnTo>
                  <a:pt x="92" y="591"/>
                </a:lnTo>
                <a:lnTo>
                  <a:pt x="90" y="590"/>
                </a:lnTo>
                <a:lnTo>
                  <a:pt x="86" y="586"/>
                </a:lnTo>
                <a:lnTo>
                  <a:pt x="84" y="581"/>
                </a:lnTo>
                <a:lnTo>
                  <a:pt x="83" y="578"/>
                </a:lnTo>
                <a:lnTo>
                  <a:pt x="83" y="576"/>
                </a:lnTo>
                <a:lnTo>
                  <a:pt x="75" y="559"/>
                </a:lnTo>
                <a:lnTo>
                  <a:pt x="72" y="551"/>
                </a:lnTo>
                <a:lnTo>
                  <a:pt x="72" y="542"/>
                </a:lnTo>
                <a:lnTo>
                  <a:pt x="73" y="530"/>
                </a:lnTo>
                <a:lnTo>
                  <a:pt x="79" y="530"/>
                </a:lnTo>
                <a:lnTo>
                  <a:pt x="83" y="527"/>
                </a:lnTo>
                <a:lnTo>
                  <a:pt x="84" y="524"/>
                </a:lnTo>
                <a:lnTo>
                  <a:pt x="85" y="523"/>
                </a:lnTo>
                <a:lnTo>
                  <a:pt x="87" y="522"/>
                </a:lnTo>
                <a:lnTo>
                  <a:pt x="90" y="522"/>
                </a:lnTo>
                <a:lnTo>
                  <a:pt x="90" y="508"/>
                </a:lnTo>
                <a:lnTo>
                  <a:pt x="87" y="496"/>
                </a:lnTo>
                <a:lnTo>
                  <a:pt x="85" y="494"/>
                </a:lnTo>
                <a:lnTo>
                  <a:pt x="73" y="494"/>
                </a:lnTo>
                <a:lnTo>
                  <a:pt x="71" y="492"/>
                </a:lnTo>
                <a:lnTo>
                  <a:pt x="59" y="475"/>
                </a:lnTo>
                <a:lnTo>
                  <a:pt x="56" y="466"/>
                </a:lnTo>
                <a:lnTo>
                  <a:pt x="57" y="462"/>
                </a:lnTo>
                <a:lnTo>
                  <a:pt x="61" y="455"/>
                </a:lnTo>
                <a:lnTo>
                  <a:pt x="62" y="452"/>
                </a:lnTo>
                <a:lnTo>
                  <a:pt x="62" y="447"/>
                </a:lnTo>
                <a:lnTo>
                  <a:pt x="59" y="440"/>
                </a:lnTo>
                <a:lnTo>
                  <a:pt x="58" y="436"/>
                </a:lnTo>
                <a:lnTo>
                  <a:pt x="59" y="432"/>
                </a:lnTo>
                <a:lnTo>
                  <a:pt x="65" y="432"/>
                </a:lnTo>
                <a:lnTo>
                  <a:pt x="71" y="436"/>
                </a:lnTo>
                <a:lnTo>
                  <a:pt x="76" y="441"/>
                </a:lnTo>
                <a:lnTo>
                  <a:pt x="80" y="448"/>
                </a:lnTo>
                <a:lnTo>
                  <a:pt x="87" y="452"/>
                </a:lnTo>
                <a:lnTo>
                  <a:pt x="87" y="447"/>
                </a:lnTo>
                <a:lnTo>
                  <a:pt x="86" y="438"/>
                </a:lnTo>
                <a:lnTo>
                  <a:pt x="85" y="426"/>
                </a:lnTo>
                <a:lnTo>
                  <a:pt x="82" y="417"/>
                </a:lnTo>
                <a:lnTo>
                  <a:pt x="78" y="406"/>
                </a:lnTo>
                <a:lnTo>
                  <a:pt x="76" y="395"/>
                </a:lnTo>
                <a:lnTo>
                  <a:pt x="90" y="395"/>
                </a:lnTo>
                <a:lnTo>
                  <a:pt x="94" y="397"/>
                </a:lnTo>
                <a:lnTo>
                  <a:pt x="95" y="398"/>
                </a:lnTo>
                <a:lnTo>
                  <a:pt x="100" y="398"/>
                </a:lnTo>
                <a:lnTo>
                  <a:pt x="102" y="397"/>
                </a:lnTo>
                <a:lnTo>
                  <a:pt x="105" y="397"/>
                </a:lnTo>
                <a:lnTo>
                  <a:pt x="107" y="398"/>
                </a:lnTo>
                <a:lnTo>
                  <a:pt x="111" y="399"/>
                </a:lnTo>
                <a:lnTo>
                  <a:pt x="113" y="401"/>
                </a:lnTo>
                <a:lnTo>
                  <a:pt x="115" y="404"/>
                </a:lnTo>
                <a:lnTo>
                  <a:pt x="121" y="404"/>
                </a:lnTo>
                <a:lnTo>
                  <a:pt x="126" y="402"/>
                </a:lnTo>
                <a:lnTo>
                  <a:pt x="128" y="402"/>
                </a:lnTo>
                <a:lnTo>
                  <a:pt x="130" y="401"/>
                </a:lnTo>
                <a:lnTo>
                  <a:pt x="133" y="401"/>
                </a:lnTo>
                <a:lnTo>
                  <a:pt x="135" y="404"/>
                </a:lnTo>
                <a:lnTo>
                  <a:pt x="136" y="406"/>
                </a:lnTo>
                <a:lnTo>
                  <a:pt x="139" y="410"/>
                </a:lnTo>
                <a:lnTo>
                  <a:pt x="140" y="412"/>
                </a:lnTo>
                <a:lnTo>
                  <a:pt x="143" y="415"/>
                </a:lnTo>
                <a:lnTo>
                  <a:pt x="143" y="408"/>
                </a:lnTo>
                <a:lnTo>
                  <a:pt x="141" y="404"/>
                </a:lnTo>
                <a:lnTo>
                  <a:pt x="136" y="401"/>
                </a:lnTo>
                <a:lnTo>
                  <a:pt x="132" y="398"/>
                </a:lnTo>
                <a:lnTo>
                  <a:pt x="128" y="396"/>
                </a:lnTo>
                <a:lnTo>
                  <a:pt x="129" y="392"/>
                </a:lnTo>
                <a:lnTo>
                  <a:pt x="122" y="396"/>
                </a:lnTo>
                <a:lnTo>
                  <a:pt x="114" y="395"/>
                </a:lnTo>
                <a:lnTo>
                  <a:pt x="107" y="392"/>
                </a:lnTo>
                <a:lnTo>
                  <a:pt x="101" y="390"/>
                </a:lnTo>
                <a:lnTo>
                  <a:pt x="95" y="392"/>
                </a:lnTo>
                <a:lnTo>
                  <a:pt x="91" y="390"/>
                </a:lnTo>
                <a:lnTo>
                  <a:pt x="87" y="385"/>
                </a:lnTo>
                <a:lnTo>
                  <a:pt x="85" y="382"/>
                </a:lnTo>
                <a:lnTo>
                  <a:pt x="80" y="380"/>
                </a:lnTo>
                <a:lnTo>
                  <a:pt x="73" y="378"/>
                </a:lnTo>
                <a:lnTo>
                  <a:pt x="69" y="382"/>
                </a:lnTo>
                <a:lnTo>
                  <a:pt x="66" y="396"/>
                </a:lnTo>
                <a:lnTo>
                  <a:pt x="65" y="404"/>
                </a:lnTo>
                <a:lnTo>
                  <a:pt x="45" y="384"/>
                </a:lnTo>
                <a:lnTo>
                  <a:pt x="43" y="383"/>
                </a:lnTo>
                <a:lnTo>
                  <a:pt x="41" y="381"/>
                </a:lnTo>
                <a:lnTo>
                  <a:pt x="38" y="376"/>
                </a:lnTo>
                <a:lnTo>
                  <a:pt x="38" y="373"/>
                </a:lnTo>
                <a:lnTo>
                  <a:pt x="40" y="370"/>
                </a:lnTo>
                <a:lnTo>
                  <a:pt x="41" y="370"/>
                </a:lnTo>
                <a:lnTo>
                  <a:pt x="42" y="371"/>
                </a:lnTo>
                <a:lnTo>
                  <a:pt x="43" y="374"/>
                </a:lnTo>
                <a:lnTo>
                  <a:pt x="44" y="375"/>
                </a:lnTo>
                <a:lnTo>
                  <a:pt x="45" y="375"/>
                </a:lnTo>
                <a:lnTo>
                  <a:pt x="43" y="356"/>
                </a:lnTo>
                <a:lnTo>
                  <a:pt x="37" y="339"/>
                </a:lnTo>
                <a:lnTo>
                  <a:pt x="36" y="336"/>
                </a:lnTo>
                <a:lnTo>
                  <a:pt x="34" y="335"/>
                </a:lnTo>
                <a:lnTo>
                  <a:pt x="28" y="329"/>
                </a:lnTo>
                <a:lnTo>
                  <a:pt x="27" y="327"/>
                </a:lnTo>
                <a:lnTo>
                  <a:pt x="24" y="324"/>
                </a:lnTo>
                <a:lnTo>
                  <a:pt x="22" y="319"/>
                </a:lnTo>
                <a:lnTo>
                  <a:pt x="22" y="311"/>
                </a:lnTo>
                <a:lnTo>
                  <a:pt x="17" y="301"/>
                </a:lnTo>
                <a:lnTo>
                  <a:pt x="12" y="293"/>
                </a:lnTo>
                <a:lnTo>
                  <a:pt x="8" y="285"/>
                </a:lnTo>
                <a:lnTo>
                  <a:pt x="9" y="280"/>
                </a:lnTo>
                <a:lnTo>
                  <a:pt x="13" y="273"/>
                </a:lnTo>
                <a:lnTo>
                  <a:pt x="14" y="265"/>
                </a:lnTo>
                <a:lnTo>
                  <a:pt x="14" y="257"/>
                </a:lnTo>
                <a:lnTo>
                  <a:pt x="12" y="251"/>
                </a:lnTo>
                <a:lnTo>
                  <a:pt x="12" y="245"/>
                </a:lnTo>
                <a:lnTo>
                  <a:pt x="14" y="237"/>
                </a:lnTo>
                <a:lnTo>
                  <a:pt x="17" y="230"/>
                </a:lnTo>
                <a:lnTo>
                  <a:pt x="21" y="224"/>
                </a:lnTo>
                <a:lnTo>
                  <a:pt x="22" y="215"/>
                </a:lnTo>
                <a:lnTo>
                  <a:pt x="22" y="203"/>
                </a:lnTo>
                <a:lnTo>
                  <a:pt x="19" y="186"/>
                </a:lnTo>
                <a:lnTo>
                  <a:pt x="12" y="170"/>
                </a:lnTo>
                <a:lnTo>
                  <a:pt x="5" y="160"/>
                </a:lnTo>
                <a:lnTo>
                  <a:pt x="0" y="150"/>
                </a:lnTo>
                <a:lnTo>
                  <a:pt x="1" y="136"/>
                </a:lnTo>
                <a:lnTo>
                  <a:pt x="7" y="124"/>
                </a:lnTo>
                <a:lnTo>
                  <a:pt x="16" y="114"/>
                </a:lnTo>
                <a:lnTo>
                  <a:pt x="28" y="108"/>
                </a:lnTo>
                <a:lnTo>
                  <a:pt x="26" y="105"/>
                </a:lnTo>
                <a:lnTo>
                  <a:pt x="26" y="102"/>
                </a:lnTo>
                <a:lnTo>
                  <a:pt x="29" y="98"/>
                </a:lnTo>
                <a:lnTo>
                  <a:pt x="31" y="97"/>
                </a:lnTo>
                <a:lnTo>
                  <a:pt x="33" y="95"/>
                </a:lnTo>
                <a:lnTo>
                  <a:pt x="34" y="94"/>
                </a:lnTo>
                <a:lnTo>
                  <a:pt x="34" y="88"/>
                </a:lnTo>
                <a:lnTo>
                  <a:pt x="33" y="84"/>
                </a:lnTo>
                <a:lnTo>
                  <a:pt x="33" y="80"/>
                </a:lnTo>
                <a:lnTo>
                  <a:pt x="34" y="76"/>
                </a:lnTo>
                <a:lnTo>
                  <a:pt x="38" y="69"/>
                </a:lnTo>
                <a:lnTo>
                  <a:pt x="44" y="63"/>
                </a:lnTo>
                <a:lnTo>
                  <a:pt x="48" y="56"/>
                </a:lnTo>
                <a:lnTo>
                  <a:pt x="50" y="44"/>
                </a:lnTo>
                <a:lnTo>
                  <a:pt x="49" y="30"/>
                </a:lnTo>
                <a:lnTo>
                  <a:pt x="50" y="14"/>
                </a:lnTo>
                <a:lnTo>
                  <a:pt x="54" y="0"/>
                </a:lnTo>
                <a:close/>
              </a:path>
            </a:pathLst>
          </a:custGeom>
          <a:solidFill>
            <a:schemeClr val="bg1">
              <a:lumMod val="95000"/>
            </a:schemeClr>
          </a:solidFill>
          <a:ln w="12700">
            <a:solidFill>
              <a:schemeClr val="tx2">
                <a:lumMod val="60000"/>
                <a:lumOff val="40000"/>
              </a:schemeClr>
            </a:solidFill>
            <a:prstDash val="solid"/>
            <a:round/>
            <a:headEnd/>
            <a:tailEnd/>
          </a:ln>
          <a:effectLst/>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1" name="Freeform 47"/>
          <p:cNvSpPr>
            <a:spLocks/>
          </p:cNvSpPr>
          <p:nvPr/>
        </p:nvSpPr>
        <p:spPr bwMode="auto">
          <a:xfrm>
            <a:off x="3592330" y="2308727"/>
            <a:ext cx="754331" cy="630543"/>
          </a:xfrm>
          <a:custGeom>
            <a:avLst/>
            <a:gdLst/>
            <a:ahLst/>
            <a:cxnLst>
              <a:cxn ang="0">
                <a:pos x="134" y="1"/>
              </a:cxn>
              <a:cxn ang="0">
                <a:pos x="136" y="7"/>
              </a:cxn>
              <a:cxn ang="0">
                <a:pos x="148" y="4"/>
              </a:cxn>
              <a:cxn ang="0">
                <a:pos x="163" y="15"/>
              </a:cxn>
              <a:cxn ang="0">
                <a:pos x="188" y="23"/>
              </a:cxn>
              <a:cxn ang="0">
                <a:pos x="191" y="28"/>
              </a:cxn>
              <a:cxn ang="0">
                <a:pos x="192" y="50"/>
              </a:cxn>
              <a:cxn ang="0">
                <a:pos x="193" y="71"/>
              </a:cxn>
              <a:cxn ang="0">
                <a:pos x="205" y="78"/>
              </a:cxn>
              <a:cxn ang="0">
                <a:pos x="216" y="86"/>
              </a:cxn>
              <a:cxn ang="0">
                <a:pos x="242" y="84"/>
              </a:cxn>
              <a:cxn ang="0">
                <a:pos x="250" y="81"/>
              </a:cxn>
              <a:cxn ang="0">
                <a:pos x="290" y="97"/>
              </a:cxn>
              <a:cxn ang="0">
                <a:pos x="315" y="97"/>
              </a:cxn>
              <a:cxn ang="0">
                <a:pos x="332" y="100"/>
              </a:cxn>
              <a:cxn ang="0">
                <a:pos x="379" y="99"/>
              </a:cxn>
              <a:cxn ang="0">
                <a:pos x="422" y="100"/>
              </a:cxn>
              <a:cxn ang="0">
                <a:pos x="500" y="114"/>
              </a:cxn>
              <a:cxn ang="0">
                <a:pos x="567" y="133"/>
              </a:cxn>
              <a:cxn ang="0">
                <a:pos x="581" y="153"/>
              </a:cxn>
              <a:cxn ang="0">
                <a:pos x="585" y="162"/>
              </a:cxn>
              <a:cxn ang="0">
                <a:pos x="573" y="184"/>
              </a:cxn>
              <a:cxn ang="0">
                <a:pos x="557" y="210"/>
              </a:cxn>
              <a:cxn ang="0">
                <a:pos x="552" y="216"/>
              </a:cxn>
              <a:cxn ang="0">
                <a:pos x="547" y="224"/>
              </a:cxn>
              <a:cxn ang="0">
                <a:pos x="530" y="242"/>
              </a:cxn>
              <a:cxn ang="0">
                <a:pos x="514" y="278"/>
              </a:cxn>
              <a:cxn ang="0">
                <a:pos x="518" y="284"/>
              </a:cxn>
              <a:cxn ang="0">
                <a:pos x="526" y="286"/>
              </a:cxn>
              <a:cxn ang="0">
                <a:pos x="525" y="310"/>
              </a:cxn>
              <a:cxn ang="0">
                <a:pos x="514" y="334"/>
              </a:cxn>
              <a:cxn ang="0">
                <a:pos x="491" y="450"/>
              </a:cxn>
              <a:cxn ang="0">
                <a:pos x="222" y="427"/>
              </a:cxn>
              <a:cxn ang="0">
                <a:pos x="87" y="391"/>
              </a:cxn>
              <a:cxn ang="0">
                <a:pos x="23" y="373"/>
              </a:cxn>
              <a:cxn ang="0">
                <a:pos x="1" y="335"/>
              </a:cxn>
              <a:cxn ang="0">
                <a:pos x="8" y="299"/>
              </a:cxn>
              <a:cxn ang="0">
                <a:pos x="18" y="271"/>
              </a:cxn>
              <a:cxn ang="0">
                <a:pos x="27" y="254"/>
              </a:cxn>
              <a:cxn ang="0">
                <a:pos x="34" y="250"/>
              </a:cxn>
              <a:cxn ang="0">
                <a:pos x="38" y="249"/>
              </a:cxn>
              <a:cxn ang="0">
                <a:pos x="43" y="243"/>
              </a:cxn>
              <a:cxn ang="0">
                <a:pos x="44" y="229"/>
              </a:cxn>
              <a:cxn ang="0">
                <a:pos x="49" y="223"/>
              </a:cxn>
              <a:cxn ang="0">
                <a:pos x="56" y="221"/>
              </a:cxn>
              <a:cxn ang="0">
                <a:pos x="58" y="214"/>
              </a:cxn>
              <a:cxn ang="0">
                <a:pos x="57" y="204"/>
              </a:cxn>
              <a:cxn ang="0">
                <a:pos x="70" y="173"/>
              </a:cxn>
              <a:cxn ang="0">
                <a:pos x="82" y="137"/>
              </a:cxn>
              <a:cxn ang="0">
                <a:pos x="105" y="85"/>
              </a:cxn>
              <a:cxn ang="0">
                <a:pos x="119" y="64"/>
              </a:cxn>
              <a:cxn ang="0">
                <a:pos x="120" y="63"/>
              </a:cxn>
              <a:cxn ang="0">
                <a:pos x="115" y="55"/>
              </a:cxn>
              <a:cxn ang="0">
                <a:pos x="121" y="33"/>
              </a:cxn>
              <a:cxn ang="0">
                <a:pos x="131" y="0"/>
              </a:cxn>
            </a:cxnLst>
            <a:rect l="0" t="0" r="r" b="b"/>
            <a:pathLst>
              <a:path w="585" h="489">
                <a:moveTo>
                  <a:pt x="131" y="0"/>
                </a:moveTo>
                <a:lnTo>
                  <a:pt x="132" y="1"/>
                </a:lnTo>
                <a:lnTo>
                  <a:pt x="134" y="1"/>
                </a:lnTo>
                <a:lnTo>
                  <a:pt x="135" y="2"/>
                </a:lnTo>
                <a:lnTo>
                  <a:pt x="135" y="6"/>
                </a:lnTo>
                <a:lnTo>
                  <a:pt x="136" y="7"/>
                </a:lnTo>
                <a:lnTo>
                  <a:pt x="137" y="7"/>
                </a:lnTo>
                <a:lnTo>
                  <a:pt x="138" y="8"/>
                </a:lnTo>
                <a:lnTo>
                  <a:pt x="148" y="4"/>
                </a:lnTo>
                <a:lnTo>
                  <a:pt x="155" y="5"/>
                </a:lnTo>
                <a:lnTo>
                  <a:pt x="160" y="9"/>
                </a:lnTo>
                <a:lnTo>
                  <a:pt x="163" y="15"/>
                </a:lnTo>
                <a:lnTo>
                  <a:pt x="172" y="15"/>
                </a:lnTo>
                <a:lnTo>
                  <a:pt x="179" y="16"/>
                </a:lnTo>
                <a:lnTo>
                  <a:pt x="188" y="23"/>
                </a:lnTo>
                <a:lnTo>
                  <a:pt x="187" y="26"/>
                </a:lnTo>
                <a:lnTo>
                  <a:pt x="190" y="28"/>
                </a:lnTo>
                <a:lnTo>
                  <a:pt x="191" y="28"/>
                </a:lnTo>
                <a:lnTo>
                  <a:pt x="192" y="29"/>
                </a:lnTo>
                <a:lnTo>
                  <a:pt x="193" y="41"/>
                </a:lnTo>
                <a:lnTo>
                  <a:pt x="192" y="50"/>
                </a:lnTo>
                <a:lnTo>
                  <a:pt x="190" y="58"/>
                </a:lnTo>
                <a:lnTo>
                  <a:pt x="190" y="64"/>
                </a:lnTo>
                <a:lnTo>
                  <a:pt x="193" y="71"/>
                </a:lnTo>
                <a:lnTo>
                  <a:pt x="200" y="77"/>
                </a:lnTo>
                <a:lnTo>
                  <a:pt x="202" y="78"/>
                </a:lnTo>
                <a:lnTo>
                  <a:pt x="205" y="78"/>
                </a:lnTo>
                <a:lnTo>
                  <a:pt x="208" y="79"/>
                </a:lnTo>
                <a:lnTo>
                  <a:pt x="210" y="81"/>
                </a:lnTo>
                <a:lnTo>
                  <a:pt x="216" y="86"/>
                </a:lnTo>
                <a:lnTo>
                  <a:pt x="236" y="86"/>
                </a:lnTo>
                <a:lnTo>
                  <a:pt x="240" y="85"/>
                </a:lnTo>
                <a:lnTo>
                  <a:pt x="242" y="84"/>
                </a:lnTo>
                <a:lnTo>
                  <a:pt x="244" y="82"/>
                </a:lnTo>
                <a:lnTo>
                  <a:pt x="247" y="81"/>
                </a:lnTo>
                <a:lnTo>
                  <a:pt x="250" y="81"/>
                </a:lnTo>
                <a:lnTo>
                  <a:pt x="265" y="83"/>
                </a:lnTo>
                <a:lnTo>
                  <a:pt x="278" y="88"/>
                </a:lnTo>
                <a:lnTo>
                  <a:pt x="290" y="97"/>
                </a:lnTo>
                <a:lnTo>
                  <a:pt x="298" y="99"/>
                </a:lnTo>
                <a:lnTo>
                  <a:pt x="306" y="98"/>
                </a:lnTo>
                <a:lnTo>
                  <a:pt x="315" y="97"/>
                </a:lnTo>
                <a:lnTo>
                  <a:pt x="323" y="97"/>
                </a:lnTo>
                <a:lnTo>
                  <a:pt x="328" y="98"/>
                </a:lnTo>
                <a:lnTo>
                  <a:pt x="332" y="100"/>
                </a:lnTo>
                <a:lnTo>
                  <a:pt x="341" y="103"/>
                </a:lnTo>
                <a:lnTo>
                  <a:pt x="361" y="102"/>
                </a:lnTo>
                <a:lnTo>
                  <a:pt x="379" y="99"/>
                </a:lnTo>
                <a:lnTo>
                  <a:pt x="399" y="97"/>
                </a:lnTo>
                <a:lnTo>
                  <a:pt x="411" y="98"/>
                </a:lnTo>
                <a:lnTo>
                  <a:pt x="422" y="100"/>
                </a:lnTo>
                <a:lnTo>
                  <a:pt x="442" y="100"/>
                </a:lnTo>
                <a:lnTo>
                  <a:pt x="471" y="106"/>
                </a:lnTo>
                <a:lnTo>
                  <a:pt x="500" y="114"/>
                </a:lnTo>
                <a:lnTo>
                  <a:pt x="532" y="120"/>
                </a:lnTo>
                <a:lnTo>
                  <a:pt x="563" y="125"/>
                </a:lnTo>
                <a:lnTo>
                  <a:pt x="567" y="133"/>
                </a:lnTo>
                <a:lnTo>
                  <a:pt x="574" y="145"/>
                </a:lnTo>
                <a:lnTo>
                  <a:pt x="576" y="148"/>
                </a:lnTo>
                <a:lnTo>
                  <a:pt x="581" y="153"/>
                </a:lnTo>
                <a:lnTo>
                  <a:pt x="583" y="156"/>
                </a:lnTo>
                <a:lnTo>
                  <a:pt x="585" y="159"/>
                </a:lnTo>
                <a:lnTo>
                  <a:pt x="585" y="162"/>
                </a:lnTo>
                <a:lnTo>
                  <a:pt x="583" y="169"/>
                </a:lnTo>
                <a:lnTo>
                  <a:pt x="578" y="177"/>
                </a:lnTo>
                <a:lnTo>
                  <a:pt x="573" y="184"/>
                </a:lnTo>
                <a:lnTo>
                  <a:pt x="566" y="193"/>
                </a:lnTo>
                <a:lnTo>
                  <a:pt x="561" y="201"/>
                </a:lnTo>
                <a:lnTo>
                  <a:pt x="557" y="210"/>
                </a:lnTo>
                <a:lnTo>
                  <a:pt x="556" y="212"/>
                </a:lnTo>
                <a:lnTo>
                  <a:pt x="554" y="214"/>
                </a:lnTo>
                <a:lnTo>
                  <a:pt x="552" y="216"/>
                </a:lnTo>
                <a:lnTo>
                  <a:pt x="549" y="217"/>
                </a:lnTo>
                <a:lnTo>
                  <a:pt x="547" y="222"/>
                </a:lnTo>
                <a:lnTo>
                  <a:pt x="547" y="224"/>
                </a:lnTo>
                <a:lnTo>
                  <a:pt x="548" y="226"/>
                </a:lnTo>
                <a:lnTo>
                  <a:pt x="539" y="233"/>
                </a:lnTo>
                <a:lnTo>
                  <a:pt x="530" y="242"/>
                </a:lnTo>
                <a:lnTo>
                  <a:pt x="521" y="251"/>
                </a:lnTo>
                <a:lnTo>
                  <a:pt x="517" y="263"/>
                </a:lnTo>
                <a:lnTo>
                  <a:pt x="514" y="278"/>
                </a:lnTo>
                <a:lnTo>
                  <a:pt x="514" y="281"/>
                </a:lnTo>
                <a:lnTo>
                  <a:pt x="517" y="282"/>
                </a:lnTo>
                <a:lnTo>
                  <a:pt x="518" y="284"/>
                </a:lnTo>
                <a:lnTo>
                  <a:pt x="520" y="285"/>
                </a:lnTo>
                <a:lnTo>
                  <a:pt x="524" y="286"/>
                </a:lnTo>
                <a:lnTo>
                  <a:pt x="526" y="286"/>
                </a:lnTo>
                <a:lnTo>
                  <a:pt x="528" y="287"/>
                </a:lnTo>
                <a:lnTo>
                  <a:pt x="530" y="289"/>
                </a:lnTo>
                <a:lnTo>
                  <a:pt x="525" y="310"/>
                </a:lnTo>
                <a:lnTo>
                  <a:pt x="521" y="319"/>
                </a:lnTo>
                <a:lnTo>
                  <a:pt x="517" y="326"/>
                </a:lnTo>
                <a:lnTo>
                  <a:pt x="514" y="334"/>
                </a:lnTo>
                <a:lnTo>
                  <a:pt x="507" y="372"/>
                </a:lnTo>
                <a:lnTo>
                  <a:pt x="500" y="412"/>
                </a:lnTo>
                <a:lnTo>
                  <a:pt x="491" y="450"/>
                </a:lnTo>
                <a:lnTo>
                  <a:pt x="483" y="489"/>
                </a:lnTo>
                <a:lnTo>
                  <a:pt x="351" y="460"/>
                </a:lnTo>
                <a:lnTo>
                  <a:pt x="222" y="427"/>
                </a:lnTo>
                <a:lnTo>
                  <a:pt x="95" y="393"/>
                </a:lnTo>
                <a:lnTo>
                  <a:pt x="91" y="392"/>
                </a:lnTo>
                <a:lnTo>
                  <a:pt x="87" y="391"/>
                </a:lnTo>
                <a:lnTo>
                  <a:pt x="66" y="385"/>
                </a:lnTo>
                <a:lnTo>
                  <a:pt x="44" y="379"/>
                </a:lnTo>
                <a:lnTo>
                  <a:pt x="23" y="373"/>
                </a:lnTo>
                <a:lnTo>
                  <a:pt x="3" y="365"/>
                </a:lnTo>
                <a:lnTo>
                  <a:pt x="0" y="350"/>
                </a:lnTo>
                <a:lnTo>
                  <a:pt x="1" y="335"/>
                </a:lnTo>
                <a:lnTo>
                  <a:pt x="4" y="322"/>
                </a:lnTo>
                <a:lnTo>
                  <a:pt x="11" y="312"/>
                </a:lnTo>
                <a:lnTo>
                  <a:pt x="8" y="299"/>
                </a:lnTo>
                <a:lnTo>
                  <a:pt x="9" y="289"/>
                </a:lnTo>
                <a:lnTo>
                  <a:pt x="13" y="280"/>
                </a:lnTo>
                <a:lnTo>
                  <a:pt x="18" y="271"/>
                </a:lnTo>
                <a:lnTo>
                  <a:pt x="23" y="261"/>
                </a:lnTo>
                <a:lnTo>
                  <a:pt x="25" y="252"/>
                </a:lnTo>
                <a:lnTo>
                  <a:pt x="27" y="254"/>
                </a:lnTo>
                <a:lnTo>
                  <a:pt x="30" y="254"/>
                </a:lnTo>
                <a:lnTo>
                  <a:pt x="32" y="252"/>
                </a:lnTo>
                <a:lnTo>
                  <a:pt x="34" y="250"/>
                </a:lnTo>
                <a:lnTo>
                  <a:pt x="37" y="246"/>
                </a:lnTo>
                <a:lnTo>
                  <a:pt x="38" y="247"/>
                </a:lnTo>
                <a:lnTo>
                  <a:pt x="38" y="249"/>
                </a:lnTo>
                <a:lnTo>
                  <a:pt x="39" y="252"/>
                </a:lnTo>
                <a:lnTo>
                  <a:pt x="43" y="247"/>
                </a:lnTo>
                <a:lnTo>
                  <a:pt x="43" y="243"/>
                </a:lnTo>
                <a:lnTo>
                  <a:pt x="41" y="236"/>
                </a:lnTo>
                <a:lnTo>
                  <a:pt x="42" y="230"/>
                </a:lnTo>
                <a:lnTo>
                  <a:pt x="44" y="229"/>
                </a:lnTo>
                <a:lnTo>
                  <a:pt x="45" y="228"/>
                </a:lnTo>
                <a:lnTo>
                  <a:pt x="46" y="225"/>
                </a:lnTo>
                <a:lnTo>
                  <a:pt x="49" y="223"/>
                </a:lnTo>
                <a:lnTo>
                  <a:pt x="51" y="222"/>
                </a:lnTo>
                <a:lnTo>
                  <a:pt x="52" y="221"/>
                </a:lnTo>
                <a:lnTo>
                  <a:pt x="56" y="221"/>
                </a:lnTo>
                <a:lnTo>
                  <a:pt x="59" y="222"/>
                </a:lnTo>
                <a:lnTo>
                  <a:pt x="59" y="216"/>
                </a:lnTo>
                <a:lnTo>
                  <a:pt x="58" y="214"/>
                </a:lnTo>
                <a:lnTo>
                  <a:pt x="58" y="211"/>
                </a:lnTo>
                <a:lnTo>
                  <a:pt x="57" y="210"/>
                </a:lnTo>
                <a:lnTo>
                  <a:pt x="57" y="204"/>
                </a:lnTo>
                <a:lnTo>
                  <a:pt x="63" y="195"/>
                </a:lnTo>
                <a:lnTo>
                  <a:pt x="66" y="184"/>
                </a:lnTo>
                <a:lnTo>
                  <a:pt x="70" y="173"/>
                </a:lnTo>
                <a:lnTo>
                  <a:pt x="74" y="162"/>
                </a:lnTo>
                <a:lnTo>
                  <a:pt x="81" y="154"/>
                </a:lnTo>
                <a:lnTo>
                  <a:pt x="82" y="137"/>
                </a:lnTo>
                <a:lnTo>
                  <a:pt x="89" y="119"/>
                </a:lnTo>
                <a:lnTo>
                  <a:pt x="98" y="103"/>
                </a:lnTo>
                <a:lnTo>
                  <a:pt x="105" y="85"/>
                </a:lnTo>
                <a:lnTo>
                  <a:pt x="109" y="67"/>
                </a:lnTo>
                <a:lnTo>
                  <a:pt x="113" y="64"/>
                </a:lnTo>
                <a:lnTo>
                  <a:pt x="119" y="64"/>
                </a:lnTo>
                <a:lnTo>
                  <a:pt x="121" y="67"/>
                </a:lnTo>
                <a:lnTo>
                  <a:pt x="121" y="64"/>
                </a:lnTo>
                <a:lnTo>
                  <a:pt x="120" y="63"/>
                </a:lnTo>
                <a:lnTo>
                  <a:pt x="117" y="62"/>
                </a:lnTo>
                <a:lnTo>
                  <a:pt x="115" y="60"/>
                </a:lnTo>
                <a:lnTo>
                  <a:pt x="115" y="55"/>
                </a:lnTo>
                <a:lnTo>
                  <a:pt x="119" y="51"/>
                </a:lnTo>
                <a:lnTo>
                  <a:pt x="121" y="47"/>
                </a:lnTo>
                <a:lnTo>
                  <a:pt x="121" y="33"/>
                </a:lnTo>
                <a:lnTo>
                  <a:pt x="128" y="12"/>
                </a:lnTo>
                <a:lnTo>
                  <a:pt x="129" y="1"/>
                </a:lnTo>
                <a:lnTo>
                  <a:pt x="131"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2" name="Freeform 48"/>
          <p:cNvSpPr>
            <a:spLocks/>
          </p:cNvSpPr>
          <p:nvPr/>
        </p:nvSpPr>
        <p:spPr bwMode="auto">
          <a:xfrm>
            <a:off x="3766407" y="2013439"/>
            <a:ext cx="616359" cy="450020"/>
          </a:xfrm>
          <a:custGeom>
            <a:avLst/>
            <a:gdLst/>
            <a:ahLst/>
            <a:cxnLst>
              <a:cxn ang="0">
                <a:pos x="157" y="6"/>
              </a:cxn>
              <a:cxn ang="0">
                <a:pos x="244" y="33"/>
              </a:cxn>
              <a:cxn ang="0">
                <a:pos x="290" y="39"/>
              </a:cxn>
              <a:cxn ang="0">
                <a:pos x="408" y="67"/>
              </a:cxn>
              <a:cxn ang="0">
                <a:pos x="478" y="83"/>
              </a:cxn>
              <a:cxn ang="0">
                <a:pos x="470" y="125"/>
              </a:cxn>
              <a:cxn ang="0">
                <a:pos x="467" y="135"/>
              </a:cxn>
              <a:cxn ang="0">
                <a:pos x="445" y="238"/>
              </a:cxn>
              <a:cxn ang="0">
                <a:pos x="426" y="317"/>
              </a:cxn>
              <a:cxn ang="0">
                <a:pos x="431" y="335"/>
              </a:cxn>
              <a:cxn ang="0">
                <a:pos x="341" y="334"/>
              </a:cxn>
              <a:cxn ang="0">
                <a:pos x="322" y="327"/>
              </a:cxn>
              <a:cxn ang="0">
                <a:pos x="276" y="322"/>
              </a:cxn>
              <a:cxn ang="0">
                <a:pos x="252" y="326"/>
              </a:cxn>
              <a:cxn ang="0">
                <a:pos x="208" y="329"/>
              </a:cxn>
              <a:cxn ang="0">
                <a:pos x="197" y="320"/>
              </a:cxn>
              <a:cxn ang="0">
                <a:pos x="192" y="317"/>
              </a:cxn>
              <a:cxn ang="0">
                <a:pos x="155" y="324"/>
              </a:cxn>
              <a:cxn ang="0">
                <a:pos x="129" y="308"/>
              </a:cxn>
              <a:cxn ang="0">
                <a:pos x="100" y="307"/>
              </a:cxn>
              <a:cxn ang="0">
                <a:pos x="77" y="308"/>
              </a:cxn>
              <a:cxn ang="0">
                <a:pos x="58" y="249"/>
              </a:cxn>
              <a:cxn ang="0">
                <a:pos x="44" y="237"/>
              </a:cxn>
              <a:cxn ang="0">
                <a:pos x="30" y="229"/>
              </a:cxn>
              <a:cxn ang="0">
                <a:pos x="8" y="205"/>
              </a:cxn>
              <a:cxn ang="0">
                <a:pos x="10" y="194"/>
              </a:cxn>
              <a:cxn ang="0">
                <a:pos x="15" y="191"/>
              </a:cxn>
              <a:cxn ang="0">
                <a:pos x="15" y="179"/>
              </a:cxn>
              <a:cxn ang="0">
                <a:pos x="4" y="177"/>
              </a:cxn>
              <a:cxn ang="0">
                <a:pos x="18" y="156"/>
              </a:cxn>
              <a:cxn ang="0">
                <a:pos x="8" y="82"/>
              </a:cxn>
              <a:cxn ang="0">
                <a:pos x="3" y="41"/>
              </a:cxn>
              <a:cxn ang="0">
                <a:pos x="6" y="28"/>
              </a:cxn>
              <a:cxn ang="0">
                <a:pos x="18" y="34"/>
              </a:cxn>
              <a:cxn ang="0">
                <a:pos x="27" y="41"/>
              </a:cxn>
              <a:cxn ang="0">
                <a:pos x="58" y="56"/>
              </a:cxn>
              <a:cxn ang="0">
                <a:pos x="84" y="69"/>
              </a:cxn>
              <a:cxn ang="0">
                <a:pos x="102" y="80"/>
              </a:cxn>
              <a:cxn ang="0">
                <a:pos x="105" y="100"/>
              </a:cxn>
              <a:cxn ang="0">
                <a:pos x="93" y="103"/>
              </a:cxn>
              <a:cxn ang="0">
                <a:pos x="74" y="126"/>
              </a:cxn>
              <a:cxn ang="0">
                <a:pos x="88" y="139"/>
              </a:cxn>
              <a:cxn ang="0">
                <a:pos x="74" y="158"/>
              </a:cxn>
              <a:cxn ang="0">
                <a:pos x="87" y="163"/>
              </a:cxn>
              <a:cxn ang="0">
                <a:pos x="98" y="168"/>
              </a:cxn>
              <a:cxn ang="0">
                <a:pos x="109" y="160"/>
              </a:cxn>
              <a:cxn ang="0">
                <a:pos x="129" y="130"/>
              </a:cxn>
              <a:cxn ang="0">
                <a:pos x="133" y="115"/>
              </a:cxn>
              <a:cxn ang="0">
                <a:pos x="142" y="102"/>
              </a:cxn>
              <a:cxn ang="0">
                <a:pos x="151" y="107"/>
              </a:cxn>
              <a:cxn ang="0">
                <a:pos x="142" y="76"/>
              </a:cxn>
              <a:cxn ang="0">
                <a:pos x="144" y="23"/>
              </a:cxn>
              <a:cxn ang="0">
                <a:pos x="142" y="17"/>
              </a:cxn>
              <a:cxn ang="0">
                <a:pos x="143" y="11"/>
              </a:cxn>
              <a:cxn ang="0">
                <a:pos x="137" y="5"/>
              </a:cxn>
            </a:cxnLst>
            <a:rect l="0" t="0" r="r" b="b"/>
            <a:pathLst>
              <a:path w="478" h="349">
                <a:moveTo>
                  <a:pt x="136" y="0"/>
                </a:moveTo>
                <a:lnTo>
                  <a:pt x="137" y="0"/>
                </a:lnTo>
                <a:lnTo>
                  <a:pt x="140" y="2"/>
                </a:lnTo>
                <a:lnTo>
                  <a:pt x="141" y="3"/>
                </a:lnTo>
                <a:lnTo>
                  <a:pt x="145" y="5"/>
                </a:lnTo>
                <a:lnTo>
                  <a:pt x="147" y="5"/>
                </a:lnTo>
                <a:lnTo>
                  <a:pt x="157" y="6"/>
                </a:lnTo>
                <a:lnTo>
                  <a:pt x="180" y="11"/>
                </a:lnTo>
                <a:lnTo>
                  <a:pt x="195" y="16"/>
                </a:lnTo>
                <a:lnTo>
                  <a:pt x="208" y="21"/>
                </a:lnTo>
                <a:lnTo>
                  <a:pt x="222" y="21"/>
                </a:lnTo>
                <a:lnTo>
                  <a:pt x="230" y="25"/>
                </a:lnTo>
                <a:lnTo>
                  <a:pt x="238" y="30"/>
                </a:lnTo>
                <a:lnTo>
                  <a:pt x="244" y="33"/>
                </a:lnTo>
                <a:lnTo>
                  <a:pt x="247" y="33"/>
                </a:lnTo>
                <a:lnTo>
                  <a:pt x="249" y="31"/>
                </a:lnTo>
                <a:lnTo>
                  <a:pt x="252" y="30"/>
                </a:lnTo>
                <a:lnTo>
                  <a:pt x="256" y="30"/>
                </a:lnTo>
                <a:lnTo>
                  <a:pt x="265" y="34"/>
                </a:lnTo>
                <a:lnTo>
                  <a:pt x="276" y="39"/>
                </a:lnTo>
                <a:lnTo>
                  <a:pt x="290" y="39"/>
                </a:lnTo>
                <a:lnTo>
                  <a:pt x="297" y="41"/>
                </a:lnTo>
                <a:lnTo>
                  <a:pt x="303" y="45"/>
                </a:lnTo>
                <a:lnTo>
                  <a:pt x="310" y="47"/>
                </a:lnTo>
                <a:lnTo>
                  <a:pt x="334" y="53"/>
                </a:lnTo>
                <a:lnTo>
                  <a:pt x="357" y="59"/>
                </a:lnTo>
                <a:lnTo>
                  <a:pt x="383" y="62"/>
                </a:lnTo>
                <a:lnTo>
                  <a:pt x="408" y="67"/>
                </a:lnTo>
                <a:lnTo>
                  <a:pt x="411" y="68"/>
                </a:lnTo>
                <a:lnTo>
                  <a:pt x="414" y="69"/>
                </a:lnTo>
                <a:lnTo>
                  <a:pt x="417" y="72"/>
                </a:lnTo>
                <a:lnTo>
                  <a:pt x="419" y="73"/>
                </a:lnTo>
                <a:lnTo>
                  <a:pt x="440" y="76"/>
                </a:lnTo>
                <a:lnTo>
                  <a:pt x="460" y="79"/>
                </a:lnTo>
                <a:lnTo>
                  <a:pt x="478" y="83"/>
                </a:lnTo>
                <a:lnTo>
                  <a:pt x="475" y="93"/>
                </a:lnTo>
                <a:lnTo>
                  <a:pt x="474" y="102"/>
                </a:lnTo>
                <a:lnTo>
                  <a:pt x="473" y="115"/>
                </a:lnTo>
                <a:lnTo>
                  <a:pt x="473" y="116"/>
                </a:lnTo>
                <a:lnTo>
                  <a:pt x="471" y="117"/>
                </a:lnTo>
                <a:lnTo>
                  <a:pt x="471" y="123"/>
                </a:lnTo>
                <a:lnTo>
                  <a:pt x="470" y="125"/>
                </a:lnTo>
                <a:lnTo>
                  <a:pt x="470" y="126"/>
                </a:lnTo>
                <a:lnTo>
                  <a:pt x="469" y="126"/>
                </a:lnTo>
                <a:lnTo>
                  <a:pt x="468" y="128"/>
                </a:lnTo>
                <a:lnTo>
                  <a:pt x="466" y="128"/>
                </a:lnTo>
                <a:lnTo>
                  <a:pt x="464" y="129"/>
                </a:lnTo>
                <a:lnTo>
                  <a:pt x="464" y="130"/>
                </a:lnTo>
                <a:lnTo>
                  <a:pt x="467" y="135"/>
                </a:lnTo>
                <a:lnTo>
                  <a:pt x="467" y="140"/>
                </a:lnTo>
                <a:lnTo>
                  <a:pt x="464" y="151"/>
                </a:lnTo>
                <a:lnTo>
                  <a:pt x="462" y="163"/>
                </a:lnTo>
                <a:lnTo>
                  <a:pt x="459" y="174"/>
                </a:lnTo>
                <a:lnTo>
                  <a:pt x="456" y="188"/>
                </a:lnTo>
                <a:lnTo>
                  <a:pt x="452" y="213"/>
                </a:lnTo>
                <a:lnTo>
                  <a:pt x="445" y="238"/>
                </a:lnTo>
                <a:lnTo>
                  <a:pt x="439" y="263"/>
                </a:lnTo>
                <a:lnTo>
                  <a:pt x="433" y="286"/>
                </a:lnTo>
                <a:lnTo>
                  <a:pt x="431" y="310"/>
                </a:lnTo>
                <a:lnTo>
                  <a:pt x="429" y="311"/>
                </a:lnTo>
                <a:lnTo>
                  <a:pt x="428" y="313"/>
                </a:lnTo>
                <a:lnTo>
                  <a:pt x="427" y="314"/>
                </a:lnTo>
                <a:lnTo>
                  <a:pt x="426" y="317"/>
                </a:lnTo>
                <a:lnTo>
                  <a:pt x="425" y="318"/>
                </a:lnTo>
                <a:lnTo>
                  <a:pt x="425" y="320"/>
                </a:lnTo>
                <a:lnTo>
                  <a:pt x="426" y="321"/>
                </a:lnTo>
                <a:lnTo>
                  <a:pt x="428" y="322"/>
                </a:lnTo>
                <a:lnTo>
                  <a:pt x="429" y="324"/>
                </a:lnTo>
                <a:lnTo>
                  <a:pt x="431" y="326"/>
                </a:lnTo>
                <a:lnTo>
                  <a:pt x="431" y="335"/>
                </a:lnTo>
                <a:lnTo>
                  <a:pt x="429" y="342"/>
                </a:lnTo>
                <a:lnTo>
                  <a:pt x="431" y="349"/>
                </a:lnTo>
                <a:lnTo>
                  <a:pt x="415" y="349"/>
                </a:lnTo>
                <a:lnTo>
                  <a:pt x="399" y="347"/>
                </a:lnTo>
                <a:lnTo>
                  <a:pt x="369" y="338"/>
                </a:lnTo>
                <a:lnTo>
                  <a:pt x="355" y="335"/>
                </a:lnTo>
                <a:lnTo>
                  <a:pt x="341" y="334"/>
                </a:lnTo>
                <a:lnTo>
                  <a:pt x="329" y="332"/>
                </a:lnTo>
                <a:lnTo>
                  <a:pt x="328" y="331"/>
                </a:lnTo>
                <a:lnTo>
                  <a:pt x="328" y="329"/>
                </a:lnTo>
                <a:lnTo>
                  <a:pt x="327" y="328"/>
                </a:lnTo>
                <a:lnTo>
                  <a:pt x="327" y="326"/>
                </a:lnTo>
                <a:lnTo>
                  <a:pt x="325" y="326"/>
                </a:lnTo>
                <a:lnTo>
                  <a:pt x="322" y="327"/>
                </a:lnTo>
                <a:lnTo>
                  <a:pt x="320" y="329"/>
                </a:lnTo>
                <a:lnTo>
                  <a:pt x="318" y="329"/>
                </a:lnTo>
                <a:lnTo>
                  <a:pt x="311" y="327"/>
                </a:lnTo>
                <a:lnTo>
                  <a:pt x="308" y="325"/>
                </a:lnTo>
                <a:lnTo>
                  <a:pt x="305" y="324"/>
                </a:lnTo>
                <a:lnTo>
                  <a:pt x="282" y="324"/>
                </a:lnTo>
                <a:lnTo>
                  <a:pt x="276" y="322"/>
                </a:lnTo>
                <a:lnTo>
                  <a:pt x="262" y="320"/>
                </a:lnTo>
                <a:lnTo>
                  <a:pt x="259" y="320"/>
                </a:lnTo>
                <a:lnTo>
                  <a:pt x="258" y="321"/>
                </a:lnTo>
                <a:lnTo>
                  <a:pt x="257" y="324"/>
                </a:lnTo>
                <a:lnTo>
                  <a:pt x="256" y="325"/>
                </a:lnTo>
                <a:lnTo>
                  <a:pt x="256" y="326"/>
                </a:lnTo>
                <a:lnTo>
                  <a:pt x="252" y="326"/>
                </a:lnTo>
                <a:lnTo>
                  <a:pt x="248" y="325"/>
                </a:lnTo>
                <a:lnTo>
                  <a:pt x="244" y="324"/>
                </a:lnTo>
                <a:lnTo>
                  <a:pt x="240" y="324"/>
                </a:lnTo>
                <a:lnTo>
                  <a:pt x="234" y="325"/>
                </a:lnTo>
                <a:lnTo>
                  <a:pt x="226" y="326"/>
                </a:lnTo>
                <a:lnTo>
                  <a:pt x="216" y="328"/>
                </a:lnTo>
                <a:lnTo>
                  <a:pt x="208" y="329"/>
                </a:lnTo>
                <a:lnTo>
                  <a:pt x="202" y="329"/>
                </a:lnTo>
                <a:lnTo>
                  <a:pt x="201" y="328"/>
                </a:lnTo>
                <a:lnTo>
                  <a:pt x="201" y="327"/>
                </a:lnTo>
                <a:lnTo>
                  <a:pt x="198" y="324"/>
                </a:lnTo>
                <a:lnTo>
                  <a:pt x="194" y="324"/>
                </a:lnTo>
                <a:lnTo>
                  <a:pt x="195" y="321"/>
                </a:lnTo>
                <a:lnTo>
                  <a:pt x="197" y="320"/>
                </a:lnTo>
                <a:lnTo>
                  <a:pt x="197" y="319"/>
                </a:lnTo>
                <a:lnTo>
                  <a:pt x="195" y="318"/>
                </a:lnTo>
                <a:lnTo>
                  <a:pt x="195" y="317"/>
                </a:lnTo>
                <a:lnTo>
                  <a:pt x="194" y="314"/>
                </a:lnTo>
                <a:lnTo>
                  <a:pt x="194" y="312"/>
                </a:lnTo>
                <a:lnTo>
                  <a:pt x="192" y="314"/>
                </a:lnTo>
                <a:lnTo>
                  <a:pt x="192" y="317"/>
                </a:lnTo>
                <a:lnTo>
                  <a:pt x="193" y="318"/>
                </a:lnTo>
                <a:lnTo>
                  <a:pt x="194" y="318"/>
                </a:lnTo>
                <a:lnTo>
                  <a:pt x="194" y="320"/>
                </a:lnTo>
                <a:lnTo>
                  <a:pt x="191" y="320"/>
                </a:lnTo>
                <a:lnTo>
                  <a:pt x="188" y="318"/>
                </a:lnTo>
                <a:lnTo>
                  <a:pt x="183" y="324"/>
                </a:lnTo>
                <a:lnTo>
                  <a:pt x="155" y="324"/>
                </a:lnTo>
                <a:lnTo>
                  <a:pt x="155" y="319"/>
                </a:lnTo>
                <a:lnTo>
                  <a:pt x="152" y="317"/>
                </a:lnTo>
                <a:lnTo>
                  <a:pt x="151" y="317"/>
                </a:lnTo>
                <a:lnTo>
                  <a:pt x="149" y="314"/>
                </a:lnTo>
                <a:lnTo>
                  <a:pt x="149" y="312"/>
                </a:lnTo>
                <a:lnTo>
                  <a:pt x="138" y="311"/>
                </a:lnTo>
                <a:lnTo>
                  <a:pt x="129" y="308"/>
                </a:lnTo>
                <a:lnTo>
                  <a:pt x="122" y="305"/>
                </a:lnTo>
                <a:lnTo>
                  <a:pt x="113" y="304"/>
                </a:lnTo>
                <a:lnTo>
                  <a:pt x="108" y="306"/>
                </a:lnTo>
                <a:lnTo>
                  <a:pt x="105" y="310"/>
                </a:lnTo>
                <a:lnTo>
                  <a:pt x="101" y="310"/>
                </a:lnTo>
                <a:lnTo>
                  <a:pt x="100" y="308"/>
                </a:lnTo>
                <a:lnTo>
                  <a:pt x="100" y="307"/>
                </a:lnTo>
                <a:lnTo>
                  <a:pt x="99" y="306"/>
                </a:lnTo>
                <a:lnTo>
                  <a:pt x="95" y="306"/>
                </a:lnTo>
                <a:lnTo>
                  <a:pt x="92" y="308"/>
                </a:lnTo>
                <a:lnTo>
                  <a:pt x="87" y="311"/>
                </a:lnTo>
                <a:lnTo>
                  <a:pt x="86" y="312"/>
                </a:lnTo>
                <a:lnTo>
                  <a:pt x="85" y="312"/>
                </a:lnTo>
                <a:lnTo>
                  <a:pt x="77" y="308"/>
                </a:lnTo>
                <a:lnTo>
                  <a:pt x="69" y="303"/>
                </a:lnTo>
                <a:lnTo>
                  <a:pt x="59" y="298"/>
                </a:lnTo>
                <a:lnTo>
                  <a:pt x="59" y="283"/>
                </a:lnTo>
                <a:lnTo>
                  <a:pt x="60" y="269"/>
                </a:lnTo>
                <a:lnTo>
                  <a:pt x="59" y="256"/>
                </a:lnTo>
                <a:lnTo>
                  <a:pt x="59" y="250"/>
                </a:lnTo>
                <a:lnTo>
                  <a:pt x="58" y="249"/>
                </a:lnTo>
                <a:lnTo>
                  <a:pt x="58" y="248"/>
                </a:lnTo>
                <a:lnTo>
                  <a:pt x="57" y="248"/>
                </a:lnTo>
                <a:lnTo>
                  <a:pt x="57" y="250"/>
                </a:lnTo>
                <a:lnTo>
                  <a:pt x="52" y="247"/>
                </a:lnTo>
                <a:lnTo>
                  <a:pt x="49" y="243"/>
                </a:lnTo>
                <a:lnTo>
                  <a:pt x="46" y="240"/>
                </a:lnTo>
                <a:lnTo>
                  <a:pt x="44" y="237"/>
                </a:lnTo>
                <a:lnTo>
                  <a:pt x="41" y="236"/>
                </a:lnTo>
                <a:lnTo>
                  <a:pt x="34" y="238"/>
                </a:lnTo>
                <a:lnTo>
                  <a:pt x="35" y="236"/>
                </a:lnTo>
                <a:lnTo>
                  <a:pt x="36" y="235"/>
                </a:lnTo>
                <a:lnTo>
                  <a:pt x="34" y="235"/>
                </a:lnTo>
                <a:lnTo>
                  <a:pt x="34" y="236"/>
                </a:lnTo>
                <a:lnTo>
                  <a:pt x="30" y="229"/>
                </a:lnTo>
                <a:lnTo>
                  <a:pt x="25" y="224"/>
                </a:lnTo>
                <a:lnTo>
                  <a:pt x="17" y="224"/>
                </a:lnTo>
                <a:lnTo>
                  <a:pt x="16" y="223"/>
                </a:lnTo>
                <a:lnTo>
                  <a:pt x="16" y="222"/>
                </a:lnTo>
                <a:lnTo>
                  <a:pt x="13" y="219"/>
                </a:lnTo>
                <a:lnTo>
                  <a:pt x="8" y="219"/>
                </a:lnTo>
                <a:lnTo>
                  <a:pt x="8" y="205"/>
                </a:lnTo>
                <a:lnTo>
                  <a:pt x="7" y="202"/>
                </a:lnTo>
                <a:lnTo>
                  <a:pt x="7" y="199"/>
                </a:lnTo>
                <a:lnTo>
                  <a:pt x="8" y="198"/>
                </a:lnTo>
                <a:lnTo>
                  <a:pt x="10" y="196"/>
                </a:lnTo>
                <a:lnTo>
                  <a:pt x="14" y="196"/>
                </a:lnTo>
                <a:lnTo>
                  <a:pt x="11" y="194"/>
                </a:lnTo>
                <a:lnTo>
                  <a:pt x="10" y="194"/>
                </a:lnTo>
                <a:lnTo>
                  <a:pt x="9" y="193"/>
                </a:lnTo>
                <a:lnTo>
                  <a:pt x="8" y="191"/>
                </a:lnTo>
                <a:lnTo>
                  <a:pt x="8" y="188"/>
                </a:lnTo>
                <a:lnTo>
                  <a:pt x="10" y="188"/>
                </a:lnTo>
                <a:lnTo>
                  <a:pt x="13" y="189"/>
                </a:lnTo>
                <a:lnTo>
                  <a:pt x="14" y="189"/>
                </a:lnTo>
                <a:lnTo>
                  <a:pt x="15" y="191"/>
                </a:lnTo>
                <a:lnTo>
                  <a:pt x="16" y="191"/>
                </a:lnTo>
                <a:lnTo>
                  <a:pt x="17" y="189"/>
                </a:lnTo>
                <a:lnTo>
                  <a:pt x="20" y="188"/>
                </a:lnTo>
                <a:lnTo>
                  <a:pt x="21" y="186"/>
                </a:lnTo>
                <a:lnTo>
                  <a:pt x="21" y="184"/>
                </a:lnTo>
                <a:lnTo>
                  <a:pt x="16" y="179"/>
                </a:lnTo>
                <a:lnTo>
                  <a:pt x="15" y="179"/>
                </a:lnTo>
                <a:lnTo>
                  <a:pt x="15" y="178"/>
                </a:lnTo>
                <a:lnTo>
                  <a:pt x="17" y="177"/>
                </a:lnTo>
                <a:lnTo>
                  <a:pt x="15" y="174"/>
                </a:lnTo>
                <a:lnTo>
                  <a:pt x="14" y="175"/>
                </a:lnTo>
                <a:lnTo>
                  <a:pt x="11" y="175"/>
                </a:lnTo>
                <a:lnTo>
                  <a:pt x="9" y="177"/>
                </a:lnTo>
                <a:lnTo>
                  <a:pt x="4" y="177"/>
                </a:lnTo>
                <a:lnTo>
                  <a:pt x="3" y="174"/>
                </a:lnTo>
                <a:lnTo>
                  <a:pt x="4" y="168"/>
                </a:lnTo>
                <a:lnTo>
                  <a:pt x="9" y="165"/>
                </a:lnTo>
                <a:lnTo>
                  <a:pt x="14" y="164"/>
                </a:lnTo>
                <a:lnTo>
                  <a:pt x="21" y="163"/>
                </a:lnTo>
                <a:lnTo>
                  <a:pt x="25" y="160"/>
                </a:lnTo>
                <a:lnTo>
                  <a:pt x="18" y="156"/>
                </a:lnTo>
                <a:lnTo>
                  <a:pt x="13" y="150"/>
                </a:lnTo>
                <a:lnTo>
                  <a:pt x="6" y="146"/>
                </a:lnTo>
                <a:lnTo>
                  <a:pt x="7" y="133"/>
                </a:lnTo>
                <a:lnTo>
                  <a:pt x="6" y="118"/>
                </a:lnTo>
                <a:lnTo>
                  <a:pt x="6" y="103"/>
                </a:lnTo>
                <a:lnTo>
                  <a:pt x="7" y="94"/>
                </a:lnTo>
                <a:lnTo>
                  <a:pt x="8" y="82"/>
                </a:lnTo>
                <a:lnTo>
                  <a:pt x="6" y="69"/>
                </a:lnTo>
                <a:lnTo>
                  <a:pt x="4" y="67"/>
                </a:lnTo>
                <a:lnTo>
                  <a:pt x="1" y="63"/>
                </a:lnTo>
                <a:lnTo>
                  <a:pt x="0" y="61"/>
                </a:lnTo>
                <a:lnTo>
                  <a:pt x="0" y="39"/>
                </a:lnTo>
                <a:lnTo>
                  <a:pt x="1" y="40"/>
                </a:lnTo>
                <a:lnTo>
                  <a:pt x="3" y="41"/>
                </a:lnTo>
                <a:lnTo>
                  <a:pt x="6" y="41"/>
                </a:lnTo>
                <a:lnTo>
                  <a:pt x="6" y="40"/>
                </a:lnTo>
                <a:lnTo>
                  <a:pt x="4" y="39"/>
                </a:lnTo>
                <a:lnTo>
                  <a:pt x="3" y="37"/>
                </a:lnTo>
                <a:lnTo>
                  <a:pt x="3" y="32"/>
                </a:lnTo>
                <a:lnTo>
                  <a:pt x="4" y="31"/>
                </a:lnTo>
                <a:lnTo>
                  <a:pt x="6" y="28"/>
                </a:lnTo>
                <a:lnTo>
                  <a:pt x="9" y="25"/>
                </a:lnTo>
                <a:lnTo>
                  <a:pt x="6" y="25"/>
                </a:lnTo>
                <a:lnTo>
                  <a:pt x="6" y="23"/>
                </a:lnTo>
                <a:lnTo>
                  <a:pt x="7" y="21"/>
                </a:lnTo>
                <a:lnTo>
                  <a:pt x="10" y="25"/>
                </a:lnTo>
                <a:lnTo>
                  <a:pt x="11" y="27"/>
                </a:lnTo>
                <a:lnTo>
                  <a:pt x="18" y="34"/>
                </a:lnTo>
                <a:lnTo>
                  <a:pt x="23" y="37"/>
                </a:lnTo>
                <a:lnTo>
                  <a:pt x="24" y="39"/>
                </a:lnTo>
                <a:lnTo>
                  <a:pt x="24" y="44"/>
                </a:lnTo>
                <a:lnTo>
                  <a:pt x="23" y="47"/>
                </a:lnTo>
                <a:lnTo>
                  <a:pt x="25" y="45"/>
                </a:lnTo>
                <a:lnTo>
                  <a:pt x="25" y="42"/>
                </a:lnTo>
                <a:lnTo>
                  <a:pt x="27" y="41"/>
                </a:lnTo>
                <a:lnTo>
                  <a:pt x="31" y="41"/>
                </a:lnTo>
                <a:lnTo>
                  <a:pt x="32" y="47"/>
                </a:lnTo>
                <a:lnTo>
                  <a:pt x="37" y="49"/>
                </a:lnTo>
                <a:lnTo>
                  <a:pt x="43" y="52"/>
                </a:lnTo>
                <a:lnTo>
                  <a:pt x="49" y="53"/>
                </a:lnTo>
                <a:lnTo>
                  <a:pt x="57" y="55"/>
                </a:lnTo>
                <a:lnTo>
                  <a:pt x="58" y="56"/>
                </a:lnTo>
                <a:lnTo>
                  <a:pt x="58" y="60"/>
                </a:lnTo>
                <a:lnTo>
                  <a:pt x="59" y="61"/>
                </a:lnTo>
                <a:lnTo>
                  <a:pt x="62" y="62"/>
                </a:lnTo>
                <a:lnTo>
                  <a:pt x="73" y="62"/>
                </a:lnTo>
                <a:lnTo>
                  <a:pt x="78" y="65"/>
                </a:lnTo>
                <a:lnTo>
                  <a:pt x="81" y="68"/>
                </a:lnTo>
                <a:lnTo>
                  <a:pt x="84" y="69"/>
                </a:lnTo>
                <a:lnTo>
                  <a:pt x="89" y="69"/>
                </a:lnTo>
                <a:lnTo>
                  <a:pt x="93" y="67"/>
                </a:lnTo>
                <a:lnTo>
                  <a:pt x="93" y="73"/>
                </a:lnTo>
                <a:lnTo>
                  <a:pt x="96" y="76"/>
                </a:lnTo>
                <a:lnTo>
                  <a:pt x="98" y="76"/>
                </a:lnTo>
                <a:lnTo>
                  <a:pt x="100" y="77"/>
                </a:lnTo>
                <a:lnTo>
                  <a:pt x="102" y="80"/>
                </a:lnTo>
                <a:lnTo>
                  <a:pt x="103" y="80"/>
                </a:lnTo>
                <a:lnTo>
                  <a:pt x="102" y="82"/>
                </a:lnTo>
                <a:lnTo>
                  <a:pt x="101" y="83"/>
                </a:lnTo>
                <a:lnTo>
                  <a:pt x="113" y="83"/>
                </a:lnTo>
                <a:lnTo>
                  <a:pt x="113" y="101"/>
                </a:lnTo>
                <a:lnTo>
                  <a:pt x="109" y="100"/>
                </a:lnTo>
                <a:lnTo>
                  <a:pt x="105" y="100"/>
                </a:lnTo>
                <a:lnTo>
                  <a:pt x="103" y="101"/>
                </a:lnTo>
                <a:lnTo>
                  <a:pt x="101" y="101"/>
                </a:lnTo>
                <a:lnTo>
                  <a:pt x="100" y="102"/>
                </a:lnTo>
                <a:lnTo>
                  <a:pt x="98" y="102"/>
                </a:lnTo>
                <a:lnTo>
                  <a:pt x="95" y="101"/>
                </a:lnTo>
                <a:lnTo>
                  <a:pt x="93" y="101"/>
                </a:lnTo>
                <a:lnTo>
                  <a:pt x="93" y="103"/>
                </a:lnTo>
                <a:lnTo>
                  <a:pt x="95" y="105"/>
                </a:lnTo>
                <a:lnTo>
                  <a:pt x="96" y="108"/>
                </a:lnTo>
                <a:lnTo>
                  <a:pt x="96" y="110"/>
                </a:lnTo>
                <a:lnTo>
                  <a:pt x="95" y="112"/>
                </a:lnTo>
                <a:lnTo>
                  <a:pt x="91" y="116"/>
                </a:lnTo>
                <a:lnTo>
                  <a:pt x="82" y="121"/>
                </a:lnTo>
                <a:lnTo>
                  <a:pt x="74" y="126"/>
                </a:lnTo>
                <a:lnTo>
                  <a:pt x="71" y="131"/>
                </a:lnTo>
                <a:lnTo>
                  <a:pt x="71" y="135"/>
                </a:lnTo>
                <a:lnTo>
                  <a:pt x="75" y="139"/>
                </a:lnTo>
                <a:lnTo>
                  <a:pt x="75" y="142"/>
                </a:lnTo>
                <a:lnTo>
                  <a:pt x="73" y="143"/>
                </a:lnTo>
                <a:lnTo>
                  <a:pt x="80" y="140"/>
                </a:lnTo>
                <a:lnTo>
                  <a:pt x="88" y="139"/>
                </a:lnTo>
                <a:lnTo>
                  <a:pt x="95" y="137"/>
                </a:lnTo>
                <a:lnTo>
                  <a:pt x="89" y="142"/>
                </a:lnTo>
                <a:lnTo>
                  <a:pt x="85" y="147"/>
                </a:lnTo>
                <a:lnTo>
                  <a:pt x="79" y="152"/>
                </a:lnTo>
                <a:lnTo>
                  <a:pt x="71" y="154"/>
                </a:lnTo>
                <a:lnTo>
                  <a:pt x="73" y="156"/>
                </a:lnTo>
                <a:lnTo>
                  <a:pt x="74" y="158"/>
                </a:lnTo>
                <a:lnTo>
                  <a:pt x="74" y="160"/>
                </a:lnTo>
                <a:lnTo>
                  <a:pt x="75" y="164"/>
                </a:lnTo>
                <a:lnTo>
                  <a:pt x="78" y="168"/>
                </a:lnTo>
                <a:lnTo>
                  <a:pt x="79" y="170"/>
                </a:lnTo>
                <a:lnTo>
                  <a:pt x="81" y="171"/>
                </a:lnTo>
                <a:lnTo>
                  <a:pt x="84" y="170"/>
                </a:lnTo>
                <a:lnTo>
                  <a:pt x="87" y="163"/>
                </a:lnTo>
                <a:lnTo>
                  <a:pt x="87" y="164"/>
                </a:lnTo>
                <a:lnTo>
                  <a:pt x="88" y="166"/>
                </a:lnTo>
                <a:lnTo>
                  <a:pt x="92" y="170"/>
                </a:lnTo>
                <a:lnTo>
                  <a:pt x="92" y="172"/>
                </a:lnTo>
                <a:lnTo>
                  <a:pt x="91" y="174"/>
                </a:lnTo>
                <a:lnTo>
                  <a:pt x="94" y="172"/>
                </a:lnTo>
                <a:lnTo>
                  <a:pt x="98" y="168"/>
                </a:lnTo>
                <a:lnTo>
                  <a:pt x="100" y="165"/>
                </a:lnTo>
                <a:lnTo>
                  <a:pt x="102" y="163"/>
                </a:lnTo>
                <a:lnTo>
                  <a:pt x="105" y="159"/>
                </a:lnTo>
                <a:lnTo>
                  <a:pt x="107" y="157"/>
                </a:lnTo>
                <a:lnTo>
                  <a:pt x="108" y="157"/>
                </a:lnTo>
                <a:lnTo>
                  <a:pt x="109" y="158"/>
                </a:lnTo>
                <a:lnTo>
                  <a:pt x="109" y="160"/>
                </a:lnTo>
                <a:lnTo>
                  <a:pt x="113" y="159"/>
                </a:lnTo>
                <a:lnTo>
                  <a:pt x="116" y="157"/>
                </a:lnTo>
                <a:lnTo>
                  <a:pt x="120" y="153"/>
                </a:lnTo>
                <a:lnTo>
                  <a:pt x="127" y="149"/>
                </a:lnTo>
                <a:lnTo>
                  <a:pt x="126" y="145"/>
                </a:lnTo>
                <a:lnTo>
                  <a:pt x="129" y="135"/>
                </a:lnTo>
                <a:lnTo>
                  <a:pt x="129" y="130"/>
                </a:lnTo>
                <a:lnTo>
                  <a:pt x="128" y="128"/>
                </a:lnTo>
                <a:lnTo>
                  <a:pt x="128" y="124"/>
                </a:lnTo>
                <a:lnTo>
                  <a:pt x="127" y="123"/>
                </a:lnTo>
                <a:lnTo>
                  <a:pt x="128" y="122"/>
                </a:lnTo>
                <a:lnTo>
                  <a:pt x="131" y="122"/>
                </a:lnTo>
                <a:lnTo>
                  <a:pt x="133" y="121"/>
                </a:lnTo>
                <a:lnTo>
                  <a:pt x="133" y="115"/>
                </a:lnTo>
                <a:lnTo>
                  <a:pt x="131" y="112"/>
                </a:lnTo>
                <a:lnTo>
                  <a:pt x="131" y="110"/>
                </a:lnTo>
                <a:lnTo>
                  <a:pt x="134" y="108"/>
                </a:lnTo>
                <a:lnTo>
                  <a:pt x="136" y="107"/>
                </a:lnTo>
                <a:lnTo>
                  <a:pt x="137" y="105"/>
                </a:lnTo>
                <a:lnTo>
                  <a:pt x="140" y="104"/>
                </a:lnTo>
                <a:lnTo>
                  <a:pt x="142" y="102"/>
                </a:lnTo>
                <a:lnTo>
                  <a:pt x="143" y="100"/>
                </a:lnTo>
                <a:lnTo>
                  <a:pt x="143" y="97"/>
                </a:lnTo>
                <a:lnTo>
                  <a:pt x="145" y="100"/>
                </a:lnTo>
                <a:lnTo>
                  <a:pt x="149" y="101"/>
                </a:lnTo>
                <a:lnTo>
                  <a:pt x="150" y="103"/>
                </a:lnTo>
                <a:lnTo>
                  <a:pt x="151" y="104"/>
                </a:lnTo>
                <a:lnTo>
                  <a:pt x="151" y="107"/>
                </a:lnTo>
                <a:lnTo>
                  <a:pt x="149" y="109"/>
                </a:lnTo>
                <a:lnTo>
                  <a:pt x="152" y="105"/>
                </a:lnTo>
                <a:lnTo>
                  <a:pt x="151" y="102"/>
                </a:lnTo>
                <a:lnTo>
                  <a:pt x="148" y="96"/>
                </a:lnTo>
                <a:lnTo>
                  <a:pt x="143" y="90"/>
                </a:lnTo>
                <a:lnTo>
                  <a:pt x="141" y="83"/>
                </a:lnTo>
                <a:lnTo>
                  <a:pt x="142" y="76"/>
                </a:lnTo>
                <a:lnTo>
                  <a:pt x="143" y="70"/>
                </a:lnTo>
                <a:lnTo>
                  <a:pt x="143" y="63"/>
                </a:lnTo>
                <a:lnTo>
                  <a:pt x="138" y="59"/>
                </a:lnTo>
                <a:lnTo>
                  <a:pt x="142" y="49"/>
                </a:lnTo>
                <a:lnTo>
                  <a:pt x="145" y="37"/>
                </a:lnTo>
                <a:lnTo>
                  <a:pt x="147" y="25"/>
                </a:lnTo>
                <a:lnTo>
                  <a:pt x="144" y="23"/>
                </a:lnTo>
                <a:lnTo>
                  <a:pt x="142" y="23"/>
                </a:lnTo>
                <a:lnTo>
                  <a:pt x="141" y="21"/>
                </a:lnTo>
                <a:lnTo>
                  <a:pt x="141" y="20"/>
                </a:lnTo>
                <a:lnTo>
                  <a:pt x="142" y="19"/>
                </a:lnTo>
                <a:lnTo>
                  <a:pt x="142" y="18"/>
                </a:lnTo>
                <a:lnTo>
                  <a:pt x="143" y="17"/>
                </a:lnTo>
                <a:lnTo>
                  <a:pt x="142" y="17"/>
                </a:lnTo>
                <a:lnTo>
                  <a:pt x="142" y="18"/>
                </a:lnTo>
                <a:lnTo>
                  <a:pt x="141" y="19"/>
                </a:lnTo>
                <a:lnTo>
                  <a:pt x="138" y="17"/>
                </a:lnTo>
                <a:lnTo>
                  <a:pt x="138" y="14"/>
                </a:lnTo>
                <a:lnTo>
                  <a:pt x="140" y="13"/>
                </a:lnTo>
                <a:lnTo>
                  <a:pt x="143" y="13"/>
                </a:lnTo>
                <a:lnTo>
                  <a:pt x="143" y="11"/>
                </a:lnTo>
                <a:lnTo>
                  <a:pt x="141" y="11"/>
                </a:lnTo>
                <a:lnTo>
                  <a:pt x="140" y="12"/>
                </a:lnTo>
                <a:lnTo>
                  <a:pt x="138" y="12"/>
                </a:lnTo>
                <a:lnTo>
                  <a:pt x="138" y="13"/>
                </a:lnTo>
                <a:lnTo>
                  <a:pt x="136" y="12"/>
                </a:lnTo>
                <a:lnTo>
                  <a:pt x="136" y="6"/>
                </a:lnTo>
                <a:lnTo>
                  <a:pt x="137" y="5"/>
                </a:lnTo>
                <a:lnTo>
                  <a:pt x="135" y="7"/>
                </a:lnTo>
                <a:lnTo>
                  <a:pt x="134" y="4"/>
                </a:lnTo>
                <a:lnTo>
                  <a:pt x="134" y="2"/>
                </a:lnTo>
                <a:lnTo>
                  <a:pt x="135" y="2"/>
                </a:lnTo>
                <a:lnTo>
                  <a:pt x="136"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grpSp>
        <p:nvGrpSpPr>
          <p:cNvPr id="109" name="Group 108"/>
          <p:cNvGrpSpPr/>
          <p:nvPr/>
        </p:nvGrpSpPr>
        <p:grpSpPr>
          <a:xfrm>
            <a:off x="2798882" y="4368078"/>
            <a:ext cx="1849078" cy="1239401"/>
            <a:chOff x="3413273" y="4541620"/>
            <a:chExt cx="2276579" cy="1525806"/>
          </a:xfrm>
          <a:solidFill>
            <a:schemeClr val="bg1"/>
          </a:solidFill>
        </p:grpSpPr>
        <p:sp>
          <p:nvSpPr>
            <p:cNvPr id="1073" name="Freeform 49"/>
            <p:cNvSpPr>
              <a:spLocks/>
            </p:cNvSpPr>
            <p:nvPr/>
          </p:nvSpPr>
          <p:spPr bwMode="auto">
            <a:xfrm>
              <a:off x="4246750" y="4903554"/>
              <a:ext cx="12701" cy="19049"/>
            </a:xfrm>
            <a:custGeom>
              <a:avLst/>
              <a:gdLst/>
              <a:ahLst/>
              <a:cxnLst>
                <a:cxn ang="0">
                  <a:pos x="0" y="0"/>
                </a:cxn>
                <a:cxn ang="0">
                  <a:pos x="3" y="0"/>
                </a:cxn>
                <a:cxn ang="0">
                  <a:pos x="4" y="1"/>
                </a:cxn>
                <a:cxn ang="0">
                  <a:pos x="7" y="6"/>
                </a:cxn>
                <a:cxn ang="0">
                  <a:pos x="8" y="10"/>
                </a:cxn>
                <a:cxn ang="0">
                  <a:pos x="8" y="12"/>
                </a:cxn>
                <a:cxn ang="0">
                  <a:pos x="6" y="11"/>
                </a:cxn>
                <a:cxn ang="0">
                  <a:pos x="4" y="8"/>
                </a:cxn>
                <a:cxn ang="0">
                  <a:pos x="2" y="7"/>
                </a:cxn>
                <a:cxn ang="0">
                  <a:pos x="1" y="6"/>
                </a:cxn>
                <a:cxn ang="0">
                  <a:pos x="0" y="4"/>
                </a:cxn>
                <a:cxn ang="0">
                  <a:pos x="0" y="0"/>
                </a:cxn>
              </a:cxnLst>
              <a:rect l="0" t="0" r="r" b="b"/>
              <a:pathLst>
                <a:path w="8" h="12">
                  <a:moveTo>
                    <a:pt x="0" y="0"/>
                  </a:moveTo>
                  <a:lnTo>
                    <a:pt x="3" y="0"/>
                  </a:lnTo>
                  <a:lnTo>
                    <a:pt x="4" y="1"/>
                  </a:lnTo>
                  <a:lnTo>
                    <a:pt x="7" y="6"/>
                  </a:lnTo>
                  <a:lnTo>
                    <a:pt x="8" y="10"/>
                  </a:lnTo>
                  <a:lnTo>
                    <a:pt x="8" y="12"/>
                  </a:lnTo>
                  <a:lnTo>
                    <a:pt x="6" y="11"/>
                  </a:lnTo>
                  <a:lnTo>
                    <a:pt x="4" y="8"/>
                  </a:lnTo>
                  <a:lnTo>
                    <a:pt x="2" y="7"/>
                  </a:lnTo>
                  <a:lnTo>
                    <a:pt x="1" y="6"/>
                  </a:lnTo>
                  <a:lnTo>
                    <a:pt x="0" y="4"/>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4" name="Freeform 50"/>
            <p:cNvSpPr>
              <a:spLocks/>
            </p:cNvSpPr>
            <p:nvPr/>
          </p:nvSpPr>
          <p:spPr bwMode="auto">
            <a:xfrm>
              <a:off x="3897485" y="5136905"/>
              <a:ext cx="103193" cy="61910"/>
            </a:xfrm>
            <a:custGeom>
              <a:avLst/>
              <a:gdLst/>
              <a:ahLst/>
              <a:cxnLst>
                <a:cxn ang="0">
                  <a:pos x="2" y="0"/>
                </a:cxn>
                <a:cxn ang="0">
                  <a:pos x="9" y="3"/>
                </a:cxn>
                <a:cxn ang="0">
                  <a:pos x="14" y="5"/>
                </a:cxn>
                <a:cxn ang="0">
                  <a:pos x="17" y="8"/>
                </a:cxn>
                <a:cxn ang="0">
                  <a:pos x="22" y="8"/>
                </a:cxn>
                <a:cxn ang="0">
                  <a:pos x="25" y="7"/>
                </a:cxn>
                <a:cxn ang="0">
                  <a:pos x="27" y="5"/>
                </a:cxn>
                <a:cxn ang="0">
                  <a:pos x="31" y="5"/>
                </a:cxn>
                <a:cxn ang="0">
                  <a:pos x="34" y="6"/>
                </a:cxn>
                <a:cxn ang="0">
                  <a:pos x="35" y="7"/>
                </a:cxn>
                <a:cxn ang="0">
                  <a:pos x="37" y="12"/>
                </a:cxn>
                <a:cxn ang="0">
                  <a:pos x="37" y="13"/>
                </a:cxn>
                <a:cxn ang="0">
                  <a:pos x="42" y="17"/>
                </a:cxn>
                <a:cxn ang="0">
                  <a:pos x="49" y="21"/>
                </a:cxn>
                <a:cxn ang="0">
                  <a:pos x="58" y="28"/>
                </a:cxn>
                <a:cxn ang="0">
                  <a:pos x="59" y="28"/>
                </a:cxn>
                <a:cxn ang="0">
                  <a:pos x="61" y="29"/>
                </a:cxn>
                <a:cxn ang="0">
                  <a:pos x="65" y="29"/>
                </a:cxn>
                <a:cxn ang="0">
                  <a:pos x="65" y="31"/>
                </a:cxn>
                <a:cxn ang="0">
                  <a:pos x="61" y="31"/>
                </a:cxn>
                <a:cxn ang="0">
                  <a:pos x="58" y="32"/>
                </a:cxn>
                <a:cxn ang="0">
                  <a:pos x="53" y="33"/>
                </a:cxn>
                <a:cxn ang="0">
                  <a:pos x="49" y="38"/>
                </a:cxn>
                <a:cxn ang="0">
                  <a:pos x="46" y="39"/>
                </a:cxn>
                <a:cxn ang="0">
                  <a:pos x="44" y="35"/>
                </a:cxn>
                <a:cxn ang="0">
                  <a:pos x="42" y="33"/>
                </a:cxn>
                <a:cxn ang="0">
                  <a:pos x="38" y="31"/>
                </a:cxn>
                <a:cxn ang="0">
                  <a:pos x="36" y="28"/>
                </a:cxn>
                <a:cxn ang="0">
                  <a:pos x="29" y="18"/>
                </a:cxn>
                <a:cxn ang="0">
                  <a:pos x="27" y="15"/>
                </a:cxn>
                <a:cxn ang="0">
                  <a:pos x="23" y="13"/>
                </a:cxn>
                <a:cxn ang="0">
                  <a:pos x="21" y="11"/>
                </a:cxn>
                <a:cxn ang="0">
                  <a:pos x="15" y="11"/>
                </a:cxn>
                <a:cxn ang="0">
                  <a:pos x="13" y="12"/>
                </a:cxn>
                <a:cxn ang="0">
                  <a:pos x="11" y="13"/>
                </a:cxn>
                <a:cxn ang="0">
                  <a:pos x="9" y="14"/>
                </a:cxn>
                <a:cxn ang="0">
                  <a:pos x="8" y="15"/>
                </a:cxn>
                <a:cxn ang="0">
                  <a:pos x="2" y="15"/>
                </a:cxn>
                <a:cxn ang="0">
                  <a:pos x="0" y="8"/>
                </a:cxn>
                <a:cxn ang="0">
                  <a:pos x="1" y="4"/>
                </a:cxn>
                <a:cxn ang="0">
                  <a:pos x="2" y="0"/>
                </a:cxn>
              </a:cxnLst>
              <a:rect l="0" t="0" r="r" b="b"/>
              <a:pathLst>
                <a:path w="65" h="39">
                  <a:moveTo>
                    <a:pt x="2" y="0"/>
                  </a:moveTo>
                  <a:lnTo>
                    <a:pt x="9" y="3"/>
                  </a:lnTo>
                  <a:lnTo>
                    <a:pt x="14" y="5"/>
                  </a:lnTo>
                  <a:lnTo>
                    <a:pt x="17" y="8"/>
                  </a:lnTo>
                  <a:lnTo>
                    <a:pt x="22" y="8"/>
                  </a:lnTo>
                  <a:lnTo>
                    <a:pt x="25" y="7"/>
                  </a:lnTo>
                  <a:lnTo>
                    <a:pt x="27" y="5"/>
                  </a:lnTo>
                  <a:lnTo>
                    <a:pt x="31" y="5"/>
                  </a:lnTo>
                  <a:lnTo>
                    <a:pt x="34" y="6"/>
                  </a:lnTo>
                  <a:lnTo>
                    <a:pt x="35" y="7"/>
                  </a:lnTo>
                  <a:lnTo>
                    <a:pt x="37" y="12"/>
                  </a:lnTo>
                  <a:lnTo>
                    <a:pt x="37" y="13"/>
                  </a:lnTo>
                  <a:lnTo>
                    <a:pt x="42" y="17"/>
                  </a:lnTo>
                  <a:lnTo>
                    <a:pt x="49" y="21"/>
                  </a:lnTo>
                  <a:lnTo>
                    <a:pt x="58" y="28"/>
                  </a:lnTo>
                  <a:lnTo>
                    <a:pt x="59" y="28"/>
                  </a:lnTo>
                  <a:lnTo>
                    <a:pt x="61" y="29"/>
                  </a:lnTo>
                  <a:lnTo>
                    <a:pt x="65" y="29"/>
                  </a:lnTo>
                  <a:lnTo>
                    <a:pt x="65" y="31"/>
                  </a:lnTo>
                  <a:lnTo>
                    <a:pt x="61" y="31"/>
                  </a:lnTo>
                  <a:lnTo>
                    <a:pt x="58" y="32"/>
                  </a:lnTo>
                  <a:lnTo>
                    <a:pt x="53" y="33"/>
                  </a:lnTo>
                  <a:lnTo>
                    <a:pt x="49" y="38"/>
                  </a:lnTo>
                  <a:lnTo>
                    <a:pt x="46" y="39"/>
                  </a:lnTo>
                  <a:lnTo>
                    <a:pt x="44" y="35"/>
                  </a:lnTo>
                  <a:lnTo>
                    <a:pt x="42" y="33"/>
                  </a:lnTo>
                  <a:lnTo>
                    <a:pt x="38" y="31"/>
                  </a:lnTo>
                  <a:lnTo>
                    <a:pt x="36" y="28"/>
                  </a:lnTo>
                  <a:lnTo>
                    <a:pt x="29" y="18"/>
                  </a:lnTo>
                  <a:lnTo>
                    <a:pt x="27" y="15"/>
                  </a:lnTo>
                  <a:lnTo>
                    <a:pt x="23" y="13"/>
                  </a:lnTo>
                  <a:lnTo>
                    <a:pt x="21" y="11"/>
                  </a:lnTo>
                  <a:lnTo>
                    <a:pt x="15" y="11"/>
                  </a:lnTo>
                  <a:lnTo>
                    <a:pt x="13" y="12"/>
                  </a:lnTo>
                  <a:lnTo>
                    <a:pt x="11" y="13"/>
                  </a:lnTo>
                  <a:lnTo>
                    <a:pt x="9" y="14"/>
                  </a:lnTo>
                  <a:lnTo>
                    <a:pt x="8" y="15"/>
                  </a:lnTo>
                  <a:lnTo>
                    <a:pt x="2" y="15"/>
                  </a:lnTo>
                  <a:lnTo>
                    <a:pt x="0" y="8"/>
                  </a:lnTo>
                  <a:lnTo>
                    <a:pt x="1" y="4"/>
                  </a:lnTo>
                  <a:lnTo>
                    <a:pt x="2"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5" name="Freeform 51"/>
            <p:cNvSpPr>
              <a:spLocks/>
            </p:cNvSpPr>
            <p:nvPr/>
          </p:nvSpPr>
          <p:spPr bwMode="auto">
            <a:xfrm>
              <a:off x="5400915" y="5422642"/>
              <a:ext cx="55565" cy="53972"/>
            </a:xfrm>
            <a:custGeom>
              <a:avLst/>
              <a:gdLst/>
              <a:ahLst/>
              <a:cxnLst>
                <a:cxn ang="0">
                  <a:pos x="5" y="0"/>
                </a:cxn>
                <a:cxn ang="0">
                  <a:pos x="7" y="0"/>
                </a:cxn>
                <a:cxn ang="0">
                  <a:pos x="12" y="5"/>
                </a:cxn>
                <a:cxn ang="0">
                  <a:pos x="14" y="9"/>
                </a:cxn>
                <a:cxn ang="0">
                  <a:pos x="16" y="13"/>
                </a:cxn>
                <a:cxn ang="0">
                  <a:pos x="20" y="17"/>
                </a:cxn>
                <a:cxn ang="0">
                  <a:pos x="23" y="17"/>
                </a:cxn>
                <a:cxn ang="0">
                  <a:pos x="25" y="19"/>
                </a:cxn>
                <a:cxn ang="0">
                  <a:pos x="28" y="19"/>
                </a:cxn>
                <a:cxn ang="0">
                  <a:pos x="30" y="20"/>
                </a:cxn>
                <a:cxn ang="0">
                  <a:pos x="30" y="22"/>
                </a:cxn>
                <a:cxn ang="0">
                  <a:pos x="31" y="24"/>
                </a:cxn>
                <a:cxn ang="0">
                  <a:pos x="31" y="28"/>
                </a:cxn>
                <a:cxn ang="0">
                  <a:pos x="33" y="30"/>
                </a:cxn>
                <a:cxn ang="0">
                  <a:pos x="35" y="30"/>
                </a:cxn>
                <a:cxn ang="0">
                  <a:pos x="34" y="33"/>
                </a:cxn>
                <a:cxn ang="0">
                  <a:pos x="33" y="34"/>
                </a:cxn>
                <a:cxn ang="0">
                  <a:pos x="31" y="34"/>
                </a:cxn>
                <a:cxn ang="0">
                  <a:pos x="28" y="31"/>
                </a:cxn>
                <a:cxn ang="0">
                  <a:pos x="28" y="34"/>
                </a:cxn>
                <a:cxn ang="0">
                  <a:pos x="24" y="34"/>
                </a:cxn>
                <a:cxn ang="0">
                  <a:pos x="21" y="33"/>
                </a:cxn>
                <a:cxn ang="0">
                  <a:pos x="20" y="31"/>
                </a:cxn>
                <a:cxn ang="0">
                  <a:pos x="20" y="29"/>
                </a:cxn>
                <a:cxn ang="0">
                  <a:pos x="23" y="28"/>
                </a:cxn>
                <a:cxn ang="0">
                  <a:pos x="19" y="28"/>
                </a:cxn>
                <a:cxn ang="0">
                  <a:pos x="18" y="29"/>
                </a:cxn>
                <a:cxn ang="0">
                  <a:pos x="18" y="30"/>
                </a:cxn>
                <a:cxn ang="0">
                  <a:pos x="10" y="22"/>
                </a:cxn>
                <a:cxn ang="0">
                  <a:pos x="4" y="13"/>
                </a:cxn>
                <a:cxn ang="0">
                  <a:pos x="0" y="2"/>
                </a:cxn>
                <a:cxn ang="0">
                  <a:pos x="3" y="2"/>
                </a:cxn>
                <a:cxn ang="0">
                  <a:pos x="5" y="0"/>
                </a:cxn>
              </a:cxnLst>
              <a:rect l="0" t="0" r="r" b="b"/>
              <a:pathLst>
                <a:path w="35" h="34">
                  <a:moveTo>
                    <a:pt x="5" y="0"/>
                  </a:moveTo>
                  <a:lnTo>
                    <a:pt x="7" y="0"/>
                  </a:lnTo>
                  <a:lnTo>
                    <a:pt x="12" y="5"/>
                  </a:lnTo>
                  <a:lnTo>
                    <a:pt x="14" y="9"/>
                  </a:lnTo>
                  <a:lnTo>
                    <a:pt x="16" y="13"/>
                  </a:lnTo>
                  <a:lnTo>
                    <a:pt x="20" y="17"/>
                  </a:lnTo>
                  <a:lnTo>
                    <a:pt x="23" y="17"/>
                  </a:lnTo>
                  <a:lnTo>
                    <a:pt x="25" y="19"/>
                  </a:lnTo>
                  <a:lnTo>
                    <a:pt x="28" y="19"/>
                  </a:lnTo>
                  <a:lnTo>
                    <a:pt x="30" y="20"/>
                  </a:lnTo>
                  <a:lnTo>
                    <a:pt x="30" y="22"/>
                  </a:lnTo>
                  <a:lnTo>
                    <a:pt x="31" y="24"/>
                  </a:lnTo>
                  <a:lnTo>
                    <a:pt x="31" y="28"/>
                  </a:lnTo>
                  <a:lnTo>
                    <a:pt x="33" y="30"/>
                  </a:lnTo>
                  <a:lnTo>
                    <a:pt x="35" y="30"/>
                  </a:lnTo>
                  <a:lnTo>
                    <a:pt x="34" y="33"/>
                  </a:lnTo>
                  <a:lnTo>
                    <a:pt x="33" y="34"/>
                  </a:lnTo>
                  <a:lnTo>
                    <a:pt x="31" y="34"/>
                  </a:lnTo>
                  <a:lnTo>
                    <a:pt x="28" y="31"/>
                  </a:lnTo>
                  <a:lnTo>
                    <a:pt x="28" y="34"/>
                  </a:lnTo>
                  <a:lnTo>
                    <a:pt x="24" y="34"/>
                  </a:lnTo>
                  <a:lnTo>
                    <a:pt x="21" y="33"/>
                  </a:lnTo>
                  <a:lnTo>
                    <a:pt x="20" y="31"/>
                  </a:lnTo>
                  <a:lnTo>
                    <a:pt x="20" y="29"/>
                  </a:lnTo>
                  <a:lnTo>
                    <a:pt x="23" y="28"/>
                  </a:lnTo>
                  <a:lnTo>
                    <a:pt x="19" y="28"/>
                  </a:lnTo>
                  <a:lnTo>
                    <a:pt x="18" y="29"/>
                  </a:lnTo>
                  <a:lnTo>
                    <a:pt x="18" y="30"/>
                  </a:lnTo>
                  <a:lnTo>
                    <a:pt x="10" y="22"/>
                  </a:lnTo>
                  <a:lnTo>
                    <a:pt x="4" y="13"/>
                  </a:lnTo>
                  <a:lnTo>
                    <a:pt x="0" y="2"/>
                  </a:lnTo>
                  <a:lnTo>
                    <a:pt x="3" y="2"/>
                  </a:lnTo>
                  <a:lnTo>
                    <a:pt x="5"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6" name="Freeform 52"/>
            <p:cNvSpPr>
              <a:spLocks/>
            </p:cNvSpPr>
            <p:nvPr/>
          </p:nvSpPr>
          <p:spPr bwMode="auto">
            <a:xfrm>
              <a:off x="5439015" y="5479789"/>
              <a:ext cx="12701" cy="23812"/>
            </a:xfrm>
            <a:custGeom>
              <a:avLst/>
              <a:gdLst/>
              <a:ahLst/>
              <a:cxnLst>
                <a:cxn ang="0">
                  <a:pos x="0" y="0"/>
                </a:cxn>
                <a:cxn ang="0">
                  <a:pos x="4" y="0"/>
                </a:cxn>
                <a:cxn ang="0">
                  <a:pos x="7" y="1"/>
                </a:cxn>
                <a:cxn ang="0">
                  <a:pos x="8" y="2"/>
                </a:cxn>
                <a:cxn ang="0">
                  <a:pos x="8" y="6"/>
                </a:cxn>
                <a:cxn ang="0">
                  <a:pos x="7" y="8"/>
                </a:cxn>
                <a:cxn ang="0">
                  <a:pos x="6" y="9"/>
                </a:cxn>
                <a:cxn ang="0">
                  <a:pos x="3" y="14"/>
                </a:cxn>
                <a:cxn ang="0">
                  <a:pos x="2" y="15"/>
                </a:cxn>
                <a:cxn ang="0">
                  <a:pos x="0" y="13"/>
                </a:cxn>
                <a:cxn ang="0">
                  <a:pos x="0" y="7"/>
                </a:cxn>
                <a:cxn ang="0">
                  <a:pos x="1" y="5"/>
                </a:cxn>
                <a:cxn ang="0">
                  <a:pos x="1" y="2"/>
                </a:cxn>
                <a:cxn ang="0">
                  <a:pos x="0" y="0"/>
                </a:cxn>
              </a:cxnLst>
              <a:rect l="0" t="0" r="r" b="b"/>
              <a:pathLst>
                <a:path w="8" h="15">
                  <a:moveTo>
                    <a:pt x="0" y="0"/>
                  </a:moveTo>
                  <a:lnTo>
                    <a:pt x="4" y="0"/>
                  </a:lnTo>
                  <a:lnTo>
                    <a:pt x="7" y="1"/>
                  </a:lnTo>
                  <a:lnTo>
                    <a:pt x="8" y="2"/>
                  </a:lnTo>
                  <a:lnTo>
                    <a:pt x="8" y="6"/>
                  </a:lnTo>
                  <a:lnTo>
                    <a:pt x="7" y="8"/>
                  </a:lnTo>
                  <a:lnTo>
                    <a:pt x="6" y="9"/>
                  </a:lnTo>
                  <a:lnTo>
                    <a:pt x="3" y="14"/>
                  </a:lnTo>
                  <a:lnTo>
                    <a:pt x="2" y="15"/>
                  </a:lnTo>
                  <a:lnTo>
                    <a:pt x="0" y="13"/>
                  </a:lnTo>
                  <a:lnTo>
                    <a:pt x="0" y="7"/>
                  </a:lnTo>
                  <a:lnTo>
                    <a:pt x="1" y="5"/>
                  </a:lnTo>
                  <a:lnTo>
                    <a:pt x="1" y="2"/>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7" name="Freeform 53"/>
            <p:cNvSpPr>
              <a:spLocks/>
            </p:cNvSpPr>
            <p:nvPr/>
          </p:nvSpPr>
          <p:spPr bwMode="auto">
            <a:xfrm>
              <a:off x="4030841" y="5435342"/>
              <a:ext cx="65091" cy="41273"/>
            </a:xfrm>
            <a:custGeom>
              <a:avLst/>
              <a:gdLst/>
              <a:ahLst/>
              <a:cxnLst>
                <a:cxn ang="0">
                  <a:pos x="24" y="0"/>
                </a:cxn>
                <a:cxn ang="0">
                  <a:pos x="41" y="7"/>
                </a:cxn>
                <a:cxn ang="0">
                  <a:pos x="39" y="12"/>
                </a:cxn>
                <a:cxn ang="0">
                  <a:pos x="39" y="19"/>
                </a:cxn>
                <a:cxn ang="0">
                  <a:pos x="41" y="23"/>
                </a:cxn>
                <a:cxn ang="0">
                  <a:pos x="29" y="26"/>
                </a:cxn>
                <a:cxn ang="0">
                  <a:pos x="17" y="23"/>
                </a:cxn>
                <a:cxn ang="0">
                  <a:pos x="7" y="18"/>
                </a:cxn>
                <a:cxn ang="0">
                  <a:pos x="0" y="11"/>
                </a:cxn>
                <a:cxn ang="0">
                  <a:pos x="1" y="8"/>
                </a:cxn>
                <a:cxn ang="0">
                  <a:pos x="2" y="7"/>
                </a:cxn>
                <a:cxn ang="0">
                  <a:pos x="3" y="7"/>
                </a:cxn>
                <a:cxn ang="0">
                  <a:pos x="8" y="9"/>
                </a:cxn>
                <a:cxn ang="0">
                  <a:pos x="11" y="9"/>
                </a:cxn>
                <a:cxn ang="0">
                  <a:pos x="12" y="7"/>
                </a:cxn>
                <a:cxn ang="0">
                  <a:pos x="17" y="5"/>
                </a:cxn>
                <a:cxn ang="0">
                  <a:pos x="21" y="4"/>
                </a:cxn>
                <a:cxn ang="0">
                  <a:pos x="23" y="2"/>
                </a:cxn>
                <a:cxn ang="0">
                  <a:pos x="24" y="0"/>
                </a:cxn>
              </a:cxnLst>
              <a:rect l="0" t="0" r="r" b="b"/>
              <a:pathLst>
                <a:path w="41" h="26">
                  <a:moveTo>
                    <a:pt x="24" y="0"/>
                  </a:moveTo>
                  <a:lnTo>
                    <a:pt x="41" y="7"/>
                  </a:lnTo>
                  <a:lnTo>
                    <a:pt x="39" y="12"/>
                  </a:lnTo>
                  <a:lnTo>
                    <a:pt x="39" y="19"/>
                  </a:lnTo>
                  <a:lnTo>
                    <a:pt x="41" y="23"/>
                  </a:lnTo>
                  <a:lnTo>
                    <a:pt x="29" y="26"/>
                  </a:lnTo>
                  <a:lnTo>
                    <a:pt x="17" y="23"/>
                  </a:lnTo>
                  <a:lnTo>
                    <a:pt x="7" y="18"/>
                  </a:lnTo>
                  <a:lnTo>
                    <a:pt x="0" y="11"/>
                  </a:lnTo>
                  <a:lnTo>
                    <a:pt x="1" y="8"/>
                  </a:lnTo>
                  <a:lnTo>
                    <a:pt x="2" y="7"/>
                  </a:lnTo>
                  <a:lnTo>
                    <a:pt x="3" y="7"/>
                  </a:lnTo>
                  <a:lnTo>
                    <a:pt x="8" y="9"/>
                  </a:lnTo>
                  <a:lnTo>
                    <a:pt x="11" y="9"/>
                  </a:lnTo>
                  <a:lnTo>
                    <a:pt x="12" y="7"/>
                  </a:lnTo>
                  <a:lnTo>
                    <a:pt x="17" y="5"/>
                  </a:lnTo>
                  <a:lnTo>
                    <a:pt x="21" y="4"/>
                  </a:lnTo>
                  <a:lnTo>
                    <a:pt x="23" y="2"/>
                  </a:lnTo>
                  <a:lnTo>
                    <a:pt x="24"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8" name="Freeform 54"/>
            <p:cNvSpPr>
              <a:spLocks/>
            </p:cNvSpPr>
            <p:nvPr/>
          </p:nvSpPr>
          <p:spPr bwMode="auto">
            <a:xfrm>
              <a:off x="5337411" y="5435342"/>
              <a:ext cx="44452" cy="50798"/>
            </a:xfrm>
            <a:custGeom>
              <a:avLst/>
              <a:gdLst/>
              <a:ahLst/>
              <a:cxnLst>
                <a:cxn ang="0">
                  <a:pos x="10" y="0"/>
                </a:cxn>
                <a:cxn ang="0">
                  <a:pos x="17" y="0"/>
                </a:cxn>
                <a:cxn ang="0">
                  <a:pos x="18" y="2"/>
                </a:cxn>
                <a:cxn ang="0">
                  <a:pos x="17" y="4"/>
                </a:cxn>
                <a:cxn ang="0">
                  <a:pos x="17" y="6"/>
                </a:cxn>
                <a:cxn ang="0">
                  <a:pos x="14" y="9"/>
                </a:cxn>
                <a:cxn ang="0">
                  <a:pos x="14" y="14"/>
                </a:cxn>
                <a:cxn ang="0">
                  <a:pos x="15" y="18"/>
                </a:cxn>
                <a:cxn ang="0">
                  <a:pos x="25" y="18"/>
                </a:cxn>
                <a:cxn ang="0">
                  <a:pos x="28" y="19"/>
                </a:cxn>
                <a:cxn ang="0">
                  <a:pos x="28" y="20"/>
                </a:cxn>
                <a:cxn ang="0">
                  <a:pos x="20" y="30"/>
                </a:cxn>
                <a:cxn ang="0">
                  <a:pos x="17" y="32"/>
                </a:cxn>
                <a:cxn ang="0">
                  <a:pos x="16" y="32"/>
                </a:cxn>
                <a:cxn ang="0">
                  <a:pos x="14" y="30"/>
                </a:cxn>
                <a:cxn ang="0">
                  <a:pos x="13" y="29"/>
                </a:cxn>
                <a:cxn ang="0">
                  <a:pos x="13" y="28"/>
                </a:cxn>
                <a:cxn ang="0">
                  <a:pos x="10" y="26"/>
                </a:cxn>
                <a:cxn ang="0">
                  <a:pos x="6" y="26"/>
                </a:cxn>
                <a:cxn ang="0">
                  <a:pos x="4" y="23"/>
                </a:cxn>
                <a:cxn ang="0">
                  <a:pos x="3" y="22"/>
                </a:cxn>
                <a:cxn ang="0">
                  <a:pos x="8" y="22"/>
                </a:cxn>
                <a:cxn ang="0">
                  <a:pos x="8" y="20"/>
                </a:cxn>
                <a:cxn ang="0">
                  <a:pos x="7" y="19"/>
                </a:cxn>
                <a:cxn ang="0">
                  <a:pos x="6" y="16"/>
                </a:cxn>
                <a:cxn ang="0">
                  <a:pos x="1" y="14"/>
                </a:cxn>
                <a:cxn ang="0">
                  <a:pos x="0" y="13"/>
                </a:cxn>
                <a:cxn ang="0">
                  <a:pos x="2" y="11"/>
                </a:cxn>
                <a:cxn ang="0">
                  <a:pos x="3" y="11"/>
                </a:cxn>
                <a:cxn ang="0">
                  <a:pos x="4" y="9"/>
                </a:cxn>
                <a:cxn ang="0">
                  <a:pos x="4" y="5"/>
                </a:cxn>
                <a:cxn ang="0">
                  <a:pos x="7" y="5"/>
                </a:cxn>
                <a:cxn ang="0">
                  <a:pos x="9" y="4"/>
                </a:cxn>
                <a:cxn ang="0">
                  <a:pos x="10" y="2"/>
                </a:cxn>
                <a:cxn ang="0">
                  <a:pos x="10" y="0"/>
                </a:cxn>
              </a:cxnLst>
              <a:rect l="0" t="0" r="r" b="b"/>
              <a:pathLst>
                <a:path w="28" h="32">
                  <a:moveTo>
                    <a:pt x="10" y="0"/>
                  </a:moveTo>
                  <a:lnTo>
                    <a:pt x="17" y="0"/>
                  </a:lnTo>
                  <a:lnTo>
                    <a:pt x="18" y="2"/>
                  </a:lnTo>
                  <a:lnTo>
                    <a:pt x="17" y="4"/>
                  </a:lnTo>
                  <a:lnTo>
                    <a:pt x="17" y="6"/>
                  </a:lnTo>
                  <a:lnTo>
                    <a:pt x="14" y="9"/>
                  </a:lnTo>
                  <a:lnTo>
                    <a:pt x="14" y="14"/>
                  </a:lnTo>
                  <a:lnTo>
                    <a:pt x="15" y="18"/>
                  </a:lnTo>
                  <a:lnTo>
                    <a:pt x="25" y="18"/>
                  </a:lnTo>
                  <a:lnTo>
                    <a:pt x="28" y="19"/>
                  </a:lnTo>
                  <a:lnTo>
                    <a:pt x="28" y="20"/>
                  </a:lnTo>
                  <a:lnTo>
                    <a:pt x="20" y="30"/>
                  </a:lnTo>
                  <a:lnTo>
                    <a:pt x="17" y="32"/>
                  </a:lnTo>
                  <a:lnTo>
                    <a:pt x="16" y="32"/>
                  </a:lnTo>
                  <a:lnTo>
                    <a:pt x="14" y="30"/>
                  </a:lnTo>
                  <a:lnTo>
                    <a:pt x="13" y="29"/>
                  </a:lnTo>
                  <a:lnTo>
                    <a:pt x="13" y="28"/>
                  </a:lnTo>
                  <a:lnTo>
                    <a:pt x="10" y="26"/>
                  </a:lnTo>
                  <a:lnTo>
                    <a:pt x="6" y="26"/>
                  </a:lnTo>
                  <a:lnTo>
                    <a:pt x="4" y="23"/>
                  </a:lnTo>
                  <a:lnTo>
                    <a:pt x="3" y="22"/>
                  </a:lnTo>
                  <a:lnTo>
                    <a:pt x="8" y="22"/>
                  </a:lnTo>
                  <a:lnTo>
                    <a:pt x="8" y="20"/>
                  </a:lnTo>
                  <a:lnTo>
                    <a:pt x="7" y="19"/>
                  </a:lnTo>
                  <a:lnTo>
                    <a:pt x="6" y="16"/>
                  </a:lnTo>
                  <a:lnTo>
                    <a:pt x="1" y="14"/>
                  </a:lnTo>
                  <a:lnTo>
                    <a:pt x="0" y="13"/>
                  </a:lnTo>
                  <a:lnTo>
                    <a:pt x="2" y="11"/>
                  </a:lnTo>
                  <a:lnTo>
                    <a:pt x="3" y="11"/>
                  </a:lnTo>
                  <a:lnTo>
                    <a:pt x="4" y="9"/>
                  </a:lnTo>
                  <a:lnTo>
                    <a:pt x="4" y="5"/>
                  </a:lnTo>
                  <a:lnTo>
                    <a:pt x="7" y="5"/>
                  </a:lnTo>
                  <a:lnTo>
                    <a:pt x="9" y="4"/>
                  </a:lnTo>
                  <a:lnTo>
                    <a:pt x="10" y="2"/>
                  </a:lnTo>
                  <a:lnTo>
                    <a:pt x="1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79" name="Freeform 55"/>
            <p:cNvSpPr>
              <a:spLocks/>
            </p:cNvSpPr>
            <p:nvPr/>
          </p:nvSpPr>
          <p:spPr bwMode="auto">
            <a:xfrm>
              <a:off x="5394564" y="5463916"/>
              <a:ext cx="17463" cy="15875"/>
            </a:xfrm>
            <a:custGeom>
              <a:avLst/>
              <a:gdLst/>
              <a:ahLst/>
              <a:cxnLst>
                <a:cxn ang="0">
                  <a:pos x="4" y="0"/>
                </a:cxn>
                <a:cxn ang="0">
                  <a:pos x="7" y="0"/>
                </a:cxn>
                <a:cxn ang="0">
                  <a:pos x="9" y="4"/>
                </a:cxn>
                <a:cxn ang="0">
                  <a:pos x="11" y="7"/>
                </a:cxn>
                <a:cxn ang="0">
                  <a:pos x="11" y="10"/>
                </a:cxn>
                <a:cxn ang="0">
                  <a:pos x="4" y="10"/>
                </a:cxn>
                <a:cxn ang="0">
                  <a:pos x="0" y="8"/>
                </a:cxn>
                <a:cxn ang="0">
                  <a:pos x="0" y="4"/>
                </a:cxn>
                <a:cxn ang="0">
                  <a:pos x="1" y="2"/>
                </a:cxn>
                <a:cxn ang="0">
                  <a:pos x="2" y="1"/>
                </a:cxn>
                <a:cxn ang="0">
                  <a:pos x="4" y="0"/>
                </a:cxn>
              </a:cxnLst>
              <a:rect l="0" t="0" r="r" b="b"/>
              <a:pathLst>
                <a:path w="11" h="10">
                  <a:moveTo>
                    <a:pt x="4" y="0"/>
                  </a:moveTo>
                  <a:lnTo>
                    <a:pt x="7" y="0"/>
                  </a:lnTo>
                  <a:lnTo>
                    <a:pt x="9" y="4"/>
                  </a:lnTo>
                  <a:lnTo>
                    <a:pt x="11" y="7"/>
                  </a:lnTo>
                  <a:lnTo>
                    <a:pt x="11" y="10"/>
                  </a:lnTo>
                  <a:lnTo>
                    <a:pt x="4" y="10"/>
                  </a:lnTo>
                  <a:lnTo>
                    <a:pt x="0" y="8"/>
                  </a:lnTo>
                  <a:lnTo>
                    <a:pt x="0" y="4"/>
                  </a:lnTo>
                  <a:lnTo>
                    <a:pt x="1" y="2"/>
                  </a:lnTo>
                  <a:lnTo>
                    <a:pt x="2" y="1"/>
                  </a:lnTo>
                  <a:lnTo>
                    <a:pt x="4"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0" name="Freeform 56"/>
            <p:cNvSpPr>
              <a:spLocks/>
            </p:cNvSpPr>
            <p:nvPr/>
          </p:nvSpPr>
          <p:spPr bwMode="auto">
            <a:xfrm>
              <a:off x="5370750" y="5438517"/>
              <a:ext cx="23814" cy="20637"/>
            </a:xfrm>
            <a:custGeom>
              <a:avLst/>
              <a:gdLst/>
              <a:ahLst/>
              <a:cxnLst>
                <a:cxn ang="0">
                  <a:pos x="10" y="0"/>
                </a:cxn>
                <a:cxn ang="0">
                  <a:pos x="15" y="3"/>
                </a:cxn>
                <a:cxn ang="0">
                  <a:pos x="15" y="5"/>
                </a:cxn>
                <a:cxn ang="0">
                  <a:pos x="14" y="6"/>
                </a:cxn>
                <a:cxn ang="0">
                  <a:pos x="14" y="7"/>
                </a:cxn>
                <a:cxn ang="0">
                  <a:pos x="12" y="7"/>
                </a:cxn>
                <a:cxn ang="0">
                  <a:pos x="11" y="9"/>
                </a:cxn>
                <a:cxn ang="0">
                  <a:pos x="12" y="10"/>
                </a:cxn>
                <a:cxn ang="0">
                  <a:pos x="15" y="11"/>
                </a:cxn>
                <a:cxn ang="0">
                  <a:pos x="14" y="13"/>
                </a:cxn>
                <a:cxn ang="0">
                  <a:pos x="9" y="13"/>
                </a:cxn>
                <a:cxn ang="0">
                  <a:pos x="4" y="11"/>
                </a:cxn>
                <a:cxn ang="0">
                  <a:pos x="0" y="11"/>
                </a:cxn>
                <a:cxn ang="0">
                  <a:pos x="0" y="3"/>
                </a:cxn>
                <a:cxn ang="0">
                  <a:pos x="3" y="3"/>
                </a:cxn>
                <a:cxn ang="0">
                  <a:pos x="5" y="2"/>
                </a:cxn>
                <a:cxn ang="0">
                  <a:pos x="8" y="2"/>
                </a:cxn>
                <a:cxn ang="0">
                  <a:pos x="10" y="0"/>
                </a:cxn>
              </a:cxnLst>
              <a:rect l="0" t="0" r="r" b="b"/>
              <a:pathLst>
                <a:path w="15" h="13">
                  <a:moveTo>
                    <a:pt x="10" y="0"/>
                  </a:moveTo>
                  <a:lnTo>
                    <a:pt x="15" y="3"/>
                  </a:lnTo>
                  <a:lnTo>
                    <a:pt x="15" y="5"/>
                  </a:lnTo>
                  <a:lnTo>
                    <a:pt x="14" y="6"/>
                  </a:lnTo>
                  <a:lnTo>
                    <a:pt x="14" y="7"/>
                  </a:lnTo>
                  <a:lnTo>
                    <a:pt x="12" y="7"/>
                  </a:lnTo>
                  <a:lnTo>
                    <a:pt x="11" y="9"/>
                  </a:lnTo>
                  <a:lnTo>
                    <a:pt x="12" y="10"/>
                  </a:lnTo>
                  <a:lnTo>
                    <a:pt x="15" y="11"/>
                  </a:lnTo>
                  <a:lnTo>
                    <a:pt x="14" y="13"/>
                  </a:lnTo>
                  <a:lnTo>
                    <a:pt x="9" y="13"/>
                  </a:lnTo>
                  <a:lnTo>
                    <a:pt x="4" y="11"/>
                  </a:lnTo>
                  <a:lnTo>
                    <a:pt x="0" y="11"/>
                  </a:lnTo>
                  <a:lnTo>
                    <a:pt x="0" y="3"/>
                  </a:lnTo>
                  <a:lnTo>
                    <a:pt x="3" y="3"/>
                  </a:lnTo>
                  <a:lnTo>
                    <a:pt x="5" y="2"/>
                  </a:lnTo>
                  <a:lnTo>
                    <a:pt x="8" y="2"/>
                  </a:lnTo>
                  <a:lnTo>
                    <a:pt x="1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1" name="Freeform 57"/>
            <p:cNvSpPr>
              <a:spLocks/>
            </p:cNvSpPr>
            <p:nvPr/>
          </p:nvSpPr>
          <p:spPr bwMode="auto">
            <a:xfrm>
              <a:off x="5392977" y="5490901"/>
              <a:ext cx="68266" cy="76197"/>
            </a:xfrm>
            <a:custGeom>
              <a:avLst/>
              <a:gdLst/>
              <a:ahLst/>
              <a:cxnLst>
                <a:cxn ang="0">
                  <a:pos x="0" y="0"/>
                </a:cxn>
                <a:cxn ang="0">
                  <a:pos x="1" y="1"/>
                </a:cxn>
                <a:cxn ang="0">
                  <a:pos x="3" y="1"/>
                </a:cxn>
                <a:cxn ang="0">
                  <a:pos x="5" y="0"/>
                </a:cxn>
                <a:cxn ang="0">
                  <a:pos x="12" y="0"/>
                </a:cxn>
                <a:cxn ang="0">
                  <a:pos x="17" y="5"/>
                </a:cxn>
                <a:cxn ang="0">
                  <a:pos x="21" y="11"/>
                </a:cxn>
                <a:cxn ang="0">
                  <a:pos x="25" y="16"/>
                </a:cxn>
                <a:cxn ang="0">
                  <a:pos x="32" y="26"/>
                </a:cxn>
                <a:cxn ang="0">
                  <a:pos x="36" y="29"/>
                </a:cxn>
                <a:cxn ang="0">
                  <a:pos x="38" y="34"/>
                </a:cxn>
                <a:cxn ang="0">
                  <a:pos x="38" y="42"/>
                </a:cxn>
                <a:cxn ang="0">
                  <a:pos x="39" y="44"/>
                </a:cxn>
                <a:cxn ang="0">
                  <a:pos x="40" y="46"/>
                </a:cxn>
                <a:cxn ang="0">
                  <a:pos x="43" y="47"/>
                </a:cxn>
                <a:cxn ang="0">
                  <a:pos x="39" y="48"/>
                </a:cxn>
                <a:cxn ang="0">
                  <a:pos x="37" y="47"/>
                </a:cxn>
                <a:cxn ang="0">
                  <a:pos x="33" y="44"/>
                </a:cxn>
                <a:cxn ang="0">
                  <a:pos x="30" y="41"/>
                </a:cxn>
                <a:cxn ang="0">
                  <a:pos x="28" y="37"/>
                </a:cxn>
                <a:cxn ang="0">
                  <a:pos x="25" y="30"/>
                </a:cxn>
                <a:cxn ang="0">
                  <a:pos x="25" y="29"/>
                </a:cxn>
                <a:cxn ang="0">
                  <a:pos x="24" y="28"/>
                </a:cxn>
                <a:cxn ang="0">
                  <a:pos x="23" y="29"/>
                </a:cxn>
                <a:cxn ang="0">
                  <a:pos x="22" y="29"/>
                </a:cxn>
                <a:cxn ang="0">
                  <a:pos x="21" y="30"/>
                </a:cxn>
                <a:cxn ang="0">
                  <a:pos x="16" y="30"/>
                </a:cxn>
                <a:cxn ang="0">
                  <a:pos x="16" y="27"/>
                </a:cxn>
                <a:cxn ang="0">
                  <a:pos x="15" y="25"/>
                </a:cxn>
                <a:cxn ang="0">
                  <a:pos x="15" y="21"/>
                </a:cxn>
                <a:cxn ang="0">
                  <a:pos x="14" y="19"/>
                </a:cxn>
                <a:cxn ang="0">
                  <a:pos x="11" y="16"/>
                </a:cxn>
                <a:cxn ang="0">
                  <a:pos x="10" y="16"/>
                </a:cxn>
                <a:cxn ang="0">
                  <a:pos x="9" y="14"/>
                </a:cxn>
                <a:cxn ang="0">
                  <a:pos x="8" y="13"/>
                </a:cxn>
                <a:cxn ang="0">
                  <a:pos x="8" y="7"/>
                </a:cxn>
                <a:cxn ang="0">
                  <a:pos x="7" y="6"/>
                </a:cxn>
                <a:cxn ang="0">
                  <a:pos x="4" y="8"/>
                </a:cxn>
                <a:cxn ang="0">
                  <a:pos x="3" y="8"/>
                </a:cxn>
                <a:cxn ang="0">
                  <a:pos x="2" y="9"/>
                </a:cxn>
                <a:cxn ang="0">
                  <a:pos x="0" y="8"/>
                </a:cxn>
                <a:cxn ang="0">
                  <a:pos x="0" y="0"/>
                </a:cxn>
              </a:cxnLst>
              <a:rect l="0" t="0" r="r" b="b"/>
              <a:pathLst>
                <a:path w="43" h="48">
                  <a:moveTo>
                    <a:pt x="0" y="0"/>
                  </a:moveTo>
                  <a:lnTo>
                    <a:pt x="1" y="1"/>
                  </a:lnTo>
                  <a:lnTo>
                    <a:pt x="3" y="1"/>
                  </a:lnTo>
                  <a:lnTo>
                    <a:pt x="5" y="0"/>
                  </a:lnTo>
                  <a:lnTo>
                    <a:pt x="12" y="0"/>
                  </a:lnTo>
                  <a:lnTo>
                    <a:pt x="17" y="5"/>
                  </a:lnTo>
                  <a:lnTo>
                    <a:pt x="21" y="11"/>
                  </a:lnTo>
                  <a:lnTo>
                    <a:pt x="25" y="16"/>
                  </a:lnTo>
                  <a:lnTo>
                    <a:pt x="32" y="26"/>
                  </a:lnTo>
                  <a:lnTo>
                    <a:pt x="36" y="29"/>
                  </a:lnTo>
                  <a:lnTo>
                    <a:pt x="38" y="34"/>
                  </a:lnTo>
                  <a:lnTo>
                    <a:pt x="38" y="42"/>
                  </a:lnTo>
                  <a:lnTo>
                    <a:pt x="39" y="44"/>
                  </a:lnTo>
                  <a:lnTo>
                    <a:pt x="40" y="46"/>
                  </a:lnTo>
                  <a:lnTo>
                    <a:pt x="43" y="47"/>
                  </a:lnTo>
                  <a:lnTo>
                    <a:pt x="39" y="48"/>
                  </a:lnTo>
                  <a:lnTo>
                    <a:pt x="37" y="47"/>
                  </a:lnTo>
                  <a:lnTo>
                    <a:pt x="33" y="44"/>
                  </a:lnTo>
                  <a:lnTo>
                    <a:pt x="30" y="41"/>
                  </a:lnTo>
                  <a:lnTo>
                    <a:pt x="28" y="37"/>
                  </a:lnTo>
                  <a:lnTo>
                    <a:pt x="25" y="30"/>
                  </a:lnTo>
                  <a:lnTo>
                    <a:pt x="25" y="29"/>
                  </a:lnTo>
                  <a:lnTo>
                    <a:pt x="24" y="28"/>
                  </a:lnTo>
                  <a:lnTo>
                    <a:pt x="23" y="29"/>
                  </a:lnTo>
                  <a:lnTo>
                    <a:pt x="22" y="29"/>
                  </a:lnTo>
                  <a:lnTo>
                    <a:pt x="21" y="30"/>
                  </a:lnTo>
                  <a:lnTo>
                    <a:pt x="16" y="30"/>
                  </a:lnTo>
                  <a:lnTo>
                    <a:pt x="16" y="27"/>
                  </a:lnTo>
                  <a:lnTo>
                    <a:pt x="15" y="25"/>
                  </a:lnTo>
                  <a:lnTo>
                    <a:pt x="15" y="21"/>
                  </a:lnTo>
                  <a:lnTo>
                    <a:pt x="14" y="19"/>
                  </a:lnTo>
                  <a:lnTo>
                    <a:pt x="11" y="16"/>
                  </a:lnTo>
                  <a:lnTo>
                    <a:pt x="10" y="16"/>
                  </a:lnTo>
                  <a:lnTo>
                    <a:pt x="9" y="14"/>
                  </a:lnTo>
                  <a:lnTo>
                    <a:pt x="8" y="13"/>
                  </a:lnTo>
                  <a:lnTo>
                    <a:pt x="8" y="7"/>
                  </a:lnTo>
                  <a:lnTo>
                    <a:pt x="7" y="6"/>
                  </a:lnTo>
                  <a:lnTo>
                    <a:pt x="4" y="8"/>
                  </a:lnTo>
                  <a:lnTo>
                    <a:pt x="3" y="8"/>
                  </a:lnTo>
                  <a:lnTo>
                    <a:pt x="2" y="9"/>
                  </a:lnTo>
                  <a:lnTo>
                    <a:pt x="0" y="8"/>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2" name="Freeform 58"/>
            <p:cNvSpPr>
              <a:spLocks/>
            </p:cNvSpPr>
            <p:nvPr/>
          </p:nvSpPr>
          <p:spPr bwMode="auto">
            <a:xfrm>
              <a:off x="5521570" y="5500426"/>
              <a:ext cx="12701" cy="15875"/>
            </a:xfrm>
            <a:custGeom>
              <a:avLst/>
              <a:gdLst/>
              <a:ahLst/>
              <a:cxnLst>
                <a:cxn ang="0">
                  <a:pos x="0" y="0"/>
                </a:cxn>
                <a:cxn ang="0">
                  <a:pos x="5" y="2"/>
                </a:cxn>
                <a:cxn ang="0">
                  <a:pos x="7" y="5"/>
                </a:cxn>
                <a:cxn ang="0">
                  <a:pos x="8" y="7"/>
                </a:cxn>
                <a:cxn ang="0">
                  <a:pos x="8" y="8"/>
                </a:cxn>
                <a:cxn ang="0">
                  <a:pos x="6" y="10"/>
                </a:cxn>
                <a:cxn ang="0">
                  <a:pos x="4" y="9"/>
                </a:cxn>
                <a:cxn ang="0">
                  <a:pos x="1" y="7"/>
                </a:cxn>
                <a:cxn ang="0">
                  <a:pos x="0" y="3"/>
                </a:cxn>
                <a:cxn ang="0">
                  <a:pos x="0" y="0"/>
                </a:cxn>
              </a:cxnLst>
              <a:rect l="0" t="0" r="r" b="b"/>
              <a:pathLst>
                <a:path w="8" h="10">
                  <a:moveTo>
                    <a:pt x="0" y="0"/>
                  </a:moveTo>
                  <a:lnTo>
                    <a:pt x="5" y="2"/>
                  </a:lnTo>
                  <a:lnTo>
                    <a:pt x="7" y="5"/>
                  </a:lnTo>
                  <a:lnTo>
                    <a:pt x="8" y="7"/>
                  </a:lnTo>
                  <a:lnTo>
                    <a:pt x="8" y="8"/>
                  </a:lnTo>
                  <a:lnTo>
                    <a:pt x="6" y="10"/>
                  </a:lnTo>
                  <a:lnTo>
                    <a:pt x="4" y="9"/>
                  </a:lnTo>
                  <a:lnTo>
                    <a:pt x="1" y="7"/>
                  </a:lnTo>
                  <a:lnTo>
                    <a:pt x="0" y="3"/>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3" name="Freeform 59"/>
            <p:cNvSpPr>
              <a:spLocks noEditPoints="1"/>
            </p:cNvSpPr>
            <p:nvPr/>
          </p:nvSpPr>
          <p:spPr bwMode="auto">
            <a:xfrm>
              <a:off x="5461242" y="5514713"/>
              <a:ext cx="23814" cy="41273"/>
            </a:xfrm>
            <a:custGeom>
              <a:avLst/>
              <a:gdLst/>
              <a:ahLst/>
              <a:cxnLst>
                <a:cxn ang="0">
                  <a:pos x="13" y="17"/>
                </a:cxn>
                <a:cxn ang="0">
                  <a:pos x="15" y="21"/>
                </a:cxn>
                <a:cxn ang="0">
                  <a:pos x="15" y="24"/>
                </a:cxn>
                <a:cxn ang="0">
                  <a:pos x="14" y="26"/>
                </a:cxn>
                <a:cxn ang="0">
                  <a:pos x="13" y="17"/>
                </a:cxn>
                <a:cxn ang="0">
                  <a:pos x="3" y="0"/>
                </a:cxn>
                <a:cxn ang="0">
                  <a:pos x="6" y="0"/>
                </a:cxn>
                <a:cxn ang="0">
                  <a:pos x="8" y="3"/>
                </a:cxn>
                <a:cxn ang="0">
                  <a:pos x="8" y="5"/>
                </a:cxn>
                <a:cxn ang="0">
                  <a:pos x="9" y="7"/>
                </a:cxn>
                <a:cxn ang="0">
                  <a:pos x="10" y="8"/>
                </a:cxn>
                <a:cxn ang="0">
                  <a:pos x="14" y="8"/>
                </a:cxn>
                <a:cxn ang="0">
                  <a:pos x="15" y="10"/>
                </a:cxn>
                <a:cxn ang="0">
                  <a:pos x="15" y="12"/>
                </a:cxn>
                <a:cxn ang="0">
                  <a:pos x="14" y="15"/>
                </a:cxn>
                <a:cxn ang="0">
                  <a:pos x="13" y="17"/>
                </a:cxn>
                <a:cxn ang="0">
                  <a:pos x="11" y="17"/>
                </a:cxn>
                <a:cxn ang="0">
                  <a:pos x="9" y="15"/>
                </a:cxn>
                <a:cxn ang="0">
                  <a:pos x="8" y="15"/>
                </a:cxn>
                <a:cxn ang="0">
                  <a:pos x="7" y="14"/>
                </a:cxn>
                <a:cxn ang="0">
                  <a:pos x="7" y="12"/>
                </a:cxn>
                <a:cxn ang="0">
                  <a:pos x="8" y="11"/>
                </a:cxn>
                <a:cxn ang="0">
                  <a:pos x="6" y="8"/>
                </a:cxn>
                <a:cxn ang="0">
                  <a:pos x="4" y="10"/>
                </a:cxn>
                <a:cxn ang="0">
                  <a:pos x="3" y="10"/>
                </a:cxn>
                <a:cxn ang="0">
                  <a:pos x="2" y="11"/>
                </a:cxn>
                <a:cxn ang="0">
                  <a:pos x="0" y="8"/>
                </a:cxn>
                <a:cxn ang="0">
                  <a:pos x="0" y="6"/>
                </a:cxn>
                <a:cxn ang="0">
                  <a:pos x="1" y="4"/>
                </a:cxn>
                <a:cxn ang="0">
                  <a:pos x="2" y="3"/>
                </a:cxn>
                <a:cxn ang="0">
                  <a:pos x="3" y="0"/>
                </a:cxn>
              </a:cxnLst>
              <a:rect l="0" t="0" r="r" b="b"/>
              <a:pathLst>
                <a:path w="15" h="26">
                  <a:moveTo>
                    <a:pt x="13" y="17"/>
                  </a:moveTo>
                  <a:lnTo>
                    <a:pt x="15" y="21"/>
                  </a:lnTo>
                  <a:lnTo>
                    <a:pt x="15" y="24"/>
                  </a:lnTo>
                  <a:lnTo>
                    <a:pt x="14" y="26"/>
                  </a:lnTo>
                  <a:lnTo>
                    <a:pt x="13" y="17"/>
                  </a:lnTo>
                  <a:close/>
                  <a:moveTo>
                    <a:pt x="3" y="0"/>
                  </a:moveTo>
                  <a:lnTo>
                    <a:pt x="6" y="0"/>
                  </a:lnTo>
                  <a:lnTo>
                    <a:pt x="8" y="3"/>
                  </a:lnTo>
                  <a:lnTo>
                    <a:pt x="8" y="5"/>
                  </a:lnTo>
                  <a:lnTo>
                    <a:pt x="9" y="7"/>
                  </a:lnTo>
                  <a:lnTo>
                    <a:pt x="10" y="8"/>
                  </a:lnTo>
                  <a:lnTo>
                    <a:pt x="14" y="8"/>
                  </a:lnTo>
                  <a:lnTo>
                    <a:pt x="15" y="10"/>
                  </a:lnTo>
                  <a:lnTo>
                    <a:pt x="15" y="12"/>
                  </a:lnTo>
                  <a:lnTo>
                    <a:pt x="14" y="15"/>
                  </a:lnTo>
                  <a:lnTo>
                    <a:pt x="13" y="17"/>
                  </a:lnTo>
                  <a:lnTo>
                    <a:pt x="11" y="17"/>
                  </a:lnTo>
                  <a:lnTo>
                    <a:pt x="9" y="15"/>
                  </a:lnTo>
                  <a:lnTo>
                    <a:pt x="8" y="15"/>
                  </a:lnTo>
                  <a:lnTo>
                    <a:pt x="7" y="14"/>
                  </a:lnTo>
                  <a:lnTo>
                    <a:pt x="7" y="12"/>
                  </a:lnTo>
                  <a:lnTo>
                    <a:pt x="8" y="11"/>
                  </a:lnTo>
                  <a:lnTo>
                    <a:pt x="6" y="8"/>
                  </a:lnTo>
                  <a:lnTo>
                    <a:pt x="4" y="10"/>
                  </a:lnTo>
                  <a:lnTo>
                    <a:pt x="3" y="10"/>
                  </a:lnTo>
                  <a:lnTo>
                    <a:pt x="2" y="11"/>
                  </a:lnTo>
                  <a:lnTo>
                    <a:pt x="0" y="8"/>
                  </a:lnTo>
                  <a:lnTo>
                    <a:pt x="0" y="6"/>
                  </a:lnTo>
                  <a:lnTo>
                    <a:pt x="1" y="4"/>
                  </a:lnTo>
                  <a:lnTo>
                    <a:pt x="2" y="3"/>
                  </a:lnTo>
                  <a:lnTo>
                    <a:pt x="3"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4" name="Freeform 60"/>
            <p:cNvSpPr>
              <a:spLocks/>
            </p:cNvSpPr>
            <p:nvPr/>
          </p:nvSpPr>
          <p:spPr bwMode="auto">
            <a:xfrm>
              <a:off x="5558084" y="5516300"/>
              <a:ext cx="15876" cy="11113"/>
            </a:xfrm>
            <a:custGeom>
              <a:avLst/>
              <a:gdLst/>
              <a:ahLst/>
              <a:cxnLst>
                <a:cxn ang="0">
                  <a:pos x="0" y="0"/>
                </a:cxn>
                <a:cxn ang="0">
                  <a:pos x="2" y="2"/>
                </a:cxn>
                <a:cxn ang="0">
                  <a:pos x="3" y="2"/>
                </a:cxn>
                <a:cxn ang="0">
                  <a:pos x="5" y="3"/>
                </a:cxn>
                <a:cxn ang="0">
                  <a:pos x="7" y="3"/>
                </a:cxn>
                <a:cxn ang="0">
                  <a:pos x="10" y="5"/>
                </a:cxn>
                <a:cxn ang="0">
                  <a:pos x="10" y="7"/>
                </a:cxn>
                <a:cxn ang="0">
                  <a:pos x="4" y="7"/>
                </a:cxn>
                <a:cxn ang="0">
                  <a:pos x="2" y="6"/>
                </a:cxn>
                <a:cxn ang="0">
                  <a:pos x="0" y="4"/>
                </a:cxn>
                <a:cxn ang="0">
                  <a:pos x="0" y="0"/>
                </a:cxn>
              </a:cxnLst>
              <a:rect l="0" t="0" r="r" b="b"/>
              <a:pathLst>
                <a:path w="10" h="7">
                  <a:moveTo>
                    <a:pt x="0" y="0"/>
                  </a:moveTo>
                  <a:lnTo>
                    <a:pt x="2" y="2"/>
                  </a:lnTo>
                  <a:lnTo>
                    <a:pt x="3" y="2"/>
                  </a:lnTo>
                  <a:lnTo>
                    <a:pt x="5" y="3"/>
                  </a:lnTo>
                  <a:lnTo>
                    <a:pt x="7" y="3"/>
                  </a:lnTo>
                  <a:lnTo>
                    <a:pt x="10" y="5"/>
                  </a:lnTo>
                  <a:lnTo>
                    <a:pt x="10" y="7"/>
                  </a:lnTo>
                  <a:lnTo>
                    <a:pt x="4" y="7"/>
                  </a:lnTo>
                  <a:lnTo>
                    <a:pt x="2" y="6"/>
                  </a:lnTo>
                  <a:lnTo>
                    <a:pt x="0" y="4"/>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5" name="Freeform 61"/>
            <p:cNvSpPr>
              <a:spLocks/>
            </p:cNvSpPr>
            <p:nvPr/>
          </p:nvSpPr>
          <p:spPr bwMode="auto">
            <a:xfrm>
              <a:off x="5527920" y="5525824"/>
              <a:ext cx="14288" cy="12700"/>
            </a:xfrm>
            <a:custGeom>
              <a:avLst/>
              <a:gdLst/>
              <a:ahLst/>
              <a:cxnLst>
                <a:cxn ang="0">
                  <a:pos x="3" y="0"/>
                </a:cxn>
                <a:cxn ang="0">
                  <a:pos x="5" y="0"/>
                </a:cxn>
                <a:cxn ang="0">
                  <a:pos x="8" y="1"/>
                </a:cxn>
                <a:cxn ang="0">
                  <a:pos x="9" y="4"/>
                </a:cxn>
                <a:cxn ang="0">
                  <a:pos x="7" y="8"/>
                </a:cxn>
                <a:cxn ang="0">
                  <a:pos x="5" y="7"/>
                </a:cxn>
                <a:cxn ang="0">
                  <a:pos x="3" y="6"/>
                </a:cxn>
                <a:cxn ang="0">
                  <a:pos x="2" y="4"/>
                </a:cxn>
                <a:cxn ang="0">
                  <a:pos x="0" y="4"/>
                </a:cxn>
                <a:cxn ang="0">
                  <a:pos x="3" y="0"/>
                </a:cxn>
              </a:cxnLst>
              <a:rect l="0" t="0" r="r" b="b"/>
              <a:pathLst>
                <a:path w="9" h="8">
                  <a:moveTo>
                    <a:pt x="3" y="0"/>
                  </a:moveTo>
                  <a:lnTo>
                    <a:pt x="5" y="0"/>
                  </a:lnTo>
                  <a:lnTo>
                    <a:pt x="8" y="1"/>
                  </a:lnTo>
                  <a:lnTo>
                    <a:pt x="9" y="4"/>
                  </a:lnTo>
                  <a:lnTo>
                    <a:pt x="7" y="8"/>
                  </a:lnTo>
                  <a:lnTo>
                    <a:pt x="5" y="7"/>
                  </a:lnTo>
                  <a:lnTo>
                    <a:pt x="3" y="6"/>
                  </a:lnTo>
                  <a:lnTo>
                    <a:pt x="2" y="4"/>
                  </a:lnTo>
                  <a:lnTo>
                    <a:pt x="0" y="4"/>
                  </a:lnTo>
                  <a:lnTo>
                    <a:pt x="3"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6" name="Freeform 62"/>
            <p:cNvSpPr>
              <a:spLocks/>
            </p:cNvSpPr>
            <p:nvPr/>
          </p:nvSpPr>
          <p:spPr bwMode="auto">
            <a:xfrm>
              <a:off x="5550146" y="5527412"/>
              <a:ext cx="23814" cy="25398"/>
            </a:xfrm>
            <a:custGeom>
              <a:avLst/>
              <a:gdLst/>
              <a:ahLst/>
              <a:cxnLst>
                <a:cxn ang="0">
                  <a:pos x="1" y="0"/>
                </a:cxn>
                <a:cxn ang="0">
                  <a:pos x="2" y="0"/>
                </a:cxn>
                <a:cxn ang="0">
                  <a:pos x="3" y="2"/>
                </a:cxn>
                <a:cxn ang="0">
                  <a:pos x="3" y="3"/>
                </a:cxn>
                <a:cxn ang="0">
                  <a:pos x="5" y="4"/>
                </a:cxn>
                <a:cxn ang="0">
                  <a:pos x="7" y="5"/>
                </a:cxn>
                <a:cxn ang="0">
                  <a:pos x="9" y="5"/>
                </a:cxn>
                <a:cxn ang="0">
                  <a:pos x="11" y="6"/>
                </a:cxn>
                <a:cxn ang="0">
                  <a:pos x="12" y="7"/>
                </a:cxn>
                <a:cxn ang="0">
                  <a:pos x="15" y="12"/>
                </a:cxn>
                <a:cxn ang="0">
                  <a:pos x="15" y="16"/>
                </a:cxn>
                <a:cxn ang="0">
                  <a:pos x="7" y="12"/>
                </a:cxn>
                <a:cxn ang="0">
                  <a:pos x="0" y="9"/>
                </a:cxn>
                <a:cxn ang="0">
                  <a:pos x="1" y="6"/>
                </a:cxn>
                <a:cxn ang="0">
                  <a:pos x="1" y="0"/>
                </a:cxn>
              </a:cxnLst>
              <a:rect l="0" t="0" r="r" b="b"/>
              <a:pathLst>
                <a:path w="15" h="16">
                  <a:moveTo>
                    <a:pt x="1" y="0"/>
                  </a:moveTo>
                  <a:lnTo>
                    <a:pt x="2" y="0"/>
                  </a:lnTo>
                  <a:lnTo>
                    <a:pt x="3" y="2"/>
                  </a:lnTo>
                  <a:lnTo>
                    <a:pt x="3" y="3"/>
                  </a:lnTo>
                  <a:lnTo>
                    <a:pt x="5" y="4"/>
                  </a:lnTo>
                  <a:lnTo>
                    <a:pt x="7" y="5"/>
                  </a:lnTo>
                  <a:lnTo>
                    <a:pt x="9" y="5"/>
                  </a:lnTo>
                  <a:lnTo>
                    <a:pt x="11" y="6"/>
                  </a:lnTo>
                  <a:lnTo>
                    <a:pt x="12" y="7"/>
                  </a:lnTo>
                  <a:lnTo>
                    <a:pt x="15" y="12"/>
                  </a:lnTo>
                  <a:lnTo>
                    <a:pt x="15" y="16"/>
                  </a:lnTo>
                  <a:lnTo>
                    <a:pt x="7" y="12"/>
                  </a:lnTo>
                  <a:lnTo>
                    <a:pt x="0" y="9"/>
                  </a:lnTo>
                  <a:lnTo>
                    <a:pt x="1" y="6"/>
                  </a:lnTo>
                  <a:lnTo>
                    <a:pt x="1"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7" name="Freeform 63"/>
            <p:cNvSpPr>
              <a:spLocks/>
            </p:cNvSpPr>
            <p:nvPr/>
          </p:nvSpPr>
          <p:spPr bwMode="auto">
            <a:xfrm>
              <a:off x="5510457" y="5559161"/>
              <a:ext cx="11114" cy="17462"/>
            </a:xfrm>
            <a:custGeom>
              <a:avLst/>
              <a:gdLst/>
              <a:ahLst/>
              <a:cxnLst>
                <a:cxn ang="0">
                  <a:pos x="5" y="0"/>
                </a:cxn>
                <a:cxn ang="0">
                  <a:pos x="7" y="1"/>
                </a:cxn>
                <a:cxn ang="0">
                  <a:pos x="7" y="3"/>
                </a:cxn>
                <a:cxn ang="0">
                  <a:pos x="4" y="6"/>
                </a:cxn>
                <a:cxn ang="0">
                  <a:pos x="2" y="8"/>
                </a:cxn>
                <a:cxn ang="0">
                  <a:pos x="2" y="11"/>
                </a:cxn>
                <a:cxn ang="0">
                  <a:pos x="0" y="10"/>
                </a:cxn>
                <a:cxn ang="0">
                  <a:pos x="0" y="6"/>
                </a:cxn>
                <a:cxn ang="0">
                  <a:pos x="1" y="5"/>
                </a:cxn>
                <a:cxn ang="0">
                  <a:pos x="2" y="3"/>
                </a:cxn>
                <a:cxn ang="0">
                  <a:pos x="5" y="0"/>
                </a:cxn>
              </a:cxnLst>
              <a:rect l="0" t="0" r="r" b="b"/>
              <a:pathLst>
                <a:path w="7" h="11">
                  <a:moveTo>
                    <a:pt x="5" y="0"/>
                  </a:moveTo>
                  <a:lnTo>
                    <a:pt x="7" y="1"/>
                  </a:lnTo>
                  <a:lnTo>
                    <a:pt x="7" y="3"/>
                  </a:lnTo>
                  <a:lnTo>
                    <a:pt x="4" y="6"/>
                  </a:lnTo>
                  <a:lnTo>
                    <a:pt x="2" y="8"/>
                  </a:lnTo>
                  <a:lnTo>
                    <a:pt x="2" y="11"/>
                  </a:lnTo>
                  <a:lnTo>
                    <a:pt x="0" y="10"/>
                  </a:lnTo>
                  <a:lnTo>
                    <a:pt x="0" y="6"/>
                  </a:lnTo>
                  <a:lnTo>
                    <a:pt x="1" y="5"/>
                  </a:lnTo>
                  <a:lnTo>
                    <a:pt x="2" y="3"/>
                  </a:lnTo>
                  <a:lnTo>
                    <a:pt x="5"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8" name="Freeform 64"/>
            <p:cNvSpPr>
              <a:spLocks/>
            </p:cNvSpPr>
            <p:nvPr/>
          </p:nvSpPr>
          <p:spPr bwMode="auto">
            <a:xfrm>
              <a:off x="4640468" y="5592496"/>
              <a:ext cx="25401" cy="22224"/>
            </a:xfrm>
            <a:custGeom>
              <a:avLst/>
              <a:gdLst/>
              <a:ahLst/>
              <a:cxnLst>
                <a:cxn ang="0">
                  <a:pos x="1" y="0"/>
                </a:cxn>
                <a:cxn ang="0">
                  <a:pos x="3" y="1"/>
                </a:cxn>
                <a:cxn ang="0">
                  <a:pos x="6" y="1"/>
                </a:cxn>
                <a:cxn ang="0">
                  <a:pos x="9" y="3"/>
                </a:cxn>
                <a:cxn ang="0">
                  <a:pos x="11" y="3"/>
                </a:cxn>
                <a:cxn ang="0">
                  <a:pos x="14" y="4"/>
                </a:cxn>
                <a:cxn ang="0">
                  <a:pos x="16" y="6"/>
                </a:cxn>
                <a:cxn ang="0">
                  <a:pos x="16" y="10"/>
                </a:cxn>
                <a:cxn ang="0">
                  <a:pos x="13" y="10"/>
                </a:cxn>
                <a:cxn ang="0">
                  <a:pos x="10" y="12"/>
                </a:cxn>
                <a:cxn ang="0">
                  <a:pos x="10" y="13"/>
                </a:cxn>
                <a:cxn ang="0">
                  <a:pos x="9" y="13"/>
                </a:cxn>
                <a:cxn ang="0">
                  <a:pos x="8" y="12"/>
                </a:cxn>
                <a:cxn ang="0">
                  <a:pos x="6" y="11"/>
                </a:cxn>
                <a:cxn ang="0">
                  <a:pos x="3" y="11"/>
                </a:cxn>
                <a:cxn ang="0">
                  <a:pos x="0" y="14"/>
                </a:cxn>
                <a:cxn ang="0">
                  <a:pos x="2" y="11"/>
                </a:cxn>
                <a:cxn ang="0">
                  <a:pos x="1" y="11"/>
                </a:cxn>
                <a:cxn ang="0">
                  <a:pos x="1" y="0"/>
                </a:cxn>
              </a:cxnLst>
              <a:rect l="0" t="0" r="r" b="b"/>
              <a:pathLst>
                <a:path w="16" h="14">
                  <a:moveTo>
                    <a:pt x="1" y="0"/>
                  </a:moveTo>
                  <a:lnTo>
                    <a:pt x="3" y="1"/>
                  </a:lnTo>
                  <a:lnTo>
                    <a:pt x="6" y="1"/>
                  </a:lnTo>
                  <a:lnTo>
                    <a:pt x="9" y="3"/>
                  </a:lnTo>
                  <a:lnTo>
                    <a:pt x="11" y="3"/>
                  </a:lnTo>
                  <a:lnTo>
                    <a:pt x="14" y="4"/>
                  </a:lnTo>
                  <a:lnTo>
                    <a:pt x="16" y="6"/>
                  </a:lnTo>
                  <a:lnTo>
                    <a:pt x="16" y="10"/>
                  </a:lnTo>
                  <a:lnTo>
                    <a:pt x="13" y="10"/>
                  </a:lnTo>
                  <a:lnTo>
                    <a:pt x="10" y="12"/>
                  </a:lnTo>
                  <a:lnTo>
                    <a:pt x="10" y="13"/>
                  </a:lnTo>
                  <a:lnTo>
                    <a:pt x="9" y="13"/>
                  </a:lnTo>
                  <a:lnTo>
                    <a:pt x="8" y="12"/>
                  </a:lnTo>
                  <a:lnTo>
                    <a:pt x="6" y="11"/>
                  </a:lnTo>
                  <a:lnTo>
                    <a:pt x="3" y="11"/>
                  </a:lnTo>
                  <a:lnTo>
                    <a:pt x="0" y="14"/>
                  </a:lnTo>
                  <a:lnTo>
                    <a:pt x="2" y="11"/>
                  </a:lnTo>
                  <a:lnTo>
                    <a:pt x="1" y="11"/>
                  </a:lnTo>
                  <a:lnTo>
                    <a:pt x="1"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89" name="Freeform 65"/>
            <p:cNvSpPr>
              <a:spLocks/>
            </p:cNvSpPr>
            <p:nvPr/>
          </p:nvSpPr>
          <p:spPr bwMode="auto">
            <a:xfrm>
              <a:off x="4576966" y="5709966"/>
              <a:ext cx="11114" cy="12700"/>
            </a:xfrm>
            <a:custGeom>
              <a:avLst/>
              <a:gdLst/>
              <a:ahLst/>
              <a:cxnLst>
                <a:cxn ang="0">
                  <a:pos x="5" y="0"/>
                </a:cxn>
                <a:cxn ang="0">
                  <a:pos x="7" y="2"/>
                </a:cxn>
                <a:cxn ang="0">
                  <a:pos x="7" y="8"/>
                </a:cxn>
                <a:cxn ang="0">
                  <a:pos x="5" y="7"/>
                </a:cxn>
                <a:cxn ang="0">
                  <a:pos x="0" y="7"/>
                </a:cxn>
                <a:cxn ang="0">
                  <a:pos x="1" y="6"/>
                </a:cxn>
                <a:cxn ang="0">
                  <a:pos x="3" y="3"/>
                </a:cxn>
                <a:cxn ang="0">
                  <a:pos x="4" y="3"/>
                </a:cxn>
                <a:cxn ang="0">
                  <a:pos x="5" y="1"/>
                </a:cxn>
                <a:cxn ang="0">
                  <a:pos x="5" y="0"/>
                </a:cxn>
              </a:cxnLst>
              <a:rect l="0" t="0" r="r" b="b"/>
              <a:pathLst>
                <a:path w="7" h="8">
                  <a:moveTo>
                    <a:pt x="5" y="0"/>
                  </a:moveTo>
                  <a:lnTo>
                    <a:pt x="7" y="2"/>
                  </a:lnTo>
                  <a:lnTo>
                    <a:pt x="7" y="8"/>
                  </a:lnTo>
                  <a:lnTo>
                    <a:pt x="5" y="7"/>
                  </a:lnTo>
                  <a:lnTo>
                    <a:pt x="0" y="7"/>
                  </a:lnTo>
                  <a:lnTo>
                    <a:pt x="1" y="6"/>
                  </a:lnTo>
                  <a:lnTo>
                    <a:pt x="3" y="3"/>
                  </a:lnTo>
                  <a:lnTo>
                    <a:pt x="4" y="3"/>
                  </a:lnTo>
                  <a:lnTo>
                    <a:pt x="5" y="1"/>
                  </a:lnTo>
                  <a:lnTo>
                    <a:pt x="5"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0" name="Freeform 66"/>
            <p:cNvSpPr>
              <a:spLocks/>
            </p:cNvSpPr>
            <p:nvPr/>
          </p:nvSpPr>
          <p:spPr bwMode="auto">
            <a:xfrm>
              <a:off x="4291203" y="5867121"/>
              <a:ext cx="9526" cy="14287"/>
            </a:xfrm>
            <a:custGeom>
              <a:avLst/>
              <a:gdLst/>
              <a:ahLst/>
              <a:cxnLst>
                <a:cxn ang="0">
                  <a:pos x="0" y="0"/>
                </a:cxn>
                <a:cxn ang="0">
                  <a:pos x="2" y="1"/>
                </a:cxn>
                <a:cxn ang="0">
                  <a:pos x="6" y="2"/>
                </a:cxn>
                <a:cxn ang="0">
                  <a:pos x="6" y="7"/>
                </a:cxn>
                <a:cxn ang="0">
                  <a:pos x="3" y="7"/>
                </a:cxn>
                <a:cxn ang="0">
                  <a:pos x="2" y="8"/>
                </a:cxn>
                <a:cxn ang="0">
                  <a:pos x="2" y="9"/>
                </a:cxn>
                <a:cxn ang="0">
                  <a:pos x="0" y="7"/>
                </a:cxn>
                <a:cxn ang="0">
                  <a:pos x="0" y="0"/>
                </a:cxn>
              </a:cxnLst>
              <a:rect l="0" t="0" r="r" b="b"/>
              <a:pathLst>
                <a:path w="6" h="9">
                  <a:moveTo>
                    <a:pt x="0" y="0"/>
                  </a:moveTo>
                  <a:lnTo>
                    <a:pt x="2" y="1"/>
                  </a:lnTo>
                  <a:lnTo>
                    <a:pt x="6" y="2"/>
                  </a:lnTo>
                  <a:lnTo>
                    <a:pt x="6" y="7"/>
                  </a:lnTo>
                  <a:lnTo>
                    <a:pt x="3" y="7"/>
                  </a:lnTo>
                  <a:lnTo>
                    <a:pt x="2" y="8"/>
                  </a:lnTo>
                  <a:lnTo>
                    <a:pt x="2" y="9"/>
                  </a:lnTo>
                  <a:lnTo>
                    <a:pt x="0" y="7"/>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1" name="Freeform 67"/>
            <p:cNvSpPr>
              <a:spLocks/>
            </p:cNvSpPr>
            <p:nvPr/>
          </p:nvSpPr>
          <p:spPr bwMode="auto">
            <a:xfrm>
              <a:off x="4095931" y="5889345"/>
              <a:ext cx="69853" cy="46036"/>
            </a:xfrm>
            <a:custGeom>
              <a:avLst/>
              <a:gdLst/>
              <a:ahLst/>
              <a:cxnLst>
                <a:cxn ang="0">
                  <a:pos x="37" y="0"/>
                </a:cxn>
                <a:cxn ang="0">
                  <a:pos x="41" y="2"/>
                </a:cxn>
                <a:cxn ang="0">
                  <a:pos x="44" y="7"/>
                </a:cxn>
                <a:cxn ang="0">
                  <a:pos x="44" y="16"/>
                </a:cxn>
                <a:cxn ang="0">
                  <a:pos x="38" y="19"/>
                </a:cxn>
                <a:cxn ang="0">
                  <a:pos x="21" y="19"/>
                </a:cxn>
                <a:cxn ang="0">
                  <a:pos x="17" y="21"/>
                </a:cxn>
                <a:cxn ang="0">
                  <a:pos x="10" y="28"/>
                </a:cxn>
                <a:cxn ang="0">
                  <a:pos x="6" y="29"/>
                </a:cxn>
                <a:cxn ang="0">
                  <a:pos x="0" y="27"/>
                </a:cxn>
                <a:cxn ang="0">
                  <a:pos x="0" y="21"/>
                </a:cxn>
                <a:cxn ang="0">
                  <a:pos x="10" y="12"/>
                </a:cxn>
                <a:cxn ang="0">
                  <a:pos x="11" y="6"/>
                </a:cxn>
                <a:cxn ang="0">
                  <a:pos x="25" y="3"/>
                </a:cxn>
                <a:cxn ang="0">
                  <a:pos x="31" y="1"/>
                </a:cxn>
                <a:cxn ang="0">
                  <a:pos x="37" y="0"/>
                </a:cxn>
              </a:cxnLst>
              <a:rect l="0" t="0" r="r" b="b"/>
              <a:pathLst>
                <a:path w="44" h="29">
                  <a:moveTo>
                    <a:pt x="37" y="0"/>
                  </a:moveTo>
                  <a:lnTo>
                    <a:pt x="41" y="2"/>
                  </a:lnTo>
                  <a:lnTo>
                    <a:pt x="44" y="7"/>
                  </a:lnTo>
                  <a:lnTo>
                    <a:pt x="44" y="16"/>
                  </a:lnTo>
                  <a:lnTo>
                    <a:pt x="38" y="19"/>
                  </a:lnTo>
                  <a:lnTo>
                    <a:pt x="21" y="19"/>
                  </a:lnTo>
                  <a:lnTo>
                    <a:pt x="17" y="21"/>
                  </a:lnTo>
                  <a:lnTo>
                    <a:pt x="10" y="28"/>
                  </a:lnTo>
                  <a:lnTo>
                    <a:pt x="6" y="29"/>
                  </a:lnTo>
                  <a:lnTo>
                    <a:pt x="0" y="27"/>
                  </a:lnTo>
                  <a:lnTo>
                    <a:pt x="0" y="21"/>
                  </a:lnTo>
                  <a:lnTo>
                    <a:pt x="10" y="12"/>
                  </a:lnTo>
                  <a:lnTo>
                    <a:pt x="11" y="6"/>
                  </a:lnTo>
                  <a:lnTo>
                    <a:pt x="25" y="3"/>
                  </a:lnTo>
                  <a:lnTo>
                    <a:pt x="31" y="1"/>
                  </a:lnTo>
                  <a:lnTo>
                    <a:pt x="37"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2" name="Freeform 68"/>
            <p:cNvSpPr>
              <a:spLocks/>
            </p:cNvSpPr>
            <p:nvPr/>
          </p:nvSpPr>
          <p:spPr bwMode="auto">
            <a:xfrm>
              <a:off x="4034017" y="5949667"/>
              <a:ext cx="14288" cy="9525"/>
            </a:xfrm>
            <a:custGeom>
              <a:avLst/>
              <a:gdLst/>
              <a:ahLst/>
              <a:cxnLst>
                <a:cxn ang="0">
                  <a:pos x="2" y="0"/>
                </a:cxn>
                <a:cxn ang="0">
                  <a:pos x="5" y="0"/>
                </a:cxn>
                <a:cxn ang="0">
                  <a:pos x="7" y="2"/>
                </a:cxn>
                <a:cxn ang="0">
                  <a:pos x="9" y="2"/>
                </a:cxn>
                <a:cxn ang="0">
                  <a:pos x="7" y="6"/>
                </a:cxn>
                <a:cxn ang="0">
                  <a:pos x="5" y="6"/>
                </a:cxn>
                <a:cxn ang="0">
                  <a:pos x="0" y="4"/>
                </a:cxn>
                <a:cxn ang="0">
                  <a:pos x="1" y="2"/>
                </a:cxn>
                <a:cxn ang="0">
                  <a:pos x="2" y="0"/>
                </a:cxn>
              </a:cxnLst>
              <a:rect l="0" t="0" r="r" b="b"/>
              <a:pathLst>
                <a:path w="9" h="6">
                  <a:moveTo>
                    <a:pt x="2" y="0"/>
                  </a:moveTo>
                  <a:lnTo>
                    <a:pt x="5" y="0"/>
                  </a:lnTo>
                  <a:lnTo>
                    <a:pt x="7" y="2"/>
                  </a:lnTo>
                  <a:lnTo>
                    <a:pt x="9" y="2"/>
                  </a:lnTo>
                  <a:lnTo>
                    <a:pt x="7" y="6"/>
                  </a:lnTo>
                  <a:lnTo>
                    <a:pt x="5" y="6"/>
                  </a:lnTo>
                  <a:lnTo>
                    <a:pt x="0" y="4"/>
                  </a:lnTo>
                  <a:lnTo>
                    <a:pt x="1" y="2"/>
                  </a:lnTo>
                  <a:lnTo>
                    <a:pt x="2"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3" name="Freeform 69"/>
            <p:cNvSpPr>
              <a:spLocks/>
            </p:cNvSpPr>
            <p:nvPr/>
          </p:nvSpPr>
          <p:spPr bwMode="auto">
            <a:xfrm>
              <a:off x="3913361" y="5992527"/>
              <a:ext cx="28576" cy="17462"/>
            </a:xfrm>
            <a:custGeom>
              <a:avLst/>
              <a:gdLst/>
              <a:ahLst/>
              <a:cxnLst>
                <a:cxn ang="0">
                  <a:pos x="13" y="0"/>
                </a:cxn>
                <a:cxn ang="0">
                  <a:pos x="18" y="1"/>
                </a:cxn>
                <a:cxn ang="0">
                  <a:pos x="17" y="4"/>
                </a:cxn>
                <a:cxn ang="0">
                  <a:pos x="15" y="7"/>
                </a:cxn>
                <a:cxn ang="0">
                  <a:pos x="13" y="10"/>
                </a:cxn>
                <a:cxn ang="0">
                  <a:pos x="10" y="11"/>
                </a:cxn>
                <a:cxn ang="0">
                  <a:pos x="4" y="11"/>
                </a:cxn>
                <a:cxn ang="0">
                  <a:pos x="0" y="10"/>
                </a:cxn>
                <a:cxn ang="0">
                  <a:pos x="5" y="3"/>
                </a:cxn>
                <a:cxn ang="0">
                  <a:pos x="8" y="1"/>
                </a:cxn>
                <a:cxn ang="0">
                  <a:pos x="13" y="0"/>
                </a:cxn>
              </a:cxnLst>
              <a:rect l="0" t="0" r="r" b="b"/>
              <a:pathLst>
                <a:path w="18" h="11">
                  <a:moveTo>
                    <a:pt x="13" y="0"/>
                  </a:moveTo>
                  <a:lnTo>
                    <a:pt x="18" y="1"/>
                  </a:lnTo>
                  <a:lnTo>
                    <a:pt x="17" y="4"/>
                  </a:lnTo>
                  <a:lnTo>
                    <a:pt x="15" y="7"/>
                  </a:lnTo>
                  <a:lnTo>
                    <a:pt x="13" y="10"/>
                  </a:lnTo>
                  <a:lnTo>
                    <a:pt x="10" y="11"/>
                  </a:lnTo>
                  <a:lnTo>
                    <a:pt x="4" y="11"/>
                  </a:lnTo>
                  <a:lnTo>
                    <a:pt x="0" y="10"/>
                  </a:lnTo>
                  <a:lnTo>
                    <a:pt x="5" y="3"/>
                  </a:lnTo>
                  <a:lnTo>
                    <a:pt x="8" y="1"/>
                  </a:lnTo>
                  <a:lnTo>
                    <a:pt x="13"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4" name="Freeform 70"/>
            <p:cNvSpPr>
              <a:spLocks/>
            </p:cNvSpPr>
            <p:nvPr/>
          </p:nvSpPr>
          <p:spPr bwMode="auto">
            <a:xfrm>
              <a:off x="3948287" y="6008402"/>
              <a:ext cx="17463" cy="6350"/>
            </a:xfrm>
            <a:custGeom>
              <a:avLst/>
              <a:gdLst/>
              <a:ahLst/>
              <a:cxnLst>
                <a:cxn ang="0">
                  <a:pos x="4" y="0"/>
                </a:cxn>
                <a:cxn ang="0">
                  <a:pos x="11" y="0"/>
                </a:cxn>
                <a:cxn ang="0">
                  <a:pos x="11" y="2"/>
                </a:cxn>
                <a:cxn ang="0">
                  <a:pos x="4" y="2"/>
                </a:cxn>
                <a:cxn ang="0">
                  <a:pos x="3" y="3"/>
                </a:cxn>
                <a:cxn ang="0">
                  <a:pos x="3" y="4"/>
                </a:cxn>
                <a:cxn ang="0">
                  <a:pos x="0" y="3"/>
                </a:cxn>
                <a:cxn ang="0">
                  <a:pos x="0" y="1"/>
                </a:cxn>
                <a:cxn ang="0">
                  <a:pos x="2" y="1"/>
                </a:cxn>
                <a:cxn ang="0">
                  <a:pos x="4" y="0"/>
                </a:cxn>
              </a:cxnLst>
              <a:rect l="0" t="0" r="r" b="b"/>
              <a:pathLst>
                <a:path w="11" h="4">
                  <a:moveTo>
                    <a:pt x="4" y="0"/>
                  </a:moveTo>
                  <a:lnTo>
                    <a:pt x="11" y="0"/>
                  </a:lnTo>
                  <a:lnTo>
                    <a:pt x="11" y="2"/>
                  </a:lnTo>
                  <a:lnTo>
                    <a:pt x="4" y="2"/>
                  </a:lnTo>
                  <a:lnTo>
                    <a:pt x="3" y="3"/>
                  </a:lnTo>
                  <a:lnTo>
                    <a:pt x="3" y="4"/>
                  </a:lnTo>
                  <a:lnTo>
                    <a:pt x="0" y="3"/>
                  </a:lnTo>
                  <a:lnTo>
                    <a:pt x="0" y="1"/>
                  </a:lnTo>
                  <a:lnTo>
                    <a:pt x="2" y="1"/>
                  </a:lnTo>
                  <a:lnTo>
                    <a:pt x="4"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5" name="Freeform 71"/>
            <p:cNvSpPr>
              <a:spLocks/>
            </p:cNvSpPr>
            <p:nvPr/>
          </p:nvSpPr>
          <p:spPr bwMode="auto">
            <a:xfrm>
              <a:off x="3892722" y="6014752"/>
              <a:ext cx="20639" cy="17462"/>
            </a:xfrm>
            <a:custGeom>
              <a:avLst/>
              <a:gdLst/>
              <a:ahLst/>
              <a:cxnLst>
                <a:cxn ang="0">
                  <a:pos x="6" y="0"/>
                </a:cxn>
                <a:cxn ang="0">
                  <a:pos x="13" y="0"/>
                </a:cxn>
                <a:cxn ang="0">
                  <a:pos x="13" y="3"/>
                </a:cxn>
                <a:cxn ang="0">
                  <a:pos x="10" y="6"/>
                </a:cxn>
                <a:cxn ang="0">
                  <a:pos x="5" y="8"/>
                </a:cxn>
                <a:cxn ang="0">
                  <a:pos x="3" y="11"/>
                </a:cxn>
                <a:cxn ang="0">
                  <a:pos x="0" y="6"/>
                </a:cxn>
                <a:cxn ang="0">
                  <a:pos x="2" y="4"/>
                </a:cxn>
                <a:cxn ang="0">
                  <a:pos x="4" y="1"/>
                </a:cxn>
                <a:cxn ang="0">
                  <a:pos x="6" y="0"/>
                </a:cxn>
              </a:cxnLst>
              <a:rect l="0" t="0" r="r" b="b"/>
              <a:pathLst>
                <a:path w="13" h="11">
                  <a:moveTo>
                    <a:pt x="6" y="0"/>
                  </a:moveTo>
                  <a:lnTo>
                    <a:pt x="13" y="0"/>
                  </a:lnTo>
                  <a:lnTo>
                    <a:pt x="13" y="3"/>
                  </a:lnTo>
                  <a:lnTo>
                    <a:pt x="10" y="6"/>
                  </a:lnTo>
                  <a:lnTo>
                    <a:pt x="5" y="8"/>
                  </a:lnTo>
                  <a:lnTo>
                    <a:pt x="3" y="11"/>
                  </a:lnTo>
                  <a:lnTo>
                    <a:pt x="0" y="6"/>
                  </a:lnTo>
                  <a:lnTo>
                    <a:pt x="2" y="4"/>
                  </a:lnTo>
                  <a:lnTo>
                    <a:pt x="4" y="1"/>
                  </a:lnTo>
                  <a:lnTo>
                    <a:pt x="6"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6" name="Freeform 72"/>
            <p:cNvSpPr>
              <a:spLocks/>
            </p:cNvSpPr>
            <p:nvPr/>
          </p:nvSpPr>
          <p:spPr bwMode="auto">
            <a:xfrm>
              <a:off x="3603783" y="6035388"/>
              <a:ext cx="15876" cy="19049"/>
            </a:xfrm>
            <a:custGeom>
              <a:avLst/>
              <a:gdLst/>
              <a:ahLst/>
              <a:cxnLst>
                <a:cxn ang="0">
                  <a:pos x="7" y="0"/>
                </a:cxn>
                <a:cxn ang="0">
                  <a:pos x="9" y="0"/>
                </a:cxn>
                <a:cxn ang="0">
                  <a:pos x="9" y="1"/>
                </a:cxn>
                <a:cxn ang="0">
                  <a:pos x="10" y="4"/>
                </a:cxn>
                <a:cxn ang="0">
                  <a:pos x="9" y="6"/>
                </a:cxn>
                <a:cxn ang="0">
                  <a:pos x="8" y="7"/>
                </a:cxn>
                <a:cxn ang="0">
                  <a:pos x="7" y="9"/>
                </a:cxn>
                <a:cxn ang="0">
                  <a:pos x="4" y="11"/>
                </a:cxn>
                <a:cxn ang="0">
                  <a:pos x="3" y="12"/>
                </a:cxn>
                <a:cxn ang="0">
                  <a:pos x="1" y="12"/>
                </a:cxn>
                <a:cxn ang="0">
                  <a:pos x="0" y="11"/>
                </a:cxn>
                <a:cxn ang="0">
                  <a:pos x="2" y="8"/>
                </a:cxn>
                <a:cxn ang="0">
                  <a:pos x="3" y="6"/>
                </a:cxn>
                <a:cxn ang="0">
                  <a:pos x="5" y="2"/>
                </a:cxn>
                <a:cxn ang="0">
                  <a:pos x="7" y="0"/>
                </a:cxn>
              </a:cxnLst>
              <a:rect l="0" t="0" r="r" b="b"/>
              <a:pathLst>
                <a:path w="10" h="12">
                  <a:moveTo>
                    <a:pt x="7" y="0"/>
                  </a:moveTo>
                  <a:lnTo>
                    <a:pt x="9" y="0"/>
                  </a:lnTo>
                  <a:lnTo>
                    <a:pt x="9" y="1"/>
                  </a:lnTo>
                  <a:lnTo>
                    <a:pt x="10" y="4"/>
                  </a:lnTo>
                  <a:lnTo>
                    <a:pt x="9" y="6"/>
                  </a:lnTo>
                  <a:lnTo>
                    <a:pt x="8" y="7"/>
                  </a:lnTo>
                  <a:lnTo>
                    <a:pt x="7" y="9"/>
                  </a:lnTo>
                  <a:lnTo>
                    <a:pt x="4" y="11"/>
                  </a:lnTo>
                  <a:lnTo>
                    <a:pt x="3" y="12"/>
                  </a:lnTo>
                  <a:lnTo>
                    <a:pt x="1" y="12"/>
                  </a:lnTo>
                  <a:lnTo>
                    <a:pt x="0" y="11"/>
                  </a:lnTo>
                  <a:lnTo>
                    <a:pt x="2" y="8"/>
                  </a:lnTo>
                  <a:lnTo>
                    <a:pt x="3" y="6"/>
                  </a:lnTo>
                  <a:lnTo>
                    <a:pt x="5" y="2"/>
                  </a:lnTo>
                  <a:lnTo>
                    <a:pt x="7"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7" name="Freeform 73"/>
            <p:cNvSpPr>
              <a:spLocks/>
            </p:cNvSpPr>
            <p:nvPr/>
          </p:nvSpPr>
          <p:spPr bwMode="auto">
            <a:xfrm>
              <a:off x="3473603" y="6048088"/>
              <a:ext cx="17463" cy="11113"/>
            </a:xfrm>
            <a:custGeom>
              <a:avLst/>
              <a:gdLst/>
              <a:ahLst/>
              <a:cxnLst>
                <a:cxn ang="0">
                  <a:pos x="5" y="0"/>
                </a:cxn>
                <a:cxn ang="0">
                  <a:pos x="7" y="0"/>
                </a:cxn>
                <a:cxn ang="0">
                  <a:pos x="9" y="3"/>
                </a:cxn>
                <a:cxn ang="0">
                  <a:pos x="11" y="3"/>
                </a:cxn>
                <a:cxn ang="0">
                  <a:pos x="9" y="5"/>
                </a:cxn>
                <a:cxn ang="0">
                  <a:pos x="7" y="6"/>
                </a:cxn>
                <a:cxn ang="0">
                  <a:pos x="4" y="7"/>
                </a:cxn>
                <a:cxn ang="0">
                  <a:pos x="0" y="7"/>
                </a:cxn>
                <a:cxn ang="0">
                  <a:pos x="5" y="3"/>
                </a:cxn>
                <a:cxn ang="0">
                  <a:pos x="5" y="0"/>
                </a:cxn>
              </a:cxnLst>
              <a:rect l="0" t="0" r="r" b="b"/>
              <a:pathLst>
                <a:path w="11" h="7">
                  <a:moveTo>
                    <a:pt x="5" y="0"/>
                  </a:moveTo>
                  <a:lnTo>
                    <a:pt x="7" y="0"/>
                  </a:lnTo>
                  <a:lnTo>
                    <a:pt x="9" y="3"/>
                  </a:lnTo>
                  <a:lnTo>
                    <a:pt x="11" y="3"/>
                  </a:lnTo>
                  <a:lnTo>
                    <a:pt x="9" y="5"/>
                  </a:lnTo>
                  <a:lnTo>
                    <a:pt x="7" y="6"/>
                  </a:lnTo>
                  <a:lnTo>
                    <a:pt x="4" y="7"/>
                  </a:lnTo>
                  <a:lnTo>
                    <a:pt x="0" y="7"/>
                  </a:lnTo>
                  <a:lnTo>
                    <a:pt x="5" y="3"/>
                  </a:lnTo>
                  <a:lnTo>
                    <a:pt x="5"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8" name="Freeform 74"/>
            <p:cNvSpPr>
              <a:spLocks noEditPoints="1"/>
            </p:cNvSpPr>
            <p:nvPr/>
          </p:nvSpPr>
          <p:spPr bwMode="auto">
            <a:xfrm>
              <a:off x="4054654" y="4541620"/>
              <a:ext cx="1124000" cy="1347723"/>
            </a:xfrm>
            <a:custGeom>
              <a:avLst/>
              <a:gdLst/>
              <a:ahLst/>
              <a:cxnLst>
                <a:cxn ang="0">
                  <a:pos x="231" y="0"/>
                </a:cxn>
                <a:cxn ang="0">
                  <a:pos x="251" y="19"/>
                </a:cxn>
                <a:cxn ang="0">
                  <a:pos x="280" y="18"/>
                </a:cxn>
                <a:cxn ang="0">
                  <a:pos x="346" y="33"/>
                </a:cxn>
                <a:cxn ang="0">
                  <a:pos x="430" y="39"/>
                </a:cxn>
                <a:cxn ang="0">
                  <a:pos x="483" y="29"/>
                </a:cxn>
                <a:cxn ang="0">
                  <a:pos x="536" y="113"/>
                </a:cxn>
                <a:cxn ang="0">
                  <a:pos x="662" y="508"/>
                </a:cxn>
                <a:cxn ang="0">
                  <a:pos x="699" y="507"/>
                </a:cxn>
                <a:cxn ang="0">
                  <a:pos x="605" y="530"/>
                </a:cxn>
                <a:cxn ang="0">
                  <a:pos x="538" y="527"/>
                </a:cxn>
                <a:cxn ang="0">
                  <a:pos x="515" y="497"/>
                </a:cxn>
                <a:cxn ang="0">
                  <a:pos x="465" y="506"/>
                </a:cxn>
                <a:cxn ang="0">
                  <a:pos x="461" y="527"/>
                </a:cxn>
                <a:cxn ang="0">
                  <a:pos x="476" y="537"/>
                </a:cxn>
                <a:cxn ang="0">
                  <a:pos x="437" y="572"/>
                </a:cxn>
                <a:cxn ang="0">
                  <a:pos x="418" y="593"/>
                </a:cxn>
                <a:cxn ang="0">
                  <a:pos x="405" y="613"/>
                </a:cxn>
                <a:cxn ang="0">
                  <a:pos x="390" y="593"/>
                </a:cxn>
                <a:cxn ang="0">
                  <a:pos x="428" y="523"/>
                </a:cxn>
                <a:cxn ang="0">
                  <a:pos x="417" y="505"/>
                </a:cxn>
                <a:cxn ang="0">
                  <a:pos x="368" y="557"/>
                </a:cxn>
                <a:cxn ang="0">
                  <a:pos x="351" y="586"/>
                </a:cxn>
                <a:cxn ang="0">
                  <a:pos x="336" y="600"/>
                </a:cxn>
                <a:cxn ang="0">
                  <a:pos x="337" y="654"/>
                </a:cxn>
                <a:cxn ang="0">
                  <a:pos x="320" y="683"/>
                </a:cxn>
                <a:cxn ang="0">
                  <a:pos x="292" y="708"/>
                </a:cxn>
                <a:cxn ang="0">
                  <a:pos x="249" y="754"/>
                </a:cxn>
                <a:cxn ang="0">
                  <a:pos x="210" y="786"/>
                </a:cxn>
                <a:cxn ang="0">
                  <a:pos x="176" y="808"/>
                </a:cxn>
                <a:cxn ang="0">
                  <a:pos x="132" y="831"/>
                </a:cxn>
                <a:cxn ang="0">
                  <a:pos x="111" y="843"/>
                </a:cxn>
                <a:cxn ang="0">
                  <a:pos x="152" y="813"/>
                </a:cxn>
                <a:cxn ang="0">
                  <a:pos x="191" y="767"/>
                </a:cxn>
                <a:cxn ang="0">
                  <a:pos x="237" y="712"/>
                </a:cxn>
                <a:cxn ang="0">
                  <a:pos x="255" y="647"/>
                </a:cxn>
                <a:cxn ang="0">
                  <a:pos x="213" y="648"/>
                </a:cxn>
                <a:cxn ang="0">
                  <a:pos x="216" y="638"/>
                </a:cxn>
                <a:cxn ang="0">
                  <a:pos x="199" y="670"/>
                </a:cxn>
                <a:cxn ang="0">
                  <a:pos x="129" y="661"/>
                </a:cxn>
                <a:cxn ang="0">
                  <a:pos x="121" y="593"/>
                </a:cxn>
                <a:cxn ang="0">
                  <a:pos x="107" y="589"/>
                </a:cxn>
                <a:cxn ang="0">
                  <a:pos x="56" y="575"/>
                </a:cxn>
                <a:cxn ang="0">
                  <a:pos x="60" y="554"/>
                </a:cxn>
                <a:cxn ang="0">
                  <a:pos x="64" y="540"/>
                </a:cxn>
                <a:cxn ang="0">
                  <a:pos x="54" y="501"/>
                </a:cxn>
                <a:cxn ang="0">
                  <a:pos x="28" y="511"/>
                </a:cxn>
                <a:cxn ang="0">
                  <a:pos x="56" y="457"/>
                </a:cxn>
                <a:cxn ang="0">
                  <a:pos x="63" y="444"/>
                </a:cxn>
                <a:cxn ang="0">
                  <a:pos x="84" y="428"/>
                </a:cxn>
                <a:cxn ang="0">
                  <a:pos x="155" y="386"/>
                </a:cxn>
                <a:cxn ang="0">
                  <a:pos x="148" y="330"/>
                </a:cxn>
                <a:cxn ang="0">
                  <a:pos x="98" y="346"/>
                </a:cxn>
                <a:cxn ang="0">
                  <a:pos x="40" y="311"/>
                </a:cxn>
                <a:cxn ang="0">
                  <a:pos x="49" y="266"/>
                </a:cxn>
                <a:cxn ang="0">
                  <a:pos x="84" y="261"/>
                </a:cxn>
                <a:cxn ang="0">
                  <a:pos x="134" y="277"/>
                </a:cxn>
                <a:cxn ang="0">
                  <a:pos x="167" y="245"/>
                </a:cxn>
                <a:cxn ang="0">
                  <a:pos x="139" y="225"/>
                </a:cxn>
                <a:cxn ang="0">
                  <a:pos x="54" y="136"/>
                </a:cxn>
                <a:cxn ang="0">
                  <a:pos x="169" y="40"/>
                </a:cxn>
                <a:cxn ang="0">
                  <a:pos x="181" y="26"/>
                </a:cxn>
              </a:cxnLst>
              <a:rect l="0" t="0" r="r" b="b"/>
              <a:pathLst>
                <a:path w="708" h="849">
                  <a:moveTo>
                    <a:pt x="151" y="257"/>
                  </a:moveTo>
                  <a:lnTo>
                    <a:pt x="152" y="257"/>
                  </a:lnTo>
                  <a:lnTo>
                    <a:pt x="151" y="257"/>
                  </a:lnTo>
                  <a:close/>
                  <a:moveTo>
                    <a:pt x="143" y="253"/>
                  </a:moveTo>
                  <a:lnTo>
                    <a:pt x="150" y="253"/>
                  </a:lnTo>
                  <a:lnTo>
                    <a:pt x="151" y="254"/>
                  </a:lnTo>
                  <a:lnTo>
                    <a:pt x="151" y="255"/>
                  </a:lnTo>
                  <a:lnTo>
                    <a:pt x="150" y="255"/>
                  </a:lnTo>
                  <a:lnTo>
                    <a:pt x="151" y="256"/>
                  </a:lnTo>
                  <a:lnTo>
                    <a:pt x="151" y="257"/>
                  </a:lnTo>
                  <a:lnTo>
                    <a:pt x="150" y="256"/>
                  </a:lnTo>
                  <a:lnTo>
                    <a:pt x="149" y="256"/>
                  </a:lnTo>
                  <a:lnTo>
                    <a:pt x="146" y="255"/>
                  </a:lnTo>
                  <a:lnTo>
                    <a:pt x="142" y="255"/>
                  </a:lnTo>
                  <a:lnTo>
                    <a:pt x="142" y="254"/>
                  </a:lnTo>
                  <a:lnTo>
                    <a:pt x="143" y="253"/>
                  </a:lnTo>
                  <a:close/>
                  <a:moveTo>
                    <a:pt x="228" y="0"/>
                  </a:moveTo>
                  <a:lnTo>
                    <a:pt x="231" y="0"/>
                  </a:lnTo>
                  <a:lnTo>
                    <a:pt x="233" y="1"/>
                  </a:lnTo>
                  <a:lnTo>
                    <a:pt x="235" y="2"/>
                  </a:lnTo>
                  <a:lnTo>
                    <a:pt x="236" y="4"/>
                  </a:lnTo>
                  <a:lnTo>
                    <a:pt x="237" y="5"/>
                  </a:lnTo>
                  <a:lnTo>
                    <a:pt x="240" y="7"/>
                  </a:lnTo>
                  <a:lnTo>
                    <a:pt x="245" y="7"/>
                  </a:lnTo>
                  <a:lnTo>
                    <a:pt x="245" y="11"/>
                  </a:lnTo>
                  <a:lnTo>
                    <a:pt x="244" y="14"/>
                  </a:lnTo>
                  <a:lnTo>
                    <a:pt x="243" y="15"/>
                  </a:lnTo>
                  <a:lnTo>
                    <a:pt x="241" y="16"/>
                  </a:lnTo>
                  <a:lnTo>
                    <a:pt x="238" y="16"/>
                  </a:lnTo>
                  <a:lnTo>
                    <a:pt x="237" y="17"/>
                  </a:lnTo>
                  <a:lnTo>
                    <a:pt x="238" y="21"/>
                  </a:lnTo>
                  <a:lnTo>
                    <a:pt x="241" y="23"/>
                  </a:lnTo>
                  <a:lnTo>
                    <a:pt x="243" y="24"/>
                  </a:lnTo>
                  <a:lnTo>
                    <a:pt x="247" y="23"/>
                  </a:lnTo>
                  <a:lnTo>
                    <a:pt x="249" y="22"/>
                  </a:lnTo>
                  <a:lnTo>
                    <a:pt x="251" y="19"/>
                  </a:lnTo>
                  <a:lnTo>
                    <a:pt x="252" y="17"/>
                  </a:lnTo>
                  <a:lnTo>
                    <a:pt x="254" y="14"/>
                  </a:lnTo>
                  <a:lnTo>
                    <a:pt x="255" y="11"/>
                  </a:lnTo>
                  <a:lnTo>
                    <a:pt x="256" y="11"/>
                  </a:lnTo>
                  <a:lnTo>
                    <a:pt x="257" y="12"/>
                  </a:lnTo>
                  <a:lnTo>
                    <a:pt x="257" y="14"/>
                  </a:lnTo>
                  <a:lnTo>
                    <a:pt x="258" y="15"/>
                  </a:lnTo>
                  <a:lnTo>
                    <a:pt x="259" y="15"/>
                  </a:lnTo>
                  <a:lnTo>
                    <a:pt x="261" y="14"/>
                  </a:lnTo>
                  <a:lnTo>
                    <a:pt x="261" y="11"/>
                  </a:lnTo>
                  <a:lnTo>
                    <a:pt x="262" y="12"/>
                  </a:lnTo>
                  <a:lnTo>
                    <a:pt x="264" y="17"/>
                  </a:lnTo>
                  <a:lnTo>
                    <a:pt x="264" y="19"/>
                  </a:lnTo>
                  <a:lnTo>
                    <a:pt x="265" y="22"/>
                  </a:lnTo>
                  <a:lnTo>
                    <a:pt x="270" y="24"/>
                  </a:lnTo>
                  <a:lnTo>
                    <a:pt x="273" y="24"/>
                  </a:lnTo>
                  <a:lnTo>
                    <a:pt x="276" y="23"/>
                  </a:lnTo>
                  <a:lnTo>
                    <a:pt x="280" y="18"/>
                  </a:lnTo>
                  <a:lnTo>
                    <a:pt x="283" y="17"/>
                  </a:lnTo>
                  <a:lnTo>
                    <a:pt x="288" y="17"/>
                  </a:lnTo>
                  <a:lnTo>
                    <a:pt x="293" y="18"/>
                  </a:lnTo>
                  <a:lnTo>
                    <a:pt x="298" y="18"/>
                  </a:lnTo>
                  <a:lnTo>
                    <a:pt x="301" y="17"/>
                  </a:lnTo>
                  <a:lnTo>
                    <a:pt x="304" y="22"/>
                  </a:lnTo>
                  <a:lnTo>
                    <a:pt x="302" y="25"/>
                  </a:lnTo>
                  <a:lnTo>
                    <a:pt x="302" y="28"/>
                  </a:lnTo>
                  <a:lnTo>
                    <a:pt x="301" y="30"/>
                  </a:lnTo>
                  <a:lnTo>
                    <a:pt x="308" y="32"/>
                  </a:lnTo>
                  <a:lnTo>
                    <a:pt x="315" y="36"/>
                  </a:lnTo>
                  <a:lnTo>
                    <a:pt x="323" y="38"/>
                  </a:lnTo>
                  <a:lnTo>
                    <a:pt x="330" y="37"/>
                  </a:lnTo>
                  <a:lnTo>
                    <a:pt x="336" y="32"/>
                  </a:lnTo>
                  <a:lnTo>
                    <a:pt x="339" y="32"/>
                  </a:lnTo>
                  <a:lnTo>
                    <a:pt x="341" y="35"/>
                  </a:lnTo>
                  <a:lnTo>
                    <a:pt x="342" y="35"/>
                  </a:lnTo>
                  <a:lnTo>
                    <a:pt x="346" y="33"/>
                  </a:lnTo>
                  <a:lnTo>
                    <a:pt x="350" y="29"/>
                  </a:lnTo>
                  <a:lnTo>
                    <a:pt x="354" y="28"/>
                  </a:lnTo>
                  <a:lnTo>
                    <a:pt x="355" y="28"/>
                  </a:lnTo>
                  <a:lnTo>
                    <a:pt x="356" y="29"/>
                  </a:lnTo>
                  <a:lnTo>
                    <a:pt x="358" y="30"/>
                  </a:lnTo>
                  <a:lnTo>
                    <a:pt x="370" y="30"/>
                  </a:lnTo>
                  <a:lnTo>
                    <a:pt x="372" y="31"/>
                  </a:lnTo>
                  <a:lnTo>
                    <a:pt x="373" y="32"/>
                  </a:lnTo>
                  <a:lnTo>
                    <a:pt x="375" y="35"/>
                  </a:lnTo>
                  <a:lnTo>
                    <a:pt x="383" y="33"/>
                  </a:lnTo>
                  <a:lnTo>
                    <a:pt x="391" y="37"/>
                  </a:lnTo>
                  <a:lnTo>
                    <a:pt x="400" y="39"/>
                  </a:lnTo>
                  <a:lnTo>
                    <a:pt x="406" y="38"/>
                  </a:lnTo>
                  <a:lnTo>
                    <a:pt x="414" y="36"/>
                  </a:lnTo>
                  <a:lnTo>
                    <a:pt x="422" y="35"/>
                  </a:lnTo>
                  <a:lnTo>
                    <a:pt x="425" y="36"/>
                  </a:lnTo>
                  <a:lnTo>
                    <a:pt x="428" y="37"/>
                  </a:lnTo>
                  <a:lnTo>
                    <a:pt x="430" y="39"/>
                  </a:lnTo>
                  <a:lnTo>
                    <a:pt x="434" y="40"/>
                  </a:lnTo>
                  <a:lnTo>
                    <a:pt x="437" y="40"/>
                  </a:lnTo>
                  <a:lnTo>
                    <a:pt x="442" y="39"/>
                  </a:lnTo>
                  <a:lnTo>
                    <a:pt x="448" y="38"/>
                  </a:lnTo>
                  <a:lnTo>
                    <a:pt x="454" y="36"/>
                  </a:lnTo>
                  <a:lnTo>
                    <a:pt x="456" y="35"/>
                  </a:lnTo>
                  <a:lnTo>
                    <a:pt x="458" y="32"/>
                  </a:lnTo>
                  <a:lnTo>
                    <a:pt x="458" y="28"/>
                  </a:lnTo>
                  <a:lnTo>
                    <a:pt x="462" y="28"/>
                  </a:lnTo>
                  <a:lnTo>
                    <a:pt x="464" y="29"/>
                  </a:lnTo>
                  <a:lnTo>
                    <a:pt x="467" y="29"/>
                  </a:lnTo>
                  <a:lnTo>
                    <a:pt x="468" y="30"/>
                  </a:lnTo>
                  <a:lnTo>
                    <a:pt x="472" y="30"/>
                  </a:lnTo>
                  <a:lnTo>
                    <a:pt x="474" y="29"/>
                  </a:lnTo>
                  <a:lnTo>
                    <a:pt x="474" y="28"/>
                  </a:lnTo>
                  <a:lnTo>
                    <a:pt x="475" y="26"/>
                  </a:lnTo>
                  <a:lnTo>
                    <a:pt x="478" y="26"/>
                  </a:lnTo>
                  <a:lnTo>
                    <a:pt x="483" y="29"/>
                  </a:lnTo>
                  <a:lnTo>
                    <a:pt x="484" y="31"/>
                  </a:lnTo>
                  <a:lnTo>
                    <a:pt x="486" y="32"/>
                  </a:lnTo>
                  <a:lnTo>
                    <a:pt x="493" y="32"/>
                  </a:lnTo>
                  <a:lnTo>
                    <a:pt x="495" y="33"/>
                  </a:lnTo>
                  <a:lnTo>
                    <a:pt x="495" y="36"/>
                  </a:lnTo>
                  <a:lnTo>
                    <a:pt x="496" y="37"/>
                  </a:lnTo>
                  <a:lnTo>
                    <a:pt x="497" y="37"/>
                  </a:lnTo>
                  <a:lnTo>
                    <a:pt x="498" y="36"/>
                  </a:lnTo>
                  <a:lnTo>
                    <a:pt x="500" y="35"/>
                  </a:lnTo>
                  <a:lnTo>
                    <a:pt x="503" y="35"/>
                  </a:lnTo>
                  <a:lnTo>
                    <a:pt x="504" y="36"/>
                  </a:lnTo>
                  <a:lnTo>
                    <a:pt x="505" y="38"/>
                  </a:lnTo>
                  <a:lnTo>
                    <a:pt x="506" y="39"/>
                  </a:lnTo>
                  <a:lnTo>
                    <a:pt x="508" y="40"/>
                  </a:lnTo>
                  <a:lnTo>
                    <a:pt x="512" y="40"/>
                  </a:lnTo>
                  <a:lnTo>
                    <a:pt x="514" y="39"/>
                  </a:lnTo>
                  <a:lnTo>
                    <a:pt x="525" y="75"/>
                  </a:lnTo>
                  <a:lnTo>
                    <a:pt x="536" y="113"/>
                  </a:lnTo>
                  <a:lnTo>
                    <a:pt x="547" y="151"/>
                  </a:lnTo>
                  <a:lnTo>
                    <a:pt x="550" y="162"/>
                  </a:lnTo>
                  <a:lnTo>
                    <a:pt x="557" y="187"/>
                  </a:lnTo>
                  <a:lnTo>
                    <a:pt x="563" y="205"/>
                  </a:lnTo>
                  <a:lnTo>
                    <a:pt x="569" y="226"/>
                  </a:lnTo>
                  <a:lnTo>
                    <a:pt x="575" y="246"/>
                  </a:lnTo>
                  <a:lnTo>
                    <a:pt x="588" y="290"/>
                  </a:lnTo>
                  <a:lnTo>
                    <a:pt x="616" y="383"/>
                  </a:lnTo>
                  <a:lnTo>
                    <a:pt x="628" y="429"/>
                  </a:lnTo>
                  <a:lnTo>
                    <a:pt x="634" y="446"/>
                  </a:lnTo>
                  <a:lnTo>
                    <a:pt x="640" y="466"/>
                  </a:lnTo>
                  <a:lnTo>
                    <a:pt x="642" y="473"/>
                  </a:lnTo>
                  <a:lnTo>
                    <a:pt x="645" y="477"/>
                  </a:lnTo>
                  <a:lnTo>
                    <a:pt x="646" y="481"/>
                  </a:lnTo>
                  <a:lnTo>
                    <a:pt x="648" y="490"/>
                  </a:lnTo>
                  <a:lnTo>
                    <a:pt x="651" y="499"/>
                  </a:lnTo>
                  <a:lnTo>
                    <a:pt x="655" y="507"/>
                  </a:lnTo>
                  <a:lnTo>
                    <a:pt x="662" y="508"/>
                  </a:lnTo>
                  <a:lnTo>
                    <a:pt x="666" y="506"/>
                  </a:lnTo>
                  <a:lnTo>
                    <a:pt x="670" y="505"/>
                  </a:lnTo>
                  <a:lnTo>
                    <a:pt x="674" y="504"/>
                  </a:lnTo>
                  <a:lnTo>
                    <a:pt x="678" y="505"/>
                  </a:lnTo>
                  <a:lnTo>
                    <a:pt x="690" y="495"/>
                  </a:lnTo>
                  <a:lnTo>
                    <a:pt x="695" y="492"/>
                  </a:lnTo>
                  <a:lnTo>
                    <a:pt x="699" y="492"/>
                  </a:lnTo>
                  <a:lnTo>
                    <a:pt x="701" y="493"/>
                  </a:lnTo>
                  <a:lnTo>
                    <a:pt x="702" y="495"/>
                  </a:lnTo>
                  <a:lnTo>
                    <a:pt x="702" y="498"/>
                  </a:lnTo>
                  <a:lnTo>
                    <a:pt x="701" y="500"/>
                  </a:lnTo>
                  <a:lnTo>
                    <a:pt x="701" y="502"/>
                  </a:lnTo>
                  <a:lnTo>
                    <a:pt x="708" y="509"/>
                  </a:lnTo>
                  <a:lnTo>
                    <a:pt x="705" y="509"/>
                  </a:lnTo>
                  <a:lnTo>
                    <a:pt x="703" y="508"/>
                  </a:lnTo>
                  <a:lnTo>
                    <a:pt x="702" y="506"/>
                  </a:lnTo>
                  <a:lnTo>
                    <a:pt x="699" y="505"/>
                  </a:lnTo>
                  <a:lnTo>
                    <a:pt x="699" y="507"/>
                  </a:lnTo>
                  <a:lnTo>
                    <a:pt x="694" y="507"/>
                  </a:lnTo>
                  <a:lnTo>
                    <a:pt x="689" y="516"/>
                  </a:lnTo>
                  <a:lnTo>
                    <a:pt x="683" y="523"/>
                  </a:lnTo>
                  <a:lnTo>
                    <a:pt x="675" y="529"/>
                  </a:lnTo>
                  <a:lnTo>
                    <a:pt x="665" y="532"/>
                  </a:lnTo>
                  <a:lnTo>
                    <a:pt x="653" y="529"/>
                  </a:lnTo>
                  <a:lnTo>
                    <a:pt x="653" y="523"/>
                  </a:lnTo>
                  <a:lnTo>
                    <a:pt x="651" y="519"/>
                  </a:lnTo>
                  <a:lnTo>
                    <a:pt x="649" y="518"/>
                  </a:lnTo>
                  <a:lnTo>
                    <a:pt x="648" y="515"/>
                  </a:lnTo>
                  <a:lnTo>
                    <a:pt x="646" y="518"/>
                  </a:lnTo>
                  <a:lnTo>
                    <a:pt x="644" y="525"/>
                  </a:lnTo>
                  <a:lnTo>
                    <a:pt x="642" y="527"/>
                  </a:lnTo>
                  <a:lnTo>
                    <a:pt x="628" y="525"/>
                  </a:lnTo>
                  <a:lnTo>
                    <a:pt x="616" y="525"/>
                  </a:lnTo>
                  <a:lnTo>
                    <a:pt x="611" y="527"/>
                  </a:lnTo>
                  <a:lnTo>
                    <a:pt x="609" y="529"/>
                  </a:lnTo>
                  <a:lnTo>
                    <a:pt x="605" y="530"/>
                  </a:lnTo>
                  <a:lnTo>
                    <a:pt x="600" y="532"/>
                  </a:lnTo>
                  <a:lnTo>
                    <a:pt x="593" y="533"/>
                  </a:lnTo>
                  <a:lnTo>
                    <a:pt x="589" y="535"/>
                  </a:lnTo>
                  <a:lnTo>
                    <a:pt x="585" y="540"/>
                  </a:lnTo>
                  <a:lnTo>
                    <a:pt x="581" y="537"/>
                  </a:lnTo>
                  <a:lnTo>
                    <a:pt x="577" y="534"/>
                  </a:lnTo>
                  <a:lnTo>
                    <a:pt x="568" y="529"/>
                  </a:lnTo>
                  <a:lnTo>
                    <a:pt x="560" y="530"/>
                  </a:lnTo>
                  <a:lnTo>
                    <a:pt x="557" y="526"/>
                  </a:lnTo>
                  <a:lnTo>
                    <a:pt x="557" y="514"/>
                  </a:lnTo>
                  <a:lnTo>
                    <a:pt x="560" y="509"/>
                  </a:lnTo>
                  <a:lnTo>
                    <a:pt x="556" y="509"/>
                  </a:lnTo>
                  <a:lnTo>
                    <a:pt x="553" y="515"/>
                  </a:lnTo>
                  <a:lnTo>
                    <a:pt x="549" y="522"/>
                  </a:lnTo>
                  <a:lnTo>
                    <a:pt x="547" y="529"/>
                  </a:lnTo>
                  <a:lnTo>
                    <a:pt x="543" y="529"/>
                  </a:lnTo>
                  <a:lnTo>
                    <a:pt x="541" y="528"/>
                  </a:lnTo>
                  <a:lnTo>
                    <a:pt x="538" y="527"/>
                  </a:lnTo>
                  <a:lnTo>
                    <a:pt x="535" y="522"/>
                  </a:lnTo>
                  <a:lnTo>
                    <a:pt x="535" y="520"/>
                  </a:lnTo>
                  <a:lnTo>
                    <a:pt x="536" y="518"/>
                  </a:lnTo>
                  <a:lnTo>
                    <a:pt x="526" y="518"/>
                  </a:lnTo>
                  <a:lnTo>
                    <a:pt x="525" y="516"/>
                  </a:lnTo>
                  <a:lnTo>
                    <a:pt x="525" y="513"/>
                  </a:lnTo>
                  <a:lnTo>
                    <a:pt x="526" y="512"/>
                  </a:lnTo>
                  <a:lnTo>
                    <a:pt x="526" y="509"/>
                  </a:lnTo>
                  <a:lnTo>
                    <a:pt x="520" y="507"/>
                  </a:lnTo>
                  <a:lnTo>
                    <a:pt x="515" y="508"/>
                  </a:lnTo>
                  <a:lnTo>
                    <a:pt x="511" y="511"/>
                  </a:lnTo>
                  <a:lnTo>
                    <a:pt x="506" y="509"/>
                  </a:lnTo>
                  <a:lnTo>
                    <a:pt x="506" y="501"/>
                  </a:lnTo>
                  <a:lnTo>
                    <a:pt x="507" y="500"/>
                  </a:lnTo>
                  <a:lnTo>
                    <a:pt x="515" y="500"/>
                  </a:lnTo>
                  <a:lnTo>
                    <a:pt x="517" y="499"/>
                  </a:lnTo>
                  <a:lnTo>
                    <a:pt x="517" y="498"/>
                  </a:lnTo>
                  <a:lnTo>
                    <a:pt x="515" y="497"/>
                  </a:lnTo>
                  <a:lnTo>
                    <a:pt x="512" y="497"/>
                  </a:lnTo>
                  <a:lnTo>
                    <a:pt x="511" y="495"/>
                  </a:lnTo>
                  <a:lnTo>
                    <a:pt x="511" y="494"/>
                  </a:lnTo>
                  <a:lnTo>
                    <a:pt x="499" y="504"/>
                  </a:lnTo>
                  <a:lnTo>
                    <a:pt x="495" y="506"/>
                  </a:lnTo>
                  <a:lnTo>
                    <a:pt x="489" y="507"/>
                  </a:lnTo>
                  <a:lnTo>
                    <a:pt x="483" y="502"/>
                  </a:lnTo>
                  <a:lnTo>
                    <a:pt x="476" y="502"/>
                  </a:lnTo>
                  <a:lnTo>
                    <a:pt x="477" y="501"/>
                  </a:lnTo>
                  <a:lnTo>
                    <a:pt x="478" y="499"/>
                  </a:lnTo>
                  <a:lnTo>
                    <a:pt x="478" y="494"/>
                  </a:lnTo>
                  <a:lnTo>
                    <a:pt x="476" y="494"/>
                  </a:lnTo>
                  <a:lnTo>
                    <a:pt x="474" y="497"/>
                  </a:lnTo>
                  <a:lnTo>
                    <a:pt x="472" y="499"/>
                  </a:lnTo>
                  <a:lnTo>
                    <a:pt x="472" y="504"/>
                  </a:lnTo>
                  <a:lnTo>
                    <a:pt x="471" y="505"/>
                  </a:lnTo>
                  <a:lnTo>
                    <a:pt x="468" y="505"/>
                  </a:lnTo>
                  <a:lnTo>
                    <a:pt x="465" y="506"/>
                  </a:lnTo>
                  <a:lnTo>
                    <a:pt x="464" y="507"/>
                  </a:lnTo>
                  <a:lnTo>
                    <a:pt x="461" y="507"/>
                  </a:lnTo>
                  <a:lnTo>
                    <a:pt x="460" y="509"/>
                  </a:lnTo>
                  <a:lnTo>
                    <a:pt x="460" y="512"/>
                  </a:lnTo>
                  <a:lnTo>
                    <a:pt x="461" y="513"/>
                  </a:lnTo>
                  <a:lnTo>
                    <a:pt x="462" y="513"/>
                  </a:lnTo>
                  <a:lnTo>
                    <a:pt x="463" y="514"/>
                  </a:lnTo>
                  <a:lnTo>
                    <a:pt x="464" y="514"/>
                  </a:lnTo>
                  <a:lnTo>
                    <a:pt x="465" y="515"/>
                  </a:lnTo>
                  <a:lnTo>
                    <a:pt x="465" y="518"/>
                  </a:lnTo>
                  <a:lnTo>
                    <a:pt x="463" y="519"/>
                  </a:lnTo>
                  <a:lnTo>
                    <a:pt x="462" y="520"/>
                  </a:lnTo>
                  <a:lnTo>
                    <a:pt x="457" y="522"/>
                  </a:lnTo>
                  <a:lnTo>
                    <a:pt x="456" y="523"/>
                  </a:lnTo>
                  <a:lnTo>
                    <a:pt x="456" y="527"/>
                  </a:lnTo>
                  <a:lnTo>
                    <a:pt x="458" y="529"/>
                  </a:lnTo>
                  <a:lnTo>
                    <a:pt x="461" y="528"/>
                  </a:lnTo>
                  <a:lnTo>
                    <a:pt x="461" y="527"/>
                  </a:lnTo>
                  <a:lnTo>
                    <a:pt x="462" y="527"/>
                  </a:lnTo>
                  <a:lnTo>
                    <a:pt x="464" y="529"/>
                  </a:lnTo>
                  <a:lnTo>
                    <a:pt x="464" y="530"/>
                  </a:lnTo>
                  <a:lnTo>
                    <a:pt x="465" y="532"/>
                  </a:lnTo>
                  <a:lnTo>
                    <a:pt x="467" y="532"/>
                  </a:lnTo>
                  <a:lnTo>
                    <a:pt x="468" y="529"/>
                  </a:lnTo>
                  <a:lnTo>
                    <a:pt x="469" y="530"/>
                  </a:lnTo>
                  <a:lnTo>
                    <a:pt x="468" y="532"/>
                  </a:lnTo>
                  <a:lnTo>
                    <a:pt x="465" y="533"/>
                  </a:lnTo>
                  <a:lnTo>
                    <a:pt x="464" y="534"/>
                  </a:lnTo>
                  <a:lnTo>
                    <a:pt x="462" y="535"/>
                  </a:lnTo>
                  <a:lnTo>
                    <a:pt x="461" y="536"/>
                  </a:lnTo>
                  <a:lnTo>
                    <a:pt x="461" y="537"/>
                  </a:lnTo>
                  <a:lnTo>
                    <a:pt x="463" y="539"/>
                  </a:lnTo>
                  <a:lnTo>
                    <a:pt x="467" y="540"/>
                  </a:lnTo>
                  <a:lnTo>
                    <a:pt x="469" y="539"/>
                  </a:lnTo>
                  <a:lnTo>
                    <a:pt x="472" y="539"/>
                  </a:lnTo>
                  <a:lnTo>
                    <a:pt x="476" y="537"/>
                  </a:lnTo>
                  <a:lnTo>
                    <a:pt x="471" y="544"/>
                  </a:lnTo>
                  <a:lnTo>
                    <a:pt x="470" y="547"/>
                  </a:lnTo>
                  <a:lnTo>
                    <a:pt x="468" y="550"/>
                  </a:lnTo>
                  <a:lnTo>
                    <a:pt x="468" y="551"/>
                  </a:lnTo>
                  <a:lnTo>
                    <a:pt x="470" y="553"/>
                  </a:lnTo>
                  <a:lnTo>
                    <a:pt x="474" y="553"/>
                  </a:lnTo>
                  <a:lnTo>
                    <a:pt x="469" y="560"/>
                  </a:lnTo>
                  <a:lnTo>
                    <a:pt x="468" y="564"/>
                  </a:lnTo>
                  <a:lnTo>
                    <a:pt x="465" y="568"/>
                  </a:lnTo>
                  <a:lnTo>
                    <a:pt x="455" y="567"/>
                  </a:lnTo>
                  <a:lnTo>
                    <a:pt x="446" y="563"/>
                  </a:lnTo>
                  <a:lnTo>
                    <a:pt x="444" y="563"/>
                  </a:lnTo>
                  <a:lnTo>
                    <a:pt x="444" y="565"/>
                  </a:lnTo>
                  <a:lnTo>
                    <a:pt x="446" y="568"/>
                  </a:lnTo>
                  <a:lnTo>
                    <a:pt x="446" y="569"/>
                  </a:lnTo>
                  <a:lnTo>
                    <a:pt x="444" y="571"/>
                  </a:lnTo>
                  <a:lnTo>
                    <a:pt x="443" y="572"/>
                  </a:lnTo>
                  <a:lnTo>
                    <a:pt x="437" y="572"/>
                  </a:lnTo>
                  <a:lnTo>
                    <a:pt x="436" y="574"/>
                  </a:lnTo>
                  <a:lnTo>
                    <a:pt x="436" y="582"/>
                  </a:lnTo>
                  <a:lnTo>
                    <a:pt x="435" y="583"/>
                  </a:lnTo>
                  <a:lnTo>
                    <a:pt x="430" y="581"/>
                  </a:lnTo>
                  <a:lnTo>
                    <a:pt x="430" y="583"/>
                  </a:lnTo>
                  <a:lnTo>
                    <a:pt x="432" y="585"/>
                  </a:lnTo>
                  <a:lnTo>
                    <a:pt x="432" y="586"/>
                  </a:lnTo>
                  <a:lnTo>
                    <a:pt x="433" y="588"/>
                  </a:lnTo>
                  <a:lnTo>
                    <a:pt x="432" y="590"/>
                  </a:lnTo>
                  <a:lnTo>
                    <a:pt x="430" y="591"/>
                  </a:lnTo>
                  <a:lnTo>
                    <a:pt x="429" y="589"/>
                  </a:lnTo>
                  <a:lnTo>
                    <a:pt x="428" y="588"/>
                  </a:lnTo>
                  <a:lnTo>
                    <a:pt x="427" y="588"/>
                  </a:lnTo>
                  <a:lnTo>
                    <a:pt x="426" y="589"/>
                  </a:lnTo>
                  <a:lnTo>
                    <a:pt x="425" y="591"/>
                  </a:lnTo>
                  <a:lnTo>
                    <a:pt x="421" y="595"/>
                  </a:lnTo>
                  <a:lnTo>
                    <a:pt x="420" y="595"/>
                  </a:lnTo>
                  <a:lnTo>
                    <a:pt x="418" y="593"/>
                  </a:lnTo>
                  <a:lnTo>
                    <a:pt x="417" y="593"/>
                  </a:lnTo>
                  <a:lnTo>
                    <a:pt x="415" y="595"/>
                  </a:lnTo>
                  <a:lnTo>
                    <a:pt x="417" y="595"/>
                  </a:lnTo>
                  <a:lnTo>
                    <a:pt x="418" y="597"/>
                  </a:lnTo>
                  <a:lnTo>
                    <a:pt x="418" y="598"/>
                  </a:lnTo>
                  <a:lnTo>
                    <a:pt x="419" y="599"/>
                  </a:lnTo>
                  <a:lnTo>
                    <a:pt x="418" y="602"/>
                  </a:lnTo>
                  <a:lnTo>
                    <a:pt x="415" y="603"/>
                  </a:lnTo>
                  <a:lnTo>
                    <a:pt x="412" y="606"/>
                  </a:lnTo>
                  <a:lnTo>
                    <a:pt x="412" y="611"/>
                  </a:lnTo>
                  <a:lnTo>
                    <a:pt x="407" y="611"/>
                  </a:lnTo>
                  <a:lnTo>
                    <a:pt x="406" y="610"/>
                  </a:lnTo>
                  <a:lnTo>
                    <a:pt x="405" y="610"/>
                  </a:lnTo>
                  <a:lnTo>
                    <a:pt x="403" y="609"/>
                  </a:lnTo>
                  <a:lnTo>
                    <a:pt x="401" y="610"/>
                  </a:lnTo>
                  <a:lnTo>
                    <a:pt x="401" y="611"/>
                  </a:lnTo>
                  <a:lnTo>
                    <a:pt x="404" y="612"/>
                  </a:lnTo>
                  <a:lnTo>
                    <a:pt x="405" y="613"/>
                  </a:lnTo>
                  <a:lnTo>
                    <a:pt x="401" y="613"/>
                  </a:lnTo>
                  <a:lnTo>
                    <a:pt x="397" y="616"/>
                  </a:lnTo>
                  <a:lnTo>
                    <a:pt x="394" y="618"/>
                  </a:lnTo>
                  <a:lnTo>
                    <a:pt x="390" y="619"/>
                  </a:lnTo>
                  <a:lnTo>
                    <a:pt x="389" y="618"/>
                  </a:lnTo>
                  <a:lnTo>
                    <a:pt x="387" y="616"/>
                  </a:lnTo>
                  <a:lnTo>
                    <a:pt x="385" y="614"/>
                  </a:lnTo>
                  <a:lnTo>
                    <a:pt x="386" y="611"/>
                  </a:lnTo>
                  <a:lnTo>
                    <a:pt x="389" y="609"/>
                  </a:lnTo>
                  <a:lnTo>
                    <a:pt x="391" y="607"/>
                  </a:lnTo>
                  <a:lnTo>
                    <a:pt x="394" y="606"/>
                  </a:lnTo>
                  <a:lnTo>
                    <a:pt x="398" y="606"/>
                  </a:lnTo>
                  <a:lnTo>
                    <a:pt x="400" y="599"/>
                  </a:lnTo>
                  <a:lnTo>
                    <a:pt x="410" y="585"/>
                  </a:lnTo>
                  <a:lnTo>
                    <a:pt x="404" y="586"/>
                  </a:lnTo>
                  <a:lnTo>
                    <a:pt x="399" y="590"/>
                  </a:lnTo>
                  <a:lnTo>
                    <a:pt x="396" y="592"/>
                  </a:lnTo>
                  <a:lnTo>
                    <a:pt x="390" y="593"/>
                  </a:lnTo>
                  <a:lnTo>
                    <a:pt x="390" y="592"/>
                  </a:lnTo>
                  <a:lnTo>
                    <a:pt x="389" y="592"/>
                  </a:lnTo>
                  <a:lnTo>
                    <a:pt x="386" y="591"/>
                  </a:lnTo>
                  <a:lnTo>
                    <a:pt x="385" y="591"/>
                  </a:lnTo>
                  <a:lnTo>
                    <a:pt x="387" y="579"/>
                  </a:lnTo>
                  <a:lnTo>
                    <a:pt x="391" y="569"/>
                  </a:lnTo>
                  <a:lnTo>
                    <a:pt x="394" y="560"/>
                  </a:lnTo>
                  <a:lnTo>
                    <a:pt x="396" y="549"/>
                  </a:lnTo>
                  <a:lnTo>
                    <a:pt x="392" y="537"/>
                  </a:lnTo>
                  <a:lnTo>
                    <a:pt x="398" y="535"/>
                  </a:lnTo>
                  <a:lnTo>
                    <a:pt x="401" y="530"/>
                  </a:lnTo>
                  <a:lnTo>
                    <a:pt x="406" y="526"/>
                  </a:lnTo>
                  <a:lnTo>
                    <a:pt x="412" y="522"/>
                  </a:lnTo>
                  <a:lnTo>
                    <a:pt x="414" y="522"/>
                  </a:lnTo>
                  <a:lnTo>
                    <a:pt x="415" y="523"/>
                  </a:lnTo>
                  <a:lnTo>
                    <a:pt x="418" y="525"/>
                  </a:lnTo>
                  <a:lnTo>
                    <a:pt x="420" y="525"/>
                  </a:lnTo>
                  <a:lnTo>
                    <a:pt x="428" y="523"/>
                  </a:lnTo>
                  <a:lnTo>
                    <a:pt x="437" y="522"/>
                  </a:lnTo>
                  <a:lnTo>
                    <a:pt x="446" y="525"/>
                  </a:lnTo>
                  <a:lnTo>
                    <a:pt x="443" y="520"/>
                  </a:lnTo>
                  <a:lnTo>
                    <a:pt x="439" y="518"/>
                  </a:lnTo>
                  <a:lnTo>
                    <a:pt x="427" y="515"/>
                  </a:lnTo>
                  <a:lnTo>
                    <a:pt x="422" y="512"/>
                  </a:lnTo>
                  <a:lnTo>
                    <a:pt x="426" y="504"/>
                  </a:lnTo>
                  <a:lnTo>
                    <a:pt x="430" y="498"/>
                  </a:lnTo>
                  <a:lnTo>
                    <a:pt x="437" y="492"/>
                  </a:lnTo>
                  <a:lnTo>
                    <a:pt x="434" y="490"/>
                  </a:lnTo>
                  <a:lnTo>
                    <a:pt x="430" y="490"/>
                  </a:lnTo>
                  <a:lnTo>
                    <a:pt x="428" y="491"/>
                  </a:lnTo>
                  <a:lnTo>
                    <a:pt x="425" y="493"/>
                  </a:lnTo>
                  <a:lnTo>
                    <a:pt x="424" y="495"/>
                  </a:lnTo>
                  <a:lnTo>
                    <a:pt x="421" y="498"/>
                  </a:lnTo>
                  <a:lnTo>
                    <a:pt x="420" y="501"/>
                  </a:lnTo>
                  <a:lnTo>
                    <a:pt x="420" y="505"/>
                  </a:lnTo>
                  <a:lnTo>
                    <a:pt x="417" y="505"/>
                  </a:lnTo>
                  <a:lnTo>
                    <a:pt x="414" y="506"/>
                  </a:lnTo>
                  <a:lnTo>
                    <a:pt x="411" y="506"/>
                  </a:lnTo>
                  <a:lnTo>
                    <a:pt x="408" y="504"/>
                  </a:lnTo>
                  <a:lnTo>
                    <a:pt x="407" y="500"/>
                  </a:lnTo>
                  <a:lnTo>
                    <a:pt x="405" y="505"/>
                  </a:lnTo>
                  <a:lnTo>
                    <a:pt x="400" y="509"/>
                  </a:lnTo>
                  <a:lnTo>
                    <a:pt x="397" y="512"/>
                  </a:lnTo>
                  <a:lnTo>
                    <a:pt x="384" y="525"/>
                  </a:lnTo>
                  <a:lnTo>
                    <a:pt x="379" y="527"/>
                  </a:lnTo>
                  <a:lnTo>
                    <a:pt x="379" y="530"/>
                  </a:lnTo>
                  <a:lnTo>
                    <a:pt x="377" y="533"/>
                  </a:lnTo>
                  <a:lnTo>
                    <a:pt x="377" y="534"/>
                  </a:lnTo>
                  <a:lnTo>
                    <a:pt x="379" y="535"/>
                  </a:lnTo>
                  <a:lnTo>
                    <a:pt x="375" y="540"/>
                  </a:lnTo>
                  <a:lnTo>
                    <a:pt x="371" y="546"/>
                  </a:lnTo>
                  <a:lnTo>
                    <a:pt x="366" y="550"/>
                  </a:lnTo>
                  <a:lnTo>
                    <a:pt x="366" y="555"/>
                  </a:lnTo>
                  <a:lnTo>
                    <a:pt x="368" y="557"/>
                  </a:lnTo>
                  <a:lnTo>
                    <a:pt x="365" y="562"/>
                  </a:lnTo>
                  <a:lnTo>
                    <a:pt x="364" y="565"/>
                  </a:lnTo>
                  <a:lnTo>
                    <a:pt x="358" y="565"/>
                  </a:lnTo>
                  <a:lnTo>
                    <a:pt x="355" y="564"/>
                  </a:lnTo>
                  <a:lnTo>
                    <a:pt x="352" y="563"/>
                  </a:lnTo>
                  <a:lnTo>
                    <a:pt x="347" y="563"/>
                  </a:lnTo>
                  <a:lnTo>
                    <a:pt x="348" y="565"/>
                  </a:lnTo>
                  <a:lnTo>
                    <a:pt x="350" y="568"/>
                  </a:lnTo>
                  <a:lnTo>
                    <a:pt x="352" y="569"/>
                  </a:lnTo>
                  <a:lnTo>
                    <a:pt x="356" y="570"/>
                  </a:lnTo>
                  <a:lnTo>
                    <a:pt x="358" y="571"/>
                  </a:lnTo>
                  <a:lnTo>
                    <a:pt x="361" y="574"/>
                  </a:lnTo>
                  <a:lnTo>
                    <a:pt x="362" y="576"/>
                  </a:lnTo>
                  <a:lnTo>
                    <a:pt x="362" y="579"/>
                  </a:lnTo>
                  <a:lnTo>
                    <a:pt x="361" y="582"/>
                  </a:lnTo>
                  <a:lnTo>
                    <a:pt x="359" y="583"/>
                  </a:lnTo>
                  <a:lnTo>
                    <a:pt x="355" y="585"/>
                  </a:lnTo>
                  <a:lnTo>
                    <a:pt x="351" y="586"/>
                  </a:lnTo>
                  <a:lnTo>
                    <a:pt x="349" y="586"/>
                  </a:lnTo>
                  <a:lnTo>
                    <a:pt x="344" y="589"/>
                  </a:lnTo>
                  <a:lnTo>
                    <a:pt x="347" y="591"/>
                  </a:lnTo>
                  <a:lnTo>
                    <a:pt x="349" y="591"/>
                  </a:lnTo>
                  <a:lnTo>
                    <a:pt x="350" y="592"/>
                  </a:lnTo>
                  <a:lnTo>
                    <a:pt x="351" y="592"/>
                  </a:lnTo>
                  <a:lnTo>
                    <a:pt x="352" y="593"/>
                  </a:lnTo>
                  <a:lnTo>
                    <a:pt x="352" y="596"/>
                  </a:lnTo>
                  <a:lnTo>
                    <a:pt x="351" y="598"/>
                  </a:lnTo>
                  <a:lnTo>
                    <a:pt x="349" y="598"/>
                  </a:lnTo>
                  <a:lnTo>
                    <a:pt x="348" y="597"/>
                  </a:lnTo>
                  <a:lnTo>
                    <a:pt x="347" y="595"/>
                  </a:lnTo>
                  <a:lnTo>
                    <a:pt x="347" y="593"/>
                  </a:lnTo>
                  <a:lnTo>
                    <a:pt x="344" y="596"/>
                  </a:lnTo>
                  <a:lnTo>
                    <a:pt x="343" y="598"/>
                  </a:lnTo>
                  <a:lnTo>
                    <a:pt x="343" y="599"/>
                  </a:lnTo>
                  <a:lnTo>
                    <a:pt x="341" y="600"/>
                  </a:lnTo>
                  <a:lnTo>
                    <a:pt x="336" y="600"/>
                  </a:lnTo>
                  <a:lnTo>
                    <a:pt x="336" y="607"/>
                  </a:lnTo>
                  <a:lnTo>
                    <a:pt x="333" y="612"/>
                  </a:lnTo>
                  <a:lnTo>
                    <a:pt x="329" y="616"/>
                  </a:lnTo>
                  <a:lnTo>
                    <a:pt x="327" y="620"/>
                  </a:lnTo>
                  <a:lnTo>
                    <a:pt x="325" y="626"/>
                  </a:lnTo>
                  <a:lnTo>
                    <a:pt x="326" y="634"/>
                  </a:lnTo>
                  <a:lnTo>
                    <a:pt x="340" y="634"/>
                  </a:lnTo>
                  <a:lnTo>
                    <a:pt x="346" y="637"/>
                  </a:lnTo>
                  <a:lnTo>
                    <a:pt x="351" y="641"/>
                  </a:lnTo>
                  <a:lnTo>
                    <a:pt x="350" y="642"/>
                  </a:lnTo>
                  <a:lnTo>
                    <a:pt x="349" y="645"/>
                  </a:lnTo>
                  <a:lnTo>
                    <a:pt x="348" y="646"/>
                  </a:lnTo>
                  <a:lnTo>
                    <a:pt x="348" y="648"/>
                  </a:lnTo>
                  <a:lnTo>
                    <a:pt x="344" y="652"/>
                  </a:lnTo>
                  <a:lnTo>
                    <a:pt x="342" y="652"/>
                  </a:lnTo>
                  <a:lnTo>
                    <a:pt x="341" y="653"/>
                  </a:lnTo>
                  <a:lnTo>
                    <a:pt x="339" y="654"/>
                  </a:lnTo>
                  <a:lnTo>
                    <a:pt x="337" y="654"/>
                  </a:lnTo>
                  <a:lnTo>
                    <a:pt x="334" y="658"/>
                  </a:lnTo>
                  <a:lnTo>
                    <a:pt x="332" y="659"/>
                  </a:lnTo>
                  <a:lnTo>
                    <a:pt x="330" y="661"/>
                  </a:lnTo>
                  <a:lnTo>
                    <a:pt x="329" y="662"/>
                  </a:lnTo>
                  <a:lnTo>
                    <a:pt x="329" y="663"/>
                  </a:lnTo>
                  <a:lnTo>
                    <a:pt x="330" y="665"/>
                  </a:lnTo>
                  <a:lnTo>
                    <a:pt x="332" y="667"/>
                  </a:lnTo>
                  <a:lnTo>
                    <a:pt x="332" y="669"/>
                  </a:lnTo>
                  <a:lnTo>
                    <a:pt x="330" y="670"/>
                  </a:lnTo>
                  <a:lnTo>
                    <a:pt x="326" y="670"/>
                  </a:lnTo>
                  <a:lnTo>
                    <a:pt x="326" y="673"/>
                  </a:lnTo>
                  <a:lnTo>
                    <a:pt x="329" y="676"/>
                  </a:lnTo>
                  <a:lnTo>
                    <a:pt x="329" y="680"/>
                  </a:lnTo>
                  <a:lnTo>
                    <a:pt x="327" y="680"/>
                  </a:lnTo>
                  <a:lnTo>
                    <a:pt x="325" y="681"/>
                  </a:lnTo>
                  <a:lnTo>
                    <a:pt x="323" y="681"/>
                  </a:lnTo>
                  <a:lnTo>
                    <a:pt x="321" y="682"/>
                  </a:lnTo>
                  <a:lnTo>
                    <a:pt x="320" y="683"/>
                  </a:lnTo>
                  <a:lnTo>
                    <a:pt x="320" y="684"/>
                  </a:lnTo>
                  <a:lnTo>
                    <a:pt x="315" y="687"/>
                  </a:lnTo>
                  <a:lnTo>
                    <a:pt x="312" y="688"/>
                  </a:lnTo>
                  <a:lnTo>
                    <a:pt x="309" y="689"/>
                  </a:lnTo>
                  <a:lnTo>
                    <a:pt x="307" y="689"/>
                  </a:lnTo>
                  <a:lnTo>
                    <a:pt x="306" y="690"/>
                  </a:lnTo>
                  <a:lnTo>
                    <a:pt x="306" y="697"/>
                  </a:lnTo>
                  <a:lnTo>
                    <a:pt x="305" y="698"/>
                  </a:lnTo>
                  <a:lnTo>
                    <a:pt x="304" y="698"/>
                  </a:lnTo>
                  <a:lnTo>
                    <a:pt x="302" y="700"/>
                  </a:lnTo>
                  <a:lnTo>
                    <a:pt x="301" y="700"/>
                  </a:lnTo>
                  <a:lnTo>
                    <a:pt x="301" y="703"/>
                  </a:lnTo>
                  <a:lnTo>
                    <a:pt x="299" y="703"/>
                  </a:lnTo>
                  <a:lnTo>
                    <a:pt x="298" y="702"/>
                  </a:lnTo>
                  <a:lnTo>
                    <a:pt x="297" y="702"/>
                  </a:lnTo>
                  <a:lnTo>
                    <a:pt x="295" y="701"/>
                  </a:lnTo>
                  <a:lnTo>
                    <a:pt x="293" y="704"/>
                  </a:lnTo>
                  <a:lnTo>
                    <a:pt x="292" y="708"/>
                  </a:lnTo>
                  <a:lnTo>
                    <a:pt x="290" y="711"/>
                  </a:lnTo>
                  <a:lnTo>
                    <a:pt x="288" y="715"/>
                  </a:lnTo>
                  <a:lnTo>
                    <a:pt x="281" y="716"/>
                  </a:lnTo>
                  <a:lnTo>
                    <a:pt x="277" y="719"/>
                  </a:lnTo>
                  <a:lnTo>
                    <a:pt x="272" y="724"/>
                  </a:lnTo>
                  <a:lnTo>
                    <a:pt x="267" y="728"/>
                  </a:lnTo>
                  <a:lnTo>
                    <a:pt x="267" y="729"/>
                  </a:lnTo>
                  <a:lnTo>
                    <a:pt x="269" y="730"/>
                  </a:lnTo>
                  <a:lnTo>
                    <a:pt x="270" y="730"/>
                  </a:lnTo>
                  <a:lnTo>
                    <a:pt x="271" y="731"/>
                  </a:lnTo>
                  <a:lnTo>
                    <a:pt x="271" y="738"/>
                  </a:lnTo>
                  <a:lnTo>
                    <a:pt x="267" y="745"/>
                  </a:lnTo>
                  <a:lnTo>
                    <a:pt x="265" y="746"/>
                  </a:lnTo>
                  <a:lnTo>
                    <a:pt x="258" y="746"/>
                  </a:lnTo>
                  <a:lnTo>
                    <a:pt x="256" y="747"/>
                  </a:lnTo>
                  <a:lnTo>
                    <a:pt x="255" y="750"/>
                  </a:lnTo>
                  <a:lnTo>
                    <a:pt x="251" y="753"/>
                  </a:lnTo>
                  <a:lnTo>
                    <a:pt x="249" y="754"/>
                  </a:lnTo>
                  <a:lnTo>
                    <a:pt x="248" y="754"/>
                  </a:lnTo>
                  <a:lnTo>
                    <a:pt x="245" y="753"/>
                  </a:lnTo>
                  <a:lnTo>
                    <a:pt x="244" y="753"/>
                  </a:lnTo>
                  <a:lnTo>
                    <a:pt x="243" y="756"/>
                  </a:lnTo>
                  <a:lnTo>
                    <a:pt x="243" y="761"/>
                  </a:lnTo>
                  <a:lnTo>
                    <a:pt x="240" y="765"/>
                  </a:lnTo>
                  <a:lnTo>
                    <a:pt x="236" y="765"/>
                  </a:lnTo>
                  <a:lnTo>
                    <a:pt x="234" y="763"/>
                  </a:lnTo>
                  <a:lnTo>
                    <a:pt x="231" y="763"/>
                  </a:lnTo>
                  <a:lnTo>
                    <a:pt x="228" y="766"/>
                  </a:lnTo>
                  <a:lnTo>
                    <a:pt x="228" y="768"/>
                  </a:lnTo>
                  <a:lnTo>
                    <a:pt x="229" y="770"/>
                  </a:lnTo>
                  <a:lnTo>
                    <a:pt x="231" y="770"/>
                  </a:lnTo>
                  <a:lnTo>
                    <a:pt x="233" y="771"/>
                  </a:lnTo>
                  <a:lnTo>
                    <a:pt x="224" y="774"/>
                  </a:lnTo>
                  <a:lnTo>
                    <a:pt x="215" y="778"/>
                  </a:lnTo>
                  <a:lnTo>
                    <a:pt x="209" y="784"/>
                  </a:lnTo>
                  <a:lnTo>
                    <a:pt x="210" y="786"/>
                  </a:lnTo>
                  <a:lnTo>
                    <a:pt x="213" y="786"/>
                  </a:lnTo>
                  <a:lnTo>
                    <a:pt x="215" y="785"/>
                  </a:lnTo>
                  <a:lnTo>
                    <a:pt x="216" y="784"/>
                  </a:lnTo>
                  <a:lnTo>
                    <a:pt x="220" y="784"/>
                  </a:lnTo>
                  <a:lnTo>
                    <a:pt x="214" y="791"/>
                  </a:lnTo>
                  <a:lnTo>
                    <a:pt x="208" y="795"/>
                  </a:lnTo>
                  <a:lnTo>
                    <a:pt x="202" y="802"/>
                  </a:lnTo>
                  <a:lnTo>
                    <a:pt x="192" y="806"/>
                  </a:lnTo>
                  <a:lnTo>
                    <a:pt x="187" y="808"/>
                  </a:lnTo>
                  <a:lnTo>
                    <a:pt x="186" y="810"/>
                  </a:lnTo>
                  <a:lnTo>
                    <a:pt x="185" y="814"/>
                  </a:lnTo>
                  <a:lnTo>
                    <a:pt x="184" y="815"/>
                  </a:lnTo>
                  <a:lnTo>
                    <a:pt x="184" y="814"/>
                  </a:lnTo>
                  <a:lnTo>
                    <a:pt x="183" y="813"/>
                  </a:lnTo>
                  <a:lnTo>
                    <a:pt x="184" y="810"/>
                  </a:lnTo>
                  <a:lnTo>
                    <a:pt x="184" y="807"/>
                  </a:lnTo>
                  <a:lnTo>
                    <a:pt x="178" y="807"/>
                  </a:lnTo>
                  <a:lnTo>
                    <a:pt x="176" y="808"/>
                  </a:lnTo>
                  <a:lnTo>
                    <a:pt x="172" y="809"/>
                  </a:lnTo>
                  <a:lnTo>
                    <a:pt x="167" y="814"/>
                  </a:lnTo>
                  <a:lnTo>
                    <a:pt x="166" y="814"/>
                  </a:lnTo>
                  <a:lnTo>
                    <a:pt x="166" y="815"/>
                  </a:lnTo>
                  <a:lnTo>
                    <a:pt x="162" y="817"/>
                  </a:lnTo>
                  <a:lnTo>
                    <a:pt x="159" y="820"/>
                  </a:lnTo>
                  <a:lnTo>
                    <a:pt x="158" y="822"/>
                  </a:lnTo>
                  <a:lnTo>
                    <a:pt x="157" y="822"/>
                  </a:lnTo>
                  <a:lnTo>
                    <a:pt x="155" y="823"/>
                  </a:lnTo>
                  <a:lnTo>
                    <a:pt x="151" y="822"/>
                  </a:lnTo>
                  <a:lnTo>
                    <a:pt x="149" y="824"/>
                  </a:lnTo>
                  <a:lnTo>
                    <a:pt x="148" y="824"/>
                  </a:lnTo>
                  <a:lnTo>
                    <a:pt x="146" y="826"/>
                  </a:lnTo>
                  <a:lnTo>
                    <a:pt x="144" y="826"/>
                  </a:lnTo>
                  <a:lnTo>
                    <a:pt x="142" y="827"/>
                  </a:lnTo>
                  <a:lnTo>
                    <a:pt x="137" y="831"/>
                  </a:lnTo>
                  <a:lnTo>
                    <a:pt x="135" y="833"/>
                  </a:lnTo>
                  <a:lnTo>
                    <a:pt x="132" y="831"/>
                  </a:lnTo>
                  <a:lnTo>
                    <a:pt x="131" y="830"/>
                  </a:lnTo>
                  <a:lnTo>
                    <a:pt x="131" y="829"/>
                  </a:lnTo>
                  <a:lnTo>
                    <a:pt x="134" y="827"/>
                  </a:lnTo>
                  <a:lnTo>
                    <a:pt x="138" y="827"/>
                  </a:lnTo>
                  <a:lnTo>
                    <a:pt x="135" y="820"/>
                  </a:lnTo>
                  <a:lnTo>
                    <a:pt x="134" y="819"/>
                  </a:lnTo>
                  <a:lnTo>
                    <a:pt x="131" y="817"/>
                  </a:lnTo>
                  <a:lnTo>
                    <a:pt x="127" y="817"/>
                  </a:lnTo>
                  <a:lnTo>
                    <a:pt x="124" y="819"/>
                  </a:lnTo>
                  <a:lnTo>
                    <a:pt x="121" y="822"/>
                  </a:lnTo>
                  <a:lnTo>
                    <a:pt x="121" y="829"/>
                  </a:lnTo>
                  <a:lnTo>
                    <a:pt x="120" y="833"/>
                  </a:lnTo>
                  <a:lnTo>
                    <a:pt x="118" y="835"/>
                  </a:lnTo>
                  <a:lnTo>
                    <a:pt x="117" y="836"/>
                  </a:lnTo>
                  <a:lnTo>
                    <a:pt x="115" y="836"/>
                  </a:lnTo>
                  <a:lnTo>
                    <a:pt x="114" y="837"/>
                  </a:lnTo>
                  <a:lnTo>
                    <a:pt x="111" y="837"/>
                  </a:lnTo>
                  <a:lnTo>
                    <a:pt x="111" y="843"/>
                  </a:lnTo>
                  <a:lnTo>
                    <a:pt x="109" y="845"/>
                  </a:lnTo>
                  <a:lnTo>
                    <a:pt x="102" y="849"/>
                  </a:lnTo>
                  <a:lnTo>
                    <a:pt x="101" y="848"/>
                  </a:lnTo>
                  <a:lnTo>
                    <a:pt x="98" y="838"/>
                  </a:lnTo>
                  <a:lnTo>
                    <a:pt x="100" y="829"/>
                  </a:lnTo>
                  <a:lnTo>
                    <a:pt x="106" y="820"/>
                  </a:lnTo>
                  <a:lnTo>
                    <a:pt x="109" y="816"/>
                  </a:lnTo>
                  <a:lnTo>
                    <a:pt x="109" y="815"/>
                  </a:lnTo>
                  <a:lnTo>
                    <a:pt x="111" y="814"/>
                  </a:lnTo>
                  <a:lnTo>
                    <a:pt x="113" y="813"/>
                  </a:lnTo>
                  <a:lnTo>
                    <a:pt x="116" y="812"/>
                  </a:lnTo>
                  <a:lnTo>
                    <a:pt x="122" y="808"/>
                  </a:lnTo>
                  <a:lnTo>
                    <a:pt x="129" y="803"/>
                  </a:lnTo>
                  <a:lnTo>
                    <a:pt x="138" y="802"/>
                  </a:lnTo>
                  <a:lnTo>
                    <a:pt x="141" y="806"/>
                  </a:lnTo>
                  <a:lnTo>
                    <a:pt x="151" y="816"/>
                  </a:lnTo>
                  <a:lnTo>
                    <a:pt x="152" y="815"/>
                  </a:lnTo>
                  <a:lnTo>
                    <a:pt x="152" y="813"/>
                  </a:lnTo>
                  <a:lnTo>
                    <a:pt x="153" y="812"/>
                  </a:lnTo>
                  <a:lnTo>
                    <a:pt x="153" y="809"/>
                  </a:lnTo>
                  <a:lnTo>
                    <a:pt x="155" y="810"/>
                  </a:lnTo>
                  <a:lnTo>
                    <a:pt x="156" y="810"/>
                  </a:lnTo>
                  <a:lnTo>
                    <a:pt x="158" y="812"/>
                  </a:lnTo>
                  <a:lnTo>
                    <a:pt x="159" y="813"/>
                  </a:lnTo>
                  <a:lnTo>
                    <a:pt x="159" y="814"/>
                  </a:lnTo>
                  <a:lnTo>
                    <a:pt x="166" y="812"/>
                  </a:lnTo>
                  <a:lnTo>
                    <a:pt x="166" y="806"/>
                  </a:lnTo>
                  <a:lnTo>
                    <a:pt x="165" y="805"/>
                  </a:lnTo>
                  <a:lnTo>
                    <a:pt x="159" y="805"/>
                  </a:lnTo>
                  <a:lnTo>
                    <a:pt x="159" y="795"/>
                  </a:lnTo>
                  <a:lnTo>
                    <a:pt x="162" y="789"/>
                  </a:lnTo>
                  <a:lnTo>
                    <a:pt x="173" y="778"/>
                  </a:lnTo>
                  <a:lnTo>
                    <a:pt x="174" y="775"/>
                  </a:lnTo>
                  <a:lnTo>
                    <a:pt x="177" y="773"/>
                  </a:lnTo>
                  <a:lnTo>
                    <a:pt x="184" y="770"/>
                  </a:lnTo>
                  <a:lnTo>
                    <a:pt x="191" y="767"/>
                  </a:lnTo>
                  <a:lnTo>
                    <a:pt x="196" y="765"/>
                  </a:lnTo>
                  <a:lnTo>
                    <a:pt x="200" y="758"/>
                  </a:lnTo>
                  <a:lnTo>
                    <a:pt x="203" y="758"/>
                  </a:lnTo>
                  <a:lnTo>
                    <a:pt x="206" y="759"/>
                  </a:lnTo>
                  <a:lnTo>
                    <a:pt x="209" y="759"/>
                  </a:lnTo>
                  <a:lnTo>
                    <a:pt x="210" y="757"/>
                  </a:lnTo>
                  <a:lnTo>
                    <a:pt x="210" y="756"/>
                  </a:lnTo>
                  <a:lnTo>
                    <a:pt x="212" y="753"/>
                  </a:lnTo>
                  <a:lnTo>
                    <a:pt x="212" y="744"/>
                  </a:lnTo>
                  <a:lnTo>
                    <a:pt x="233" y="721"/>
                  </a:lnTo>
                  <a:lnTo>
                    <a:pt x="235" y="722"/>
                  </a:lnTo>
                  <a:lnTo>
                    <a:pt x="237" y="722"/>
                  </a:lnTo>
                  <a:lnTo>
                    <a:pt x="240" y="723"/>
                  </a:lnTo>
                  <a:lnTo>
                    <a:pt x="242" y="723"/>
                  </a:lnTo>
                  <a:lnTo>
                    <a:pt x="244" y="721"/>
                  </a:lnTo>
                  <a:lnTo>
                    <a:pt x="245" y="718"/>
                  </a:lnTo>
                  <a:lnTo>
                    <a:pt x="243" y="718"/>
                  </a:lnTo>
                  <a:lnTo>
                    <a:pt x="237" y="712"/>
                  </a:lnTo>
                  <a:lnTo>
                    <a:pt x="240" y="702"/>
                  </a:lnTo>
                  <a:lnTo>
                    <a:pt x="240" y="688"/>
                  </a:lnTo>
                  <a:lnTo>
                    <a:pt x="242" y="688"/>
                  </a:lnTo>
                  <a:lnTo>
                    <a:pt x="243" y="687"/>
                  </a:lnTo>
                  <a:lnTo>
                    <a:pt x="245" y="687"/>
                  </a:lnTo>
                  <a:lnTo>
                    <a:pt x="247" y="686"/>
                  </a:lnTo>
                  <a:lnTo>
                    <a:pt x="249" y="686"/>
                  </a:lnTo>
                  <a:lnTo>
                    <a:pt x="252" y="687"/>
                  </a:lnTo>
                  <a:lnTo>
                    <a:pt x="251" y="684"/>
                  </a:lnTo>
                  <a:lnTo>
                    <a:pt x="250" y="683"/>
                  </a:lnTo>
                  <a:lnTo>
                    <a:pt x="248" y="682"/>
                  </a:lnTo>
                  <a:lnTo>
                    <a:pt x="241" y="682"/>
                  </a:lnTo>
                  <a:lnTo>
                    <a:pt x="242" y="672"/>
                  </a:lnTo>
                  <a:lnTo>
                    <a:pt x="245" y="666"/>
                  </a:lnTo>
                  <a:lnTo>
                    <a:pt x="250" y="661"/>
                  </a:lnTo>
                  <a:lnTo>
                    <a:pt x="256" y="656"/>
                  </a:lnTo>
                  <a:lnTo>
                    <a:pt x="254" y="651"/>
                  </a:lnTo>
                  <a:lnTo>
                    <a:pt x="255" y="647"/>
                  </a:lnTo>
                  <a:lnTo>
                    <a:pt x="257" y="644"/>
                  </a:lnTo>
                  <a:lnTo>
                    <a:pt x="258" y="639"/>
                  </a:lnTo>
                  <a:lnTo>
                    <a:pt x="258" y="632"/>
                  </a:lnTo>
                  <a:lnTo>
                    <a:pt x="256" y="633"/>
                  </a:lnTo>
                  <a:lnTo>
                    <a:pt x="255" y="634"/>
                  </a:lnTo>
                  <a:lnTo>
                    <a:pt x="254" y="637"/>
                  </a:lnTo>
                  <a:lnTo>
                    <a:pt x="254" y="640"/>
                  </a:lnTo>
                  <a:lnTo>
                    <a:pt x="252" y="642"/>
                  </a:lnTo>
                  <a:lnTo>
                    <a:pt x="252" y="645"/>
                  </a:lnTo>
                  <a:lnTo>
                    <a:pt x="238" y="653"/>
                  </a:lnTo>
                  <a:lnTo>
                    <a:pt x="224" y="660"/>
                  </a:lnTo>
                  <a:lnTo>
                    <a:pt x="222" y="660"/>
                  </a:lnTo>
                  <a:lnTo>
                    <a:pt x="220" y="659"/>
                  </a:lnTo>
                  <a:lnTo>
                    <a:pt x="217" y="656"/>
                  </a:lnTo>
                  <a:lnTo>
                    <a:pt x="216" y="654"/>
                  </a:lnTo>
                  <a:lnTo>
                    <a:pt x="214" y="653"/>
                  </a:lnTo>
                  <a:lnTo>
                    <a:pt x="213" y="652"/>
                  </a:lnTo>
                  <a:lnTo>
                    <a:pt x="213" y="648"/>
                  </a:lnTo>
                  <a:lnTo>
                    <a:pt x="215" y="646"/>
                  </a:lnTo>
                  <a:lnTo>
                    <a:pt x="216" y="646"/>
                  </a:lnTo>
                  <a:lnTo>
                    <a:pt x="217" y="645"/>
                  </a:lnTo>
                  <a:lnTo>
                    <a:pt x="217" y="644"/>
                  </a:lnTo>
                  <a:lnTo>
                    <a:pt x="221" y="644"/>
                  </a:lnTo>
                  <a:lnTo>
                    <a:pt x="222" y="645"/>
                  </a:lnTo>
                  <a:lnTo>
                    <a:pt x="222" y="646"/>
                  </a:lnTo>
                  <a:lnTo>
                    <a:pt x="223" y="647"/>
                  </a:lnTo>
                  <a:lnTo>
                    <a:pt x="223" y="648"/>
                  </a:lnTo>
                  <a:lnTo>
                    <a:pt x="224" y="649"/>
                  </a:lnTo>
                  <a:lnTo>
                    <a:pt x="227" y="649"/>
                  </a:lnTo>
                  <a:lnTo>
                    <a:pt x="229" y="645"/>
                  </a:lnTo>
                  <a:lnTo>
                    <a:pt x="228" y="644"/>
                  </a:lnTo>
                  <a:lnTo>
                    <a:pt x="226" y="642"/>
                  </a:lnTo>
                  <a:lnTo>
                    <a:pt x="224" y="641"/>
                  </a:lnTo>
                  <a:lnTo>
                    <a:pt x="222" y="640"/>
                  </a:lnTo>
                  <a:lnTo>
                    <a:pt x="219" y="639"/>
                  </a:lnTo>
                  <a:lnTo>
                    <a:pt x="216" y="638"/>
                  </a:lnTo>
                  <a:lnTo>
                    <a:pt x="213" y="634"/>
                  </a:lnTo>
                  <a:lnTo>
                    <a:pt x="213" y="632"/>
                  </a:lnTo>
                  <a:lnTo>
                    <a:pt x="212" y="633"/>
                  </a:lnTo>
                  <a:lnTo>
                    <a:pt x="210" y="635"/>
                  </a:lnTo>
                  <a:lnTo>
                    <a:pt x="210" y="638"/>
                  </a:lnTo>
                  <a:lnTo>
                    <a:pt x="209" y="640"/>
                  </a:lnTo>
                  <a:lnTo>
                    <a:pt x="209" y="641"/>
                  </a:lnTo>
                  <a:lnTo>
                    <a:pt x="208" y="644"/>
                  </a:lnTo>
                  <a:lnTo>
                    <a:pt x="208" y="645"/>
                  </a:lnTo>
                  <a:lnTo>
                    <a:pt x="205" y="645"/>
                  </a:lnTo>
                  <a:lnTo>
                    <a:pt x="202" y="644"/>
                  </a:lnTo>
                  <a:lnTo>
                    <a:pt x="203" y="649"/>
                  </a:lnTo>
                  <a:lnTo>
                    <a:pt x="203" y="654"/>
                  </a:lnTo>
                  <a:lnTo>
                    <a:pt x="202" y="659"/>
                  </a:lnTo>
                  <a:lnTo>
                    <a:pt x="202" y="665"/>
                  </a:lnTo>
                  <a:lnTo>
                    <a:pt x="205" y="672"/>
                  </a:lnTo>
                  <a:lnTo>
                    <a:pt x="201" y="672"/>
                  </a:lnTo>
                  <a:lnTo>
                    <a:pt x="199" y="670"/>
                  </a:lnTo>
                  <a:lnTo>
                    <a:pt x="195" y="663"/>
                  </a:lnTo>
                  <a:lnTo>
                    <a:pt x="194" y="662"/>
                  </a:lnTo>
                  <a:lnTo>
                    <a:pt x="193" y="660"/>
                  </a:lnTo>
                  <a:lnTo>
                    <a:pt x="188" y="653"/>
                  </a:lnTo>
                  <a:lnTo>
                    <a:pt x="186" y="648"/>
                  </a:lnTo>
                  <a:lnTo>
                    <a:pt x="184" y="645"/>
                  </a:lnTo>
                  <a:lnTo>
                    <a:pt x="180" y="646"/>
                  </a:lnTo>
                  <a:lnTo>
                    <a:pt x="178" y="648"/>
                  </a:lnTo>
                  <a:lnTo>
                    <a:pt x="177" y="652"/>
                  </a:lnTo>
                  <a:lnTo>
                    <a:pt x="172" y="647"/>
                  </a:lnTo>
                  <a:lnTo>
                    <a:pt x="166" y="644"/>
                  </a:lnTo>
                  <a:lnTo>
                    <a:pt x="162" y="639"/>
                  </a:lnTo>
                  <a:lnTo>
                    <a:pt x="151" y="646"/>
                  </a:lnTo>
                  <a:lnTo>
                    <a:pt x="141" y="652"/>
                  </a:lnTo>
                  <a:lnTo>
                    <a:pt x="137" y="654"/>
                  </a:lnTo>
                  <a:lnTo>
                    <a:pt x="135" y="656"/>
                  </a:lnTo>
                  <a:lnTo>
                    <a:pt x="131" y="659"/>
                  </a:lnTo>
                  <a:lnTo>
                    <a:pt x="129" y="661"/>
                  </a:lnTo>
                  <a:lnTo>
                    <a:pt x="125" y="662"/>
                  </a:lnTo>
                  <a:lnTo>
                    <a:pt x="127" y="655"/>
                  </a:lnTo>
                  <a:lnTo>
                    <a:pt x="125" y="649"/>
                  </a:lnTo>
                  <a:lnTo>
                    <a:pt x="125" y="645"/>
                  </a:lnTo>
                  <a:lnTo>
                    <a:pt x="129" y="641"/>
                  </a:lnTo>
                  <a:lnTo>
                    <a:pt x="127" y="637"/>
                  </a:lnTo>
                  <a:lnTo>
                    <a:pt x="124" y="635"/>
                  </a:lnTo>
                  <a:lnTo>
                    <a:pt x="123" y="634"/>
                  </a:lnTo>
                  <a:lnTo>
                    <a:pt x="121" y="630"/>
                  </a:lnTo>
                  <a:lnTo>
                    <a:pt x="121" y="626"/>
                  </a:lnTo>
                  <a:lnTo>
                    <a:pt x="122" y="624"/>
                  </a:lnTo>
                  <a:lnTo>
                    <a:pt x="124" y="621"/>
                  </a:lnTo>
                  <a:lnTo>
                    <a:pt x="128" y="614"/>
                  </a:lnTo>
                  <a:lnTo>
                    <a:pt x="127" y="611"/>
                  </a:lnTo>
                  <a:lnTo>
                    <a:pt x="124" y="606"/>
                  </a:lnTo>
                  <a:lnTo>
                    <a:pt x="122" y="603"/>
                  </a:lnTo>
                  <a:lnTo>
                    <a:pt x="121" y="600"/>
                  </a:lnTo>
                  <a:lnTo>
                    <a:pt x="121" y="593"/>
                  </a:lnTo>
                  <a:lnTo>
                    <a:pt x="118" y="591"/>
                  </a:lnTo>
                  <a:lnTo>
                    <a:pt x="116" y="590"/>
                  </a:lnTo>
                  <a:lnTo>
                    <a:pt x="116" y="579"/>
                  </a:lnTo>
                  <a:lnTo>
                    <a:pt x="115" y="578"/>
                  </a:lnTo>
                  <a:lnTo>
                    <a:pt x="113" y="577"/>
                  </a:lnTo>
                  <a:lnTo>
                    <a:pt x="111" y="576"/>
                  </a:lnTo>
                  <a:lnTo>
                    <a:pt x="114" y="568"/>
                  </a:lnTo>
                  <a:lnTo>
                    <a:pt x="118" y="562"/>
                  </a:lnTo>
                  <a:lnTo>
                    <a:pt x="125" y="555"/>
                  </a:lnTo>
                  <a:lnTo>
                    <a:pt x="118" y="550"/>
                  </a:lnTo>
                  <a:lnTo>
                    <a:pt x="115" y="556"/>
                  </a:lnTo>
                  <a:lnTo>
                    <a:pt x="111" y="563"/>
                  </a:lnTo>
                  <a:lnTo>
                    <a:pt x="108" y="569"/>
                  </a:lnTo>
                  <a:lnTo>
                    <a:pt x="103" y="574"/>
                  </a:lnTo>
                  <a:lnTo>
                    <a:pt x="103" y="576"/>
                  </a:lnTo>
                  <a:lnTo>
                    <a:pt x="108" y="581"/>
                  </a:lnTo>
                  <a:lnTo>
                    <a:pt x="108" y="586"/>
                  </a:lnTo>
                  <a:lnTo>
                    <a:pt x="107" y="589"/>
                  </a:lnTo>
                  <a:lnTo>
                    <a:pt x="106" y="589"/>
                  </a:lnTo>
                  <a:lnTo>
                    <a:pt x="103" y="588"/>
                  </a:lnTo>
                  <a:lnTo>
                    <a:pt x="102" y="586"/>
                  </a:lnTo>
                  <a:lnTo>
                    <a:pt x="101" y="586"/>
                  </a:lnTo>
                  <a:lnTo>
                    <a:pt x="94" y="591"/>
                  </a:lnTo>
                  <a:lnTo>
                    <a:pt x="88" y="596"/>
                  </a:lnTo>
                  <a:lnTo>
                    <a:pt x="80" y="598"/>
                  </a:lnTo>
                  <a:lnTo>
                    <a:pt x="77" y="598"/>
                  </a:lnTo>
                  <a:lnTo>
                    <a:pt x="73" y="597"/>
                  </a:lnTo>
                  <a:lnTo>
                    <a:pt x="71" y="596"/>
                  </a:lnTo>
                  <a:lnTo>
                    <a:pt x="67" y="596"/>
                  </a:lnTo>
                  <a:lnTo>
                    <a:pt x="66" y="595"/>
                  </a:lnTo>
                  <a:lnTo>
                    <a:pt x="66" y="591"/>
                  </a:lnTo>
                  <a:lnTo>
                    <a:pt x="67" y="589"/>
                  </a:lnTo>
                  <a:lnTo>
                    <a:pt x="67" y="586"/>
                  </a:lnTo>
                  <a:lnTo>
                    <a:pt x="64" y="583"/>
                  </a:lnTo>
                  <a:lnTo>
                    <a:pt x="59" y="579"/>
                  </a:lnTo>
                  <a:lnTo>
                    <a:pt x="56" y="575"/>
                  </a:lnTo>
                  <a:lnTo>
                    <a:pt x="54" y="568"/>
                  </a:lnTo>
                  <a:lnTo>
                    <a:pt x="52" y="569"/>
                  </a:lnTo>
                  <a:lnTo>
                    <a:pt x="49" y="569"/>
                  </a:lnTo>
                  <a:lnTo>
                    <a:pt x="45" y="562"/>
                  </a:lnTo>
                  <a:lnTo>
                    <a:pt x="44" y="561"/>
                  </a:lnTo>
                  <a:lnTo>
                    <a:pt x="43" y="558"/>
                  </a:lnTo>
                  <a:lnTo>
                    <a:pt x="42" y="557"/>
                  </a:lnTo>
                  <a:lnTo>
                    <a:pt x="39" y="557"/>
                  </a:lnTo>
                  <a:lnTo>
                    <a:pt x="43" y="554"/>
                  </a:lnTo>
                  <a:lnTo>
                    <a:pt x="45" y="550"/>
                  </a:lnTo>
                  <a:lnTo>
                    <a:pt x="49" y="546"/>
                  </a:lnTo>
                  <a:lnTo>
                    <a:pt x="52" y="542"/>
                  </a:lnTo>
                  <a:lnTo>
                    <a:pt x="53" y="542"/>
                  </a:lnTo>
                  <a:lnTo>
                    <a:pt x="56" y="543"/>
                  </a:lnTo>
                  <a:lnTo>
                    <a:pt x="58" y="546"/>
                  </a:lnTo>
                  <a:lnTo>
                    <a:pt x="63" y="546"/>
                  </a:lnTo>
                  <a:lnTo>
                    <a:pt x="63" y="551"/>
                  </a:lnTo>
                  <a:lnTo>
                    <a:pt x="60" y="554"/>
                  </a:lnTo>
                  <a:lnTo>
                    <a:pt x="59" y="556"/>
                  </a:lnTo>
                  <a:lnTo>
                    <a:pt x="58" y="557"/>
                  </a:lnTo>
                  <a:lnTo>
                    <a:pt x="61" y="557"/>
                  </a:lnTo>
                  <a:lnTo>
                    <a:pt x="64" y="556"/>
                  </a:lnTo>
                  <a:lnTo>
                    <a:pt x="68" y="551"/>
                  </a:lnTo>
                  <a:lnTo>
                    <a:pt x="71" y="550"/>
                  </a:lnTo>
                  <a:lnTo>
                    <a:pt x="73" y="550"/>
                  </a:lnTo>
                  <a:lnTo>
                    <a:pt x="73" y="555"/>
                  </a:lnTo>
                  <a:lnTo>
                    <a:pt x="74" y="556"/>
                  </a:lnTo>
                  <a:lnTo>
                    <a:pt x="74" y="557"/>
                  </a:lnTo>
                  <a:lnTo>
                    <a:pt x="75" y="558"/>
                  </a:lnTo>
                  <a:lnTo>
                    <a:pt x="82" y="556"/>
                  </a:lnTo>
                  <a:lnTo>
                    <a:pt x="85" y="553"/>
                  </a:lnTo>
                  <a:lnTo>
                    <a:pt x="84" y="548"/>
                  </a:lnTo>
                  <a:lnTo>
                    <a:pt x="82" y="541"/>
                  </a:lnTo>
                  <a:lnTo>
                    <a:pt x="80" y="535"/>
                  </a:lnTo>
                  <a:lnTo>
                    <a:pt x="72" y="540"/>
                  </a:lnTo>
                  <a:lnTo>
                    <a:pt x="64" y="540"/>
                  </a:lnTo>
                  <a:lnTo>
                    <a:pt x="56" y="536"/>
                  </a:lnTo>
                  <a:lnTo>
                    <a:pt x="45" y="535"/>
                  </a:lnTo>
                  <a:lnTo>
                    <a:pt x="47" y="533"/>
                  </a:lnTo>
                  <a:lnTo>
                    <a:pt x="51" y="533"/>
                  </a:lnTo>
                  <a:lnTo>
                    <a:pt x="53" y="532"/>
                  </a:lnTo>
                  <a:lnTo>
                    <a:pt x="54" y="532"/>
                  </a:lnTo>
                  <a:lnTo>
                    <a:pt x="54" y="529"/>
                  </a:lnTo>
                  <a:lnTo>
                    <a:pt x="52" y="527"/>
                  </a:lnTo>
                  <a:lnTo>
                    <a:pt x="45" y="527"/>
                  </a:lnTo>
                  <a:lnTo>
                    <a:pt x="46" y="526"/>
                  </a:lnTo>
                  <a:lnTo>
                    <a:pt x="46" y="521"/>
                  </a:lnTo>
                  <a:lnTo>
                    <a:pt x="45" y="522"/>
                  </a:lnTo>
                  <a:lnTo>
                    <a:pt x="43" y="518"/>
                  </a:lnTo>
                  <a:lnTo>
                    <a:pt x="45" y="514"/>
                  </a:lnTo>
                  <a:lnTo>
                    <a:pt x="50" y="512"/>
                  </a:lnTo>
                  <a:lnTo>
                    <a:pt x="54" y="507"/>
                  </a:lnTo>
                  <a:lnTo>
                    <a:pt x="56" y="502"/>
                  </a:lnTo>
                  <a:lnTo>
                    <a:pt x="54" y="501"/>
                  </a:lnTo>
                  <a:lnTo>
                    <a:pt x="53" y="502"/>
                  </a:lnTo>
                  <a:lnTo>
                    <a:pt x="51" y="504"/>
                  </a:lnTo>
                  <a:lnTo>
                    <a:pt x="50" y="506"/>
                  </a:lnTo>
                  <a:lnTo>
                    <a:pt x="47" y="507"/>
                  </a:lnTo>
                  <a:lnTo>
                    <a:pt x="45" y="509"/>
                  </a:lnTo>
                  <a:lnTo>
                    <a:pt x="40" y="512"/>
                  </a:lnTo>
                  <a:lnTo>
                    <a:pt x="40" y="516"/>
                  </a:lnTo>
                  <a:lnTo>
                    <a:pt x="39" y="518"/>
                  </a:lnTo>
                  <a:lnTo>
                    <a:pt x="38" y="520"/>
                  </a:lnTo>
                  <a:lnTo>
                    <a:pt x="37" y="521"/>
                  </a:lnTo>
                  <a:lnTo>
                    <a:pt x="37" y="527"/>
                  </a:lnTo>
                  <a:lnTo>
                    <a:pt x="35" y="525"/>
                  </a:lnTo>
                  <a:lnTo>
                    <a:pt x="35" y="520"/>
                  </a:lnTo>
                  <a:lnTo>
                    <a:pt x="33" y="519"/>
                  </a:lnTo>
                  <a:lnTo>
                    <a:pt x="33" y="516"/>
                  </a:lnTo>
                  <a:lnTo>
                    <a:pt x="32" y="515"/>
                  </a:lnTo>
                  <a:lnTo>
                    <a:pt x="28" y="515"/>
                  </a:lnTo>
                  <a:lnTo>
                    <a:pt x="28" y="511"/>
                  </a:lnTo>
                  <a:lnTo>
                    <a:pt x="32" y="506"/>
                  </a:lnTo>
                  <a:lnTo>
                    <a:pt x="31" y="505"/>
                  </a:lnTo>
                  <a:lnTo>
                    <a:pt x="30" y="502"/>
                  </a:lnTo>
                  <a:lnTo>
                    <a:pt x="32" y="499"/>
                  </a:lnTo>
                  <a:lnTo>
                    <a:pt x="31" y="495"/>
                  </a:lnTo>
                  <a:lnTo>
                    <a:pt x="29" y="493"/>
                  </a:lnTo>
                  <a:lnTo>
                    <a:pt x="26" y="492"/>
                  </a:lnTo>
                  <a:lnTo>
                    <a:pt x="26" y="491"/>
                  </a:lnTo>
                  <a:lnTo>
                    <a:pt x="30" y="491"/>
                  </a:lnTo>
                  <a:lnTo>
                    <a:pt x="32" y="490"/>
                  </a:lnTo>
                  <a:lnTo>
                    <a:pt x="35" y="490"/>
                  </a:lnTo>
                  <a:lnTo>
                    <a:pt x="35" y="480"/>
                  </a:lnTo>
                  <a:lnTo>
                    <a:pt x="37" y="472"/>
                  </a:lnTo>
                  <a:lnTo>
                    <a:pt x="42" y="466"/>
                  </a:lnTo>
                  <a:lnTo>
                    <a:pt x="46" y="462"/>
                  </a:lnTo>
                  <a:lnTo>
                    <a:pt x="50" y="456"/>
                  </a:lnTo>
                  <a:lnTo>
                    <a:pt x="54" y="456"/>
                  </a:lnTo>
                  <a:lnTo>
                    <a:pt x="56" y="457"/>
                  </a:lnTo>
                  <a:lnTo>
                    <a:pt x="58" y="458"/>
                  </a:lnTo>
                  <a:lnTo>
                    <a:pt x="59" y="459"/>
                  </a:lnTo>
                  <a:lnTo>
                    <a:pt x="61" y="460"/>
                  </a:lnTo>
                  <a:lnTo>
                    <a:pt x="64" y="460"/>
                  </a:lnTo>
                  <a:lnTo>
                    <a:pt x="67" y="459"/>
                  </a:lnTo>
                  <a:lnTo>
                    <a:pt x="65" y="458"/>
                  </a:lnTo>
                  <a:lnTo>
                    <a:pt x="64" y="457"/>
                  </a:lnTo>
                  <a:lnTo>
                    <a:pt x="61" y="456"/>
                  </a:lnTo>
                  <a:lnTo>
                    <a:pt x="58" y="456"/>
                  </a:lnTo>
                  <a:lnTo>
                    <a:pt x="58" y="453"/>
                  </a:lnTo>
                  <a:lnTo>
                    <a:pt x="59" y="451"/>
                  </a:lnTo>
                  <a:lnTo>
                    <a:pt x="61" y="450"/>
                  </a:lnTo>
                  <a:lnTo>
                    <a:pt x="63" y="450"/>
                  </a:lnTo>
                  <a:lnTo>
                    <a:pt x="65" y="449"/>
                  </a:lnTo>
                  <a:lnTo>
                    <a:pt x="67" y="444"/>
                  </a:lnTo>
                  <a:lnTo>
                    <a:pt x="66" y="443"/>
                  </a:lnTo>
                  <a:lnTo>
                    <a:pt x="63" y="443"/>
                  </a:lnTo>
                  <a:lnTo>
                    <a:pt x="63" y="444"/>
                  </a:lnTo>
                  <a:lnTo>
                    <a:pt x="61" y="443"/>
                  </a:lnTo>
                  <a:lnTo>
                    <a:pt x="60" y="441"/>
                  </a:lnTo>
                  <a:lnTo>
                    <a:pt x="60" y="432"/>
                  </a:lnTo>
                  <a:lnTo>
                    <a:pt x="61" y="430"/>
                  </a:lnTo>
                  <a:lnTo>
                    <a:pt x="63" y="429"/>
                  </a:lnTo>
                  <a:lnTo>
                    <a:pt x="65" y="429"/>
                  </a:lnTo>
                  <a:lnTo>
                    <a:pt x="70" y="431"/>
                  </a:lnTo>
                  <a:lnTo>
                    <a:pt x="72" y="431"/>
                  </a:lnTo>
                  <a:lnTo>
                    <a:pt x="72" y="429"/>
                  </a:lnTo>
                  <a:lnTo>
                    <a:pt x="68" y="425"/>
                  </a:lnTo>
                  <a:lnTo>
                    <a:pt x="68" y="423"/>
                  </a:lnTo>
                  <a:lnTo>
                    <a:pt x="70" y="421"/>
                  </a:lnTo>
                  <a:lnTo>
                    <a:pt x="72" y="420"/>
                  </a:lnTo>
                  <a:lnTo>
                    <a:pt x="75" y="418"/>
                  </a:lnTo>
                  <a:lnTo>
                    <a:pt x="78" y="420"/>
                  </a:lnTo>
                  <a:lnTo>
                    <a:pt x="81" y="421"/>
                  </a:lnTo>
                  <a:lnTo>
                    <a:pt x="86" y="423"/>
                  </a:lnTo>
                  <a:lnTo>
                    <a:pt x="84" y="428"/>
                  </a:lnTo>
                  <a:lnTo>
                    <a:pt x="82" y="431"/>
                  </a:lnTo>
                  <a:lnTo>
                    <a:pt x="88" y="430"/>
                  </a:lnTo>
                  <a:lnTo>
                    <a:pt x="95" y="430"/>
                  </a:lnTo>
                  <a:lnTo>
                    <a:pt x="101" y="429"/>
                  </a:lnTo>
                  <a:lnTo>
                    <a:pt x="108" y="425"/>
                  </a:lnTo>
                  <a:lnTo>
                    <a:pt x="113" y="420"/>
                  </a:lnTo>
                  <a:lnTo>
                    <a:pt x="116" y="414"/>
                  </a:lnTo>
                  <a:lnTo>
                    <a:pt x="121" y="408"/>
                  </a:lnTo>
                  <a:lnTo>
                    <a:pt x="131" y="410"/>
                  </a:lnTo>
                  <a:lnTo>
                    <a:pt x="142" y="410"/>
                  </a:lnTo>
                  <a:lnTo>
                    <a:pt x="144" y="409"/>
                  </a:lnTo>
                  <a:lnTo>
                    <a:pt x="148" y="407"/>
                  </a:lnTo>
                  <a:lnTo>
                    <a:pt x="150" y="404"/>
                  </a:lnTo>
                  <a:lnTo>
                    <a:pt x="155" y="397"/>
                  </a:lnTo>
                  <a:lnTo>
                    <a:pt x="157" y="395"/>
                  </a:lnTo>
                  <a:lnTo>
                    <a:pt x="157" y="392"/>
                  </a:lnTo>
                  <a:lnTo>
                    <a:pt x="156" y="389"/>
                  </a:lnTo>
                  <a:lnTo>
                    <a:pt x="155" y="386"/>
                  </a:lnTo>
                  <a:lnTo>
                    <a:pt x="153" y="383"/>
                  </a:lnTo>
                  <a:lnTo>
                    <a:pt x="153" y="369"/>
                  </a:lnTo>
                  <a:lnTo>
                    <a:pt x="151" y="365"/>
                  </a:lnTo>
                  <a:lnTo>
                    <a:pt x="149" y="362"/>
                  </a:lnTo>
                  <a:lnTo>
                    <a:pt x="146" y="359"/>
                  </a:lnTo>
                  <a:lnTo>
                    <a:pt x="142" y="354"/>
                  </a:lnTo>
                  <a:lnTo>
                    <a:pt x="145" y="355"/>
                  </a:lnTo>
                  <a:lnTo>
                    <a:pt x="149" y="354"/>
                  </a:lnTo>
                  <a:lnTo>
                    <a:pt x="151" y="353"/>
                  </a:lnTo>
                  <a:lnTo>
                    <a:pt x="155" y="351"/>
                  </a:lnTo>
                  <a:lnTo>
                    <a:pt x="156" y="348"/>
                  </a:lnTo>
                  <a:lnTo>
                    <a:pt x="157" y="345"/>
                  </a:lnTo>
                  <a:lnTo>
                    <a:pt x="157" y="343"/>
                  </a:lnTo>
                  <a:lnTo>
                    <a:pt x="156" y="339"/>
                  </a:lnTo>
                  <a:lnTo>
                    <a:pt x="152" y="336"/>
                  </a:lnTo>
                  <a:lnTo>
                    <a:pt x="152" y="332"/>
                  </a:lnTo>
                  <a:lnTo>
                    <a:pt x="153" y="330"/>
                  </a:lnTo>
                  <a:lnTo>
                    <a:pt x="148" y="330"/>
                  </a:lnTo>
                  <a:lnTo>
                    <a:pt x="145" y="331"/>
                  </a:lnTo>
                  <a:lnTo>
                    <a:pt x="144" y="333"/>
                  </a:lnTo>
                  <a:lnTo>
                    <a:pt x="143" y="334"/>
                  </a:lnTo>
                  <a:lnTo>
                    <a:pt x="141" y="339"/>
                  </a:lnTo>
                  <a:lnTo>
                    <a:pt x="137" y="336"/>
                  </a:lnTo>
                  <a:lnTo>
                    <a:pt x="132" y="337"/>
                  </a:lnTo>
                  <a:lnTo>
                    <a:pt x="127" y="340"/>
                  </a:lnTo>
                  <a:lnTo>
                    <a:pt x="121" y="346"/>
                  </a:lnTo>
                  <a:lnTo>
                    <a:pt x="115" y="351"/>
                  </a:lnTo>
                  <a:lnTo>
                    <a:pt x="111" y="357"/>
                  </a:lnTo>
                  <a:lnTo>
                    <a:pt x="110" y="355"/>
                  </a:lnTo>
                  <a:lnTo>
                    <a:pt x="109" y="353"/>
                  </a:lnTo>
                  <a:lnTo>
                    <a:pt x="108" y="352"/>
                  </a:lnTo>
                  <a:lnTo>
                    <a:pt x="106" y="347"/>
                  </a:lnTo>
                  <a:lnTo>
                    <a:pt x="105" y="346"/>
                  </a:lnTo>
                  <a:lnTo>
                    <a:pt x="102" y="345"/>
                  </a:lnTo>
                  <a:lnTo>
                    <a:pt x="99" y="345"/>
                  </a:lnTo>
                  <a:lnTo>
                    <a:pt x="98" y="346"/>
                  </a:lnTo>
                  <a:lnTo>
                    <a:pt x="98" y="350"/>
                  </a:lnTo>
                  <a:lnTo>
                    <a:pt x="99" y="350"/>
                  </a:lnTo>
                  <a:lnTo>
                    <a:pt x="98" y="351"/>
                  </a:lnTo>
                  <a:lnTo>
                    <a:pt x="96" y="351"/>
                  </a:lnTo>
                  <a:lnTo>
                    <a:pt x="96" y="348"/>
                  </a:lnTo>
                  <a:lnTo>
                    <a:pt x="95" y="347"/>
                  </a:lnTo>
                  <a:lnTo>
                    <a:pt x="84" y="347"/>
                  </a:lnTo>
                  <a:lnTo>
                    <a:pt x="58" y="350"/>
                  </a:lnTo>
                  <a:lnTo>
                    <a:pt x="49" y="347"/>
                  </a:lnTo>
                  <a:lnTo>
                    <a:pt x="40" y="344"/>
                  </a:lnTo>
                  <a:lnTo>
                    <a:pt x="32" y="341"/>
                  </a:lnTo>
                  <a:lnTo>
                    <a:pt x="32" y="334"/>
                  </a:lnTo>
                  <a:lnTo>
                    <a:pt x="31" y="329"/>
                  </a:lnTo>
                  <a:lnTo>
                    <a:pt x="30" y="322"/>
                  </a:lnTo>
                  <a:lnTo>
                    <a:pt x="26" y="317"/>
                  </a:lnTo>
                  <a:lnTo>
                    <a:pt x="29" y="316"/>
                  </a:lnTo>
                  <a:lnTo>
                    <a:pt x="33" y="311"/>
                  </a:lnTo>
                  <a:lnTo>
                    <a:pt x="40" y="311"/>
                  </a:lnTo>
                  <a:lnTo>
                    <a:pt x="38" y="305"/>
                  </a:lnTo>
                  <a:lnTo>
                    <a:pt x="32" y="302"/>
                  </a:lnTo>
                  <a:lnTo>
                    <a:pt x="18" y="299"/>
                  </a:lnTo>
                  <a:lnTo>
                    <a:pt x="11" y="296"/>
                  </a:lnTo>
                  <a:lnTo>
                    <a:pt x="6" y="290"/>
                  </a:lnTo>
                  <a:lnTo>
                    <a:pt x="4" y="288"/>
                  </a:lnTo>
                  <a:lnTo>
                    <a:pt x="0" y="285"/>
                  </a:lnTo>
                  <a:lnTo>
                    <a:pt x="4" y="283"/>
                  </a:lnTo>
                  <a:lnTo>
                    <a:pt x="7" y="283"/>
                  </a:lnTo>
                  <a:lnTo>
                    <a:pt x="14" y="280"/>
                  </a:lnTo>
                  <a:lnTo>
                    <a:pt x="15" y="277"/>
                  </a:lnTo>
                  <a:lnTo>
                    <a:pt x="15" y="274"/>
                  </a:lnTo>
                  <a:lnTo>
                    <a:pt x="21" y="275"/>
                  </a:lnTo>
                  <a:lnTo>
                    <a:pt x="25" y="274"/>
                  </a:lnTo>
                  <a:lnTo>
                    <a:pt x="33" y="266"/>
                  </a:lnTo>
                  <a:lnTo>
                    <a:pt x="39" y="263"/>
                  </a:lnTo>
                  <a:lnTo>
                    <a:pt x="44" y="263"/>
                  </a:lnTo>
                  <a:lnTo>
                    <a:pt x="49" y="266"/>
                  </a:lnTo>
                  <a:lnTo>
                    <a:pt x="56" y="266"/>
                  </a:lnTo>
                  <a:lnTo>
                    <a:pt x="56" y="263"/>
                  </a:lnTo>
                  <a:lnTo>
                    <a:pt x="54" y="261"/>
                  </a:lnTo>
                  <a:lnTo>
                    <a:pt x="53" y="260"/>
                  </a:lnTo>
                  <a:lnTo>
                    <a:pt x="53" y="257"/>
                  </a:lnTo>
                  <a:lnTo>
                    <a:pt x="54" y="255"/>
                  </a:lnTo>
                  <a:lnTo>
                    <a:pt x="59" y="253"/>
                  </a:lnTo>
                  <a:lnTo>
                    <a:pt x="60" y="252"/>
                  </a:lnTo>
                  <a:lnTo>
                    <a:pt x="63" y="250"/>
                  </a:lnTo>
                  <a:lnTo>
                    <a:pt x="70" y="250"/>
                  </a:lnTo>
                  <a:lnTo>
                    <a:pt x="73" y="247"/>
                  </a:lnTo>
                  <a:lnTo>
                    <a:pt x="79" y="245"/>
                  </a:lnTo>
                  <a:lnTo>
                    <a:pt x="86" y="243"/>
                  </a:lnTo>
                  <a:lnTo>
                    <a:pt x="93" y="246"/>
                  </a:lnTo>
                  <a:lnTo>
                    <a:pt x="92" y="248"/>
                  </a:lnTo>
                  <a:lnTo>
                    <a:pt x="92" y="252"/>
                  </a:lnTo>
                  <a:lnTo>
                    <a:pt x="87" y="261"/>
                  </a:lnTo>
                  <a:lnTo>
                    <a:pt x="84" y="261"/>
                  </a:lnTo>
                  <a:lnTo>
                    <a:pt x="86" y="263"/>
                  </a:lnTo>
                  <a:lnTo>
                    <a:pt x="89" y="266"/>
                  </a:lnTo>
                  <a:lnTo>
                    <a:pt x="92" y="268"/>
                  </a:lnTo>
                  <a:lnTo>
                    <a:pt x="93" y="271"/>
                  </a:lnTo>
                  <a:lnTo>
                    <a:pt x="98" y="273"/>
                  </a:lnTo>
                  <a:lnTo>
                    <a:pt x="105" y="271"/>
                  </a:lnTo>
                  <a:lnTo>
                    <a:pt x="110" y="270"/>
                  </a:lnTo>
                  <a:lnTo>
                    <a:pt x="114" y="271"/>
                  </a:lnTo>
                  <a:lnTo>
                    <a:pt x="114" y="276"/>
                  </a:lnTo>
                  <a:lnTo>
                    <a:pt x="117" y="276"/>
                  </a:lnTo>
                  <a:lnTo>
                    <a:pt x="120" y="275"/>
                  </a:lnTo>
                  <a:lnTo>
                    <a:pt x="122" y="275"/>
                  </a:lnTo>
                  <a:lnTo>
                    <a:pt x="124" y="274"/>
                  </a:lnTo>
                  <a:lnTo>
                    <a:pt x="127" y="274"/>
                  </a:lnTo>
                  <a:lnTo>
                    <a:pt x="129" y="275"/>
                  </a:lnTo>
                  <a:lnTo>
                    <a:pt x="130" y="276"/>
                  </a:lnTo>
                  <a:lnTo>
                    <a:pt x="131" y="278"/>
                  </a:lnTo>
                  <a:lnTo>
                    <a:pt x="134" y="277"/>
                  </a:lnTo>
                  <a:lnTo>
                    <a:pt x="136" y="275"/>
                  </a:lnTo>
                  <a:lnTo>
                    <a:pt x="142" y="263"/>
                  </a:lnTo>
                  <a:lnTo>
                    <a:pt x="144" y="262"/>
                  </a:lnTo>
                  <a:lnTo>
                    <a:pt x="145" y="263"/>
                  </a:lnTo>
                  <a:lnTo>
                    <a:pt x="146" y="263"/>
                  </a:lnTo>
                  <a:lnTo>
                    <a:pt x="146" y="269"/>
                  </a:lnTo>
                  <a:lnTo>
                    <a:pt x="148" y="270"/>
                  </a:lnTo>
                  <a:lnTo>
                    <a:pt x="149" y="270"/>
                  </a:lnTo>
                  <a:lnTo>
                    <a:pt x="151" y="268"/>
                  </a:lnTo>
                  <a:lnTo>
                    <a:pt x="152" y="266"/>
                  </a:lnTo>
                  <a:lnTo>
                    <a:pt x="152" y="261"/>
                  </a:lnTo>
                  <a:lnTo>
                    <a:pt x="151" y="259"/>
                  </a:lnTo>
                  <a:lnTo>
                    <a:pt x="153" y="256"/>
                  </a:lnTo>
                  <a:lnTo>
                    <a:pt x="167" y="256"/>
                  </a:lnTo>
                  <a:lnTo>
                    <a:pt x="170" y="255"/>
                  </a:lnTo>
                  <a:lnTo>
                    <a:pt x="170" y="248"/>
                  </a:lnTo>
                  <a:lnTo>
                    <a:pt x="169" y="246"/>
                  </a:lnTo>
                  <a:lnTo>
                    <a:pt x="167" y="245"/>
                  </a:lnTo>
                  <a:lnTo>
                    <a:pt x="166" y="242"/>
                  </a:lnTo>
                  <a:lnTo>
                    <a:pt x="158" y="242"/>
                  </a:lnTo>
                  <a:lnTo>
                    <a:pt x="153" y="240"/>
                  </a:lnTo>
                  <a:lnTo>
                    <a:pt x="151" y="240"/>
                  </a:lnTo>
                  <a:lnTo>
                    <a:pt x="149" y="241"/>
                  </a:lnTo>
                  <a:lnTo>
                    <a:pt x="148" y="241"/>
                  </a:lnTo>
                  <a:lnTo>
                    <a:pt x="146" y="243"/>
                  </a:lnTo>
                  <a:lnTo>
                    <a:pt x="144" y="246"/>
                  </a:lnTo>
                  <a:lnTo>
                    <a:pt x="141" y="246"/>
                  </a:lnTo>
                  <a:lnTo>
                    <a:pt x="141" y="242"/>
                  </a:lnTo>
                  <a:lnTo>
                    <a:pt x="138" y="240"/>
                  </a:lnTo>
                  <a:lnTo>
                    <a:pt x="137" y="240"/>
                  </a:lnTo>
                  <a:lnTo>
                    <a:pt x="136" y="239"/>
                  </a:lnTo>
                  <a:lnTo>
                    <a:pt x="136" y="232"/>
                  </a:lnTo>
                  <a:lnTo>
                    <a:pt x="137" y="229"/>
                  </a:lnTo>
                  <a:lnTo>
                    <a:pt x="138" y="228"/>
                  </a:lnTo>
                  <a:lnTo>
                    <a:pt x="139" y="226"/>
                  </a:lnTo>
                  <a:lnTo>
                    <a:pt x="139" y="225"/>
                  </a:lnTo>
                  <a:lnTo>
                    <a:pt x="138" y="222"/>
                  </a:lnTo>
                  <a:lnTo>
                    <a:pt x="134" y="220"/>
                  </a:lnTo>
                  <a:lnTo>
                    <a:pt x="131" y="220"/>
                  </a:lnTo>
                  <a:lnTo>
                    <a:pt x="129" y="219"/>
                  </a:lnTo>
                  <a:lnTo>
                    <a:pt x="128" y="219"/>
                  </a:lnTo>
                  <a:lnTo>
                    <a:pt x="125" y="217"/>
                  </a:lnTo>
                  <a:lnTo>
                    <a:pt x="125" y="212"/>
                  </a:lnTo>
                  <a:lnTo>
                    <a:pt x="121" y="217"/>
                  </a:lnTo>
                  <a:lnTo>
                    <a:pt x="114" y="218"/>
                  </a:lnTo>
                  <a:lnTo>
                    <a:pt x="106" y="218"/>
                  </a:lnTo>
                  <a:lnTo>
                    <a:pt x="99" y="215"/>
                  </a:lnTo>
                  <a:lnTo>
                    <a:pt x="95" y="199"/>
                  </a:lnTo>
                  <a:lnTo>
                    <a:pt x="89" y="186"/>
                  </a:lnTo>
                  <a:lnTo>
                    <a:pt x="80" y="176"/>
                  </a:lnTo>
                  <a:lnTo>
                    <a:pt x="71" y="166"/>
                  </a:lnTo>
                  <a:lnTo>
                    <a:pt x="60" y="158"/>
                  </a:lnTo>
                  <a:lnTo>
                    <a:pt x="50" y="149"/>
                  </a:lnTo>
                  <a:lnTo>
                    <a:pt x="54" y="136"/>
                  </a:lnTo>
                  <a:lnTo>
                    <a:pt x="58" y="123"/>
                  </a:lnTo>
                  <a:lnTo>
                    <a:pt x="74" y="124"/>
                  </a:lnTo>
                  <a:lnTo>
                    <a:pt x="87" y="122"/>
                  </a:lnTo>
                  <a:lnTo>
                    <a:pt x="98" y="119"/>
                  </a:lnTo>
                  <a:lnTo>
                    <a:pt x="105" y="113"/>
                  </a:lnTo>
                  <a:lnTo>
                    <a:pt x="111" y="103"/>
                  </a:lnTo>
                  <a:lnTo>
                    <a:pt x="116" y="99"/>
                  </a:lnTo>
                  <a:lnTo>
                    <a:pt x="116" y="94"/>
                  </a:lnTo>
                  <a:lnTo>
                    <a:pt x="117" y="91"/>
                  </a:lnTo>
                  <a:lnTo>
                    <a:pt x="117" y="86"/>
                  </a:lnTo>
                  <a:lnTo>
                    <a:pt x="118" y="82"/>
                  </a:lnTo>
                  <a:lnTo>
                    <a:pt x="124" y="73"/>
                  </a:lnTo>
                  <a:lnTo>
                    <a:pt x="130" y="66"/>
                  </a:lnTo>
                  <a:lnTo>
                    <a:pt x="134" y="58"/>
                  </a:lnTo>
                  <a:lnTo>
                    <a:pt x="145" y="57"/>
                  </a:lnTo>
                  <a:lnTo>
                    <a:pt x="155" y="53"/>
                  </a:lnTo>
                  <a:lnTo>
                    <a:pt x="162" y="47"/>
                  </a:lnTo>
                  <a:lnTo>
                    <a:pt x="169" y="40"/>
                  </a:lnTo>
                  <a:lnTo>
                    <a:pt x="171" y="43"/>
                  </a:lnTo>
                  <a:lnTo>
                    <a:pt x="171" y="47"/>
                  </a:lnTo>
                  <a:lnTo>
                    <a:pt x="170" y="50"/>
                  </a:lnTo>
                  <a:lnTo>
                    <a:pt x="170" y="51"/>
                  </a:lnTo>
                  <a:lnTo>
                    <a:pt x="169" y="52"/>
                  </a:lnTo>
                  <a:lnTo>
                    <a:pt x="171" y="52"/>
                  </a:lnTo>
                  <a:lnTo>
                    <a:pt x="172" y="53"/>
                  </a:lnTo>
                  <a:lnTo>
                    <a:pt x="173" y="53"/>
                  </a:lnTo>
                  <a:lnTo>
                    <a:pt x="174" y="54"/>
                  </a:lnTo>
                  <a:lnTo>
                    <a:pt x="177" y="50"/>
                  </a:lnTo>
                  <a:lnTo>
                    <a:pt x="181" y="43"/>
                  </a:lnTo>
                  <a:lnTo>
                    <a:pt x="185" y="40"/>
                  </a:lnTo>
                  <a:lnTo>
                    <a:pt x="184" y="39"/>
                  </a:lnTo>
                  <a:lnTo>
                    <a:pt x="177" y="39"/>
                  </a:lnTo>
                  <a:lnTo>
                    <a:pt x="174" y="37"/>
                  </a:lnTo>
                  <a:lnTo>
                    <a:pt x="174" y="35"/>
                  </a:lnTo>
                  <a:lnTo>
                    <a:pt x="176" y="32"/>
                  </a:lnTo>
                  <a:lnTo>
                    <a:pt x="181" y="26"/>
                  </a:lnTo>
                  <a:lnTo>
                    <a:pt x="183" y="26"/>
                  </a:lnTo>
                  <a:lnTo>
                    <a:pt x="183" y="29"/>
                  </a:lnTo>
                  <a:lnTo>
                    <a:pt x="184" y="31"/>
                  </a:lnTo>
                  <a:lnTo>
                    <a:pt x="184" y="32"/>
                  </a:lnTo>
                  <a:lnTo>
                    <a:pt x="192" y="30"/>
                  </a:lnTo>
                  <a:lnTo>
                    <a:pt x="199" y="29"/>
                  </a:lnTo>
                  <a:lnTo>
                    <a:pt x="207" y="26"/>
                  </a:lnTo>
                  <a:lnTo>
                    <a:pt x="216" y="19"/>
                  </a:lnTo>
                  <a:lnTo>
                    <a:pt x="223" y="10"/>
                  </a:lnTo>
                  <a:lnTo>
                    <a:pt x="228"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099" name="Freeform 75"/>
            <p:cNvSpPr>
              <a:spLocks noEditPoints="1"/>
            </p:cNvSpPr>
            <p:nvPr/>
          </p:nvSpPr>
          <p:spPr bwMode="auto">
            <a:xfrm>
              <a:off x="5159604" y="5314695"/>
              <a:ext cx="266712" cy="131757"/>
            </a:xfrm>
            <a:custGeom>
              <a:avLst/>
              <a:gdLst/>
              <a:ahLst/>
              <a:cxnLst>
                <a:cxn ang="0">
                  <a:pos x="44" y="39"/>
                </a:cxn>
                <a:cxn ang="0">
                  <a:pos x="62" y="52"/>
                </a:cxn>
                <a:cxn ang="0">
                  <a:pos x="69" y="61"/>
                </a:cxn>
                <a:cxn ang="0">
                  <a:pos x="71" y="55"/>
                </a:cxn>
                <a:cxn ang="0">
                  <a:pos x="78" y="48"/>
                </a:cxn>
                <a:cxn ang="0">
                  <a:pos x="77" y="55"/>
                </a:cxn>
                <a:cxn ang="0">
                  <a:pos x="80" y="59"/>
                </a:cxn>
                <a:cxn ang="0">
                  <a:pos x="92" y="56"/>
                </a:cxn>
                <a:cxn ang="0">
                  <a:pos x="102" y="64"/>
                </a:cxn>
                <a:cxn ang="0">
                  <a:pos x="108" y="68"/>
                </a:cxn>
                <a:cxn ang="0">
                  <a:pos x="112" y="71"/>
                </a:cxn>
                <a:cxn ang="0">
                  <a:pos x="105" y="73"/>
                </a:cxn>
                <a:cxn ang="0">
                  <a:pos x="100" y="74"/>
                </a:cxn>
                <a:cxn ang="0">
                  <a:pos x="94" y="81"/>
                </a:cxn>
                <a:cxn ang="0">
                  <a:pos x="73" y="76"/>
                </a:cxn>
                <a:cxn ang="0">
                  <a:pos x="74" y="70"/>
                </a:cxn>
                <a:cxn ang="0">
                  <a:pos x="67" y="71"/>
                </a:cxn>
                <a:cxn ang="0">
                  <a:pos x="58" y="64"/>
                </a:cxn>
                <a:cxn ang="0">
                  <a:pos x="44" y="57"/>
                </a:cxn>
                <a:cxn ang="0">
                  <a:pos x="22" y="53"/>
                </a:cxn>
                <a:cxn ang="0">
                  <a:pos x="2" y="45"/>
                </a:cxn>
                <a:cxn ang="0">
                  <a:pos x="0" y="40"/>
                </a:cxn>
                <a:cxn ang="0">
                  <a:pos x="5" y="36"/>
                </a:cxn>
                <a:cxn ang="0">
                  <a:pos x="3" y="32"/>
                </a:cxn>
                <a:cxn ang="0">
                  <a:pos x="6" y="35"/>
                </a:cxn>
                <a:cxn ang="0">
                  <a:pos x="8" y="40"/>
                </a:cxn>
                <a:cxn ang="0">
                  <a:pos x="10" y="32"/>
                </a:cxn>
                <a:cxn ang="0">
                  <a:pos x="8" y="29"/>
                </a:cxn>
                <a:cxn ang="0">
                  <a:pos x="13" y="29"/>
                </a:cxn>
                <a:cxn ang="0">
                  <a:pos x="17" y="25"/>
                </a:cxn>
                <a:cxn ang="0">
                  <a:pos x="17" y="25"/>
                </a:cxn>
                <a:cxn ang="0">
                  <a:pos x="118" y="13"/>
                </a:cxn>
                <a:cxn ang="0">
                  <a:pos x="127" y="19"/>
                </a:cxn>
                <a:cxn ang="0">
                  <a:pos x="138" y="22"/>
                </a:cxn>
                <a:cxn ang="0">
                  <a:pos x="152" y="34"/>
                </a:cxn>
                <a:cxn ang="0">
                  <a:pos x="168" y="40"/>
                </a:cxn>
                <a:cxn ang="0">
                  <a:pos x="162" y="57"/>
                </a:cxn>
                <a:cxn ang="0">
                  <a:pos x="154" y="57"/>
                </a:cxn>
                <a:cxn ang="0">
                  <a:pos x="145" y="54"/>
                </a:cxn>
                <a:cxn ang="0">
                  <a:pos x="137" y="48"/>
                </a:cxn>
                <a:cxn ang="0">
                  <a:pos x="137" y="42"/>
                </a:cxn>
                <a:cxn ang="0">
                  <a:pos x="130" y="40"/>
                </a:cxn>
                <a:cxn ang="0">
                  <a:pos x="116" y="21"/>
                </a:cxn>
                <a:cxn ang="0">
                  <a:pos x="108" y="0"/>
                </a:cxn>
                <a:cxn ang="0">
                  <a:pos x="116" y="10"/>
                </a:cxn>
                <a:cxn ang="0">
                  <a:pos x="114" y="12"/>
                </a:cxn>
                <a:cxn ang="0">
                  <a:pos x="112" y="12"/>
                </a:cxn>
                <a:cxn ang="0">
                  <a:pos x="108" y="20"/>
                </a:cxn>
                <a:cxn ang="0">
                  <a:pos x="140" y="68"/>
                </a:cxn>
                <a:cxn ang="0">
                  <a:pos x="129" y="63"/>
                </a:cxn>
                <a:cxn ang="0">
                  <a:pos x="116" y="68"/>
                </a:cxn>
                <a:cxn ang="0">
                  <a:pos x="112" y="56"/>
                </a:cxn>
                <a:cxn ang="0">
                  <a:pos x="112" y="46"/>
                </a:cxn>
                <a:cxn ang="0">
                  <a:pos x="106" y="43"/>
                </a:cxn>
                <a:cxn ang="0">
                  <a:pos x="100" y="43"/>
                </a:cxn>
                <a:cxn ang="0">
                  <a:pos x="101" y="47"/>
                </a:cxn>
                <a:cxn ang="0">
                  <a:pos x="104" y="53"/>
                </a:cxn>
                <a:cxn ang="0">
                  <a:pos x="90" y="48"/>
                </a:cxn>
                <a:cxn ang="0">
                  <a:pos x="79" y="46"/>
                </a:cxn>
                <a:cxn ang="0">
                  <a:pos x="88" y="35"/>
                </a:cxn>
                <a:cxn ang="0">
                  <a:pos x="87" y="18"/>
                </a:cxn>
                <a:cxn ang="0">
                  <a:pos x="93" y="5"/>
                </a:cxn>
              </a:cxnLst>
              <a:rect l="0" t="0" r="r" b="b"/>
              <a:pathLst>
                <a:path w="168" h="83">
                  <a:moveTo>
                    <a:pt x="17" y="25"/>
                  </a:moveTo>
                  <a:lnTo>
                    <a:pt x="19" y="25"/>
                  </a:lnTo>
                  <a:lnTo>
                    <a:pt x="44" y="39"/>
                  </a:lnTo>
                  <a:lnTo>
                    <a:pt x="58" y="43"/>
                  </a:lnTo>
                  <a:lnTo>
                    <a:pt x="60" y="48"/>
                  </a:lnTo>
                  <a:lnTo>
                    <a:pt x="62" y="52"/>
                  </a:lnTo>
                  <a:lnTo>
                    <a:pt x="65" y="54"/>
                  </a:lnTo>
                  <a:lnTo>
                    <a:pt x="66" y="57"/>
                  </a:lnTo>
                  <a:lnTo>
                    <a:pt x="69" y="61"/>
                  </a:lnTo>
                  <a:lnTo>
                    <a:pt x="70" y="61"/>
                  </a:lnTo>
                  <a:lnTo>
                    <a:pt x="71" y="60"/>
                  </a:lnTo>
                  <a:lnTo>
                    <a:pt x="71" y="55"/>
                  </a:lnTo>
                  <a:lnTo>
                    <a:pt x="73" y="53"/>
                  </a:lnTo>
                  <a:lnTo>
                    <a:pt x="76" y="53"/>
                  </a:lnTo>
                  <a:lnTo>
                    <a:pt x="78" y="48"/>
                  </a:lnTo>
                  <a:lnTo>
                    <a:pt x="80" y="47"/>
                  </a:lnTo>
                  <a:lnTo>
                    <a:pt x="76" y="54"/>
                  </a:lnTo>
                  <a:lnTo>
                    <a:pt x="77" y="55"/>
                  </a:lnTo>
                  <a:lnTo>
                    <a:pt x="77" y="56"/>
                  </a:lnTo>
                  <a:lnTo>
                    <a:pt x="79" y="57"/>
                  </a:lnTo>
                  <a:lnTo>
                    <a:pt x="80" y="59"/>
                  </a:lnTo>
                  <a:lnTo>
                    <a:pt x="83" y="57"/>
                  </a:lnTo>
                  <a:lnTo>
                    <a:pt x="86" y="56"/>
                  </a:lnTo>
                  <a:lnTo>
                    <a:pt x="92" y="56"/>
                  </a:lnTo>
                  <a:lnTo>
                    <a:pt x="93" y="60"/>
                  </a:lnTo>
                  <a:lnTo>
                    <a:pt x="98" y="64"/>
                  </a:lnTo>
                  <a:lnTo>
                    <a:pt x="102" y="64"/>
                  </a:lnTo>
                  <a:lnTo>
                    <a:pt x="107" y="63"/>
                  </a:lnTo>
                  <a:lnTo>
                    <a:pt x="107" y="66"/>
                  </a:lnTo>
                  <a:lnTo>
                    <a:pt x="108" y="68"/>
                  </a:lnTo>
                  <a:lnTo>
                    <a:pt x="111" y="69"/>
                  </a:lnTo>
                  <a:lnTo>
                    <a:pt x="111" y="70"/>
                  </a:lnTo>
                  <a:lnTo>
                    <a:pt x="112" y="71"/>
                  </a:lnTo>
                  <a:lnTo>
                    <a:pt x="112" y="74"/>
                  </a:lnTo>
                  <a:lnTo>
                    <a:pt x="108" y="74"/>
                  </a:lnTo>
                  <a:lnTo>
                    <a:pt x="105" y="73"/>
                  </a:lnTo>
                  <a:lnTo>
                    <a:pt x="102" y="73"/>
                  </a:lnTo>
                  <a:lnTo>
                    <a:pt x="101" y="74"/>
                  </a:lnTo>
                  <a:lnTo>
                    <a:pt x="100" y="74"/>
                  </a:lnTo>
                  <a:lnTo>
                    <a:pt x="100" y="78"/>
                  </a:lnTo>
                  <a:lnTo>
                    <a:pt x="101" y="83"/>
                  </a:lnTo>
                  <a:lnTo>
                    <a:pt x="94" y="81"/>
                  </a:lnTo>
                  <a:lnTo>
                    <a:pt x="87" y="80"/>
                  </a:lnTo>
                  <a:lnTo>
                    <a:pt x="79" y="78"/>
                  </a:lnTo>
                  <a:lnTo>
                    <a:pt x="73" y="76"/>
                  </a:lnTo>
                  <a:lnTo>
                    <a:pt x="73" y="75"/>
                  </a:lnTo>
                  <a:lnTo>
                    <a:pt x="74" y="74"/>
                  </a:lnTo>
                  <a:lnTo>
                    <a:pt x="74" y="70"/>
                  </a:lnTo>
                  <a:lnTo>
                    <a:pt x="73" y="70"/>
                  </a:lnTo>
                  <a:lnTo>
                    <a:pt x="69" y="73"/>
                  </a:lnTo>
                  <a:lnTo>
                    <a:pt x="67" y="71"/>
                  </a:lnTo>
                  <a:lnTo>
                    <a:pt x="65" y="70"/>
                  </a:lnTo>
                  <a:lnTo>
                    <a:pt x="60" y="70"/>
                  </a:lnTo>
                  <a:lnTo>
                    <a:pt x="58" y="64"/>
                  </a:lnTo>
                  <a:lnTo>
                    <a:pt x="55" y="61"/>
                  </a:lnTo>
                  <a:lnTo>
                    <a:pt x="49" y="60"/>
                  </a:lnTo>
                  <a:lnTo>
                    <a:pt x="44" y="57"/>
                  </a:lnTo>
                  <a:lnTo>
                    <a:pt x="41" y="53"/>
                  </a:lnTo>
                  <a:lnTo>
                    <a:pt x="31" y="54"/>
                  </a:lnTo>
                  <a:lnTo>
                    <a:pt x="22" y="53"/>
                  </a:lnTo>
                  <a:lnTo>
                    <a:pt x="13" y="49"/>
                  </a:lnTo>
                  <a:lnTo>
                    <a:pt x="2" y="48"/>
                  </a:lnTo>
                  <a:lnTo>
                    <a:pt x="2" y="45"/>
                  </a:lnTo>
                  <a:lnTo>
                    <a:pt x="1" y="43"/>
                  </a:lnTo>
                  <a:lnTo>
                    <a:pt x="0" y="41"/>
                  </a:lnTo>
                  <a:lnTo>
                    <a:pt x="0" y="40"/>
                  </a:lnTo>
                  <a:lnTo>
                    <a:pt x="1" y="38"/>
                  </a:lnTo>
                  <a:lnTo>
                    <a:pt x="6" y="38"/>
                  </a:lnTo>
                  <a:lnTo>
                    <a:pt x="5" y="36"/>
                  </a:lnTo>
                  <a:lnTo>
                    <a:pt x="5" y="35"/>
                  </a:lnTo>
                  <a:lnTo>
                    <a:pt x="3" y="34"/>
                  </a:lnTo>
                  <a:lnTo>
                    <a:pt x="3" y="32"/>
                  </a:lnTo>
                  <a:lnTo>
                    <a:pt x="5" y="31"/>
                  </a:lnTo>
                  <a:lnTo>
                    <a:pt x="6" y="31"/>
                  </a:lnTo>
                  <a:lnTo>
                    <a:pt x="6" y="35"/>
                  </a:lnTo>
                  <a:lnTo>
                    <a:pt x="7" y="35"/>
                  </a:lnTo>
                  <a:lnTo>
                    <a:pt x="8" y="36"/>
                  </a:lnTo>
                  <a:lnTo>
                    <a:pt x="8" y="40"/>
                  </a:lnTo>
                  <a:lnTo>
                    <a:pt x="9" y="40"/>
                  </a:lnTo>
                  <a:lnTo>
                    <a:pt x="10" y="39"/>
                  </a:lnTo>
                  <a:lnTo>
                    <a:pt x="10" y="32"/>
                  </a:lnTo>
                  <a:lnTo>
                    <a:pt x="9" y="31"/>
                  </a:lnTo>
                  <a:lnTo>
                    <a:pt x="8" y="31"/>
                  </a:lnTo>
                  <a:lnTo>
                    <a:pt x="8" y="29"/>
                  </a:lnTo>
                  <a:lnTo>
                    <a:pt x="9" y="29"/>
                  </a:lnTo>
                  <a:lnTo>
                    <a:pt x="12" y="28"/>
                  </a:lnTo>
                  <a:lnTo>
                    <a:pt x="13" y="29"/>
                  </a:lnTo>
                  <a:lnTo>
                    <a:pt x="16" y="29"/>
                  </a:lnTo>
                  <a:lnTo>
                    <a:pt x="17" y="28"/>
                  </a:lnTo>
                  <a:lnTo>
                    <a:pt x="17" y="25"/>
                  </a:lnTo>
                  <a:close/>
                  <a:moveTo>
                    <a:pt x="12" y="22"/>
                  </a:moveTo>
                  <a:lnTo>
                    <a:pt x="15" y="22"/>
                  </a:lnTo>
                  <a:lnTo>
                    <a:pt x="17" y="25"/>
                  </a:lnTo>
                  <a:lnTo>
                    <a:pt x="12" y="22"/>
                  </a:lnTo>
                  <a:close/>
                  <a:moveTo>
                    <a:pt x="114" y="13"/>
                  </a:moveTo>
                  <a:lnTo>
                    <a:pt x="118" y="13"/>
                  </a:lnTo>
                  <a:lnTo>
                    <a:pt x="120" y="15"/>
                  </a:lnTo>
                  <a:lnTo>
                    <a:pt x="123" y="17"/>
                  </a:lnTo>
                  <a:lnTo>
                    <a:pt x="127" y="19"/>
                  </a:lnTo>
                  <a:lnTo>
                    <a:pt x="132" y="20"/>
                  </a:lnTo>
                  <a:lnTo>
                    <a:pt x="135" y="20"/>
                  </a:lnTo>
                  <a:lnTo>
                    <a:pt x="138" y="22"/>
                  </a:lnTo>
                  <a:lnTo>
                    <a:pt x="147" y="31"/>
                  </a:lnTo>
                  <a:lnTo>
                    <a:pt x="150" y="33"/>
                  </a:lnTo>
                  <a:lnTo>
                    <a:pt x="152" y="34"/>
                  </a:lnTo>
                  <a:lnTo>
                    <a:pt x="162" y="34"/>
                  </a:lnTo>
                  <a:lnTo>
                    <a:pt x="166" y="36"/>
                  </a:lnTo>
                  <a:lnTo>
                    <a:pt x="168" y="40"/>
                  </a:lnTo>
                  <a:lnTo>
                    <a:pt x="163" y="45"/>
                  </a:lnTo>
                  <a:lnTo>
                    <a:pt x="163" y="55"/>
                  </a:lnTo>
                  <a:lnTo>
                    <a:pt x="162" y="57"/>
                  </a:lnTo>
                  <a:lnTo>
                    <a:pt x="161" y="59"/>
                  </a:lnTo>
                  <a:lnTo>
                    <a:pt x="156" y="59"/>
                  </a:lnTo>
                  <a:lnTo>
                    <a:pt x="154" y="57"/>
                  </a:lnTo>
                  <a:lnTo>
                    <a:pt x="152" y="56"/>
                  </a:lnTo>
                  <a:lnTo>
                    <a:pt x="147" y="56"/>
                  </a:lnTo>
                  <a:lnTo>
                    <a:pt x="145" y="54"/>
                  </a:lnTo>
                  <a:lnTo>
                    <a:pt x="143" y="53"/>
                  </a:lnTo>
                  <a:lnTo>
                    <a:pt x="142" y="50"/>
                  </a:lnTo>
                  <a:lnTo>
                    <a:pt x="137" y="48"/>
                  </a:lnTo>
                  <a:lnTo>
                    <a:pt x="136" y="46"/>
                  </a:lnTo>
                  <a:lnTo>
                    <a:pt x="136" y="45"/>
                  </a:lnTo>
                  <a:lnTo>
                    <a:pt x="137" y="42"/>
                  </a:lnTo>
                  <a:lnTo>
                    <a:pt x="134" y="42"/>
                  </a:lnTo>
                  <a:lnTo>
                    <a:pt x="133" y="41"/>
                  </a:lnTo>
                  <a:lnTo>
                    <a:pt x="130" y="40"/>
                  </a:lnTo>
                  <a:lnTo>
                    <a:pt x="129" y="40"/>
                  </a:lnTo>
                  <a:lnTo>
                    <a:pt x="126" y="33"/>
                  </a:lnTo>
                  <a:lnTo>
                    <a:pt x="116" y="21"/>
                  </a:lnTo>
                  <a:lnTo>
                    <a:pt x="114" y="13"/>
                  </a:lnTo>
                  <a:close/>
                  <a:moveTo>
                    <a:pt x="100" y="0"/>
                  </a:moveTo>
                  <a:lnTo>
                    <a:pt x="108" y="0"/>
                  </a:lnTo>
                  <a:lnTo>
                    <a:pt x="111" y="1"/>
                  </a:lnTo>
                  <a:lnTo>
                    <a:pt x="115" y="6"/>
                  </a:lnTo>
                  <a:lnTo>
                    <a:pt x="116" y="10"/>
                  </a:lnTo>
                  <a:lnTo>
                    <a:pt x="115" y="12"/>
                  </a:lnTo>
                  <a:lnTo>
                    <a:pt x="115" y="13"/>
                  </a:lnTo>
                  <a:lnTo>
                    <a:pt x="114" y="12"/>
                  </a:lnTo>
                  <a:lnTo>
                    <a:pt x="114" y="13"/>
                  </a:lnTo>
                  <a:lnTo>
                    <a:pt x="112" y="13"/>
                  </a:lnTo>
                  <a:lnTo>
                    <a:pt x="112" y="12"/>
                  </a:lnTo>
                  <a:lnTo>
                    <a:pt x="109" y="12"/>
                  </a:lnTo>
                  <a:lnTo>
                    <a:pt x="109" y="19"/>
                  </a:lnTo>
                  <a:lnTo>
                    <a:pt x="108" y="20"/>
                  </a:lnTo>
                  <a:lnTo>
                    <a:pt x="107" y="20"/>
                  </a:lnTo>
                  <a:lnTo>
                    <a:pt x="123" y="43"/>
                  </a:lnTo>
                  <a:lnTo>
                    <a:pt x="140" y="68"/>
                  </a:lnTo>
                  <a:lnTo>
                    <a:pt x="137" y="70"/>
                  </a:lnTo>
                  <a:lnTo>
                    <a:pt x="135" y="69"/>
                  </a:lnTo>
                  <a:lnTo>
                    <a:pt x="129" y="63"/>
                  </a:lnTo>
                  <a:lnTo>
                    <a:pt x="125" y="63"/>
                  </a:lnTo>
                  <a:lnTo>
                    <a:pt x="120" y="68"/>
                  </a:lnTo>
                  <a:lnTo>
                    <a:pt x="116" y="68"/>
                  </a:lnTo>
                  <a:lnTo>
                    <a:pt x="118" y="64"/>
                  </a:lnTo>
                  <a:lnTo>
                    <a:pt x="116" y="60"/>
                  </a:lnTo>
                  <a:lnTo>
                    <a:pt x="112" y="56"/>
                  </a:lnTo>
                  <a:lnTo>
                    <a:pt x="109" y="53"/>
                  </a:lnTo>
                  <a:lnTo>
                    <a:pt x="108" y="49"/>
                  </a:lnTo>
                  <a:lnTo>
                    <a:pt x="112" y="46"/>
                  </a:lnTo>
                  <a:lnTo>
                    <a:pt x="111" y="45"/>
                  </a:lnTo>
                  <a:lnTo>
                    <a:pt x="108" y="43"/>
                  </a:lnTo>
                  <a:lnTo>
                    <a:pt x="106" y="43"/>
                  </a:lnTo>
                  <a:lnTo>
                    <a:pt x="104" y="42"/>
                  </a:lnTo>
                  <a:lnTo>
                    <a:pt x="101" y="42"/>
                  </a:lnTo>
                  <a:lnTo>
                    <a:pt x="100" y="43"/>
                  </a:lnTo>
                  <a:lnTo>
                    <a:pt x="99" y="43"/>
                  </a:lnTo>
                  <a:lnTo>
                    <a:pt x="100" y="45"/>
                  </a:lnTo>
                  <a:lnTo>
                    <a:pt x="101" y="47"/>
                  </a:lnTo>
                  <a:lnTo>
                    <a:pt x="102" y="48"/>
                  </a:lnTo>
                  <a:lnTo>
                    <a:pt x="104" y="50"/>
                  </a:lnTo>
                  <a:lnTo>
                    <a:pt x="104" y="53"/>
                  </a:lnTo>
                  <a:lnTo>
                    <a:pt x="98" y="52"/>
                  </a:lnTo>
                  <a:lnTo>
                    <a:pt x="93" y="50"/>
                  </a:lnTo>
                  <a:lnTo>
                    <a:pt x="90" y="48"/>
                  </a:lnTo>
                  <a:lnTo>
                    <a:pt x="86" y="47"/>
                  </a:lnTo>
                  <a:lnTo>
                    <a:pt x="81" y="48"/>
                  </a:lnTo>
                  <a:lnTo>
                    <a:pt x="79" y="46"/>
                  </a:lnTo>
                  <a:lnTo>
                    <a:pt x="80" y="45"/>
                  </a:lnTo>
                  <a:lnTo>
                    <a:pt x="81" y="42"/>
                  </a:lnTo>
                  <a:lnTo>
                    <a:pt x="88" y="35"/>
                  </a:lnTo>
                  <a:lnTo>
                    <a:pt x="88" y="31"/>
                  </a:lnTo>
                  <a:lnTo>
                    <a:pt x="87" y="25"/>
                  </a:lnTo>
                  <a:lnTo>
                    <a:pt x="87" y="18"/>
                  </a:lnTo>
                  <a:lnTo>
                    <a:pt x="88" y="12"/>
                  </a:lnTo>
                  <a:lnTo>
                    <a:pt x="91" y="7"/>
                  </a:lnTo>
                  <a:lnTo>
                    <a:pt x="93" y="5"/>
                  </a:lnTo>
                  <a:lnTo>
                    <a:pt x="97" y="4"/>
                  </a:lnTo>
                  <a:lnTo>
                    <a:pt x="10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0" name="Freeform 76"/>
            <p:cNvSpPr>
              <a:spLocks/>
            </p:cNvSpPr>
            <p:nvPr/>
          </p:nvSpPr>
          <p:spPr bwMode="auto">
            <a:xfrm>
              <a:off x="5423140" y="5381362"/>
              <a:ext cx="266712" cy="222239"/>
            </a:xfrm>
            <a:custGeom>
              <a:avLst/>
              <a:gdLst/>
              <a:ahLst/>
              <a:cxnLst>
                <a:cxn ang="0">
                  <a:pos x="12" y="4"/>
                </a:cxn>
                <a:cxn ang="0">
                  <a:pos x="26" y="14"/>
                </a:cxn>
                <a:cxn ang="0">
                  <a:pos x="50" y="36"/>
                </a:cxn>
                <a:cxn ang="0">
                  <a:pos x="60" y="41"/>
                </a:cxn>
                <a:cxn ang="0">
                  <a:pos x="66" y="54"/>
                </a:cxn>
                <a:cxn ang="0">
                  <a:pos x="80" y="61"/>
                </a:cxn>
                <a:cxn ang="0">
                  <a:pos x="90" y="69"/>
                </a:cxn>
                <a:cxn ang="0">
                  <a:pos x="108" y="71"/>
                </a:cxn>
                <a:cxn ang="0">
                  <a:pos x="139" y="77"/>
                </a:cxn>
                <a:cxn ang="0">
                  <a:pos x="146" y="75"/>
                </a:cxn>
                <a:cxn ang="0">
                  <a:pos x="167" y="110"/>
                </a:cxn>
                <a:cxn ang="0">
                  <a:pos x="161" y="140"/>
                </a:cxn>
                <a:cxn ang="0">
                  <a:pos x="159" y="134"/>
                </a:cxn>
                <a:cxn ang="0">
                  <a:pos x="158" y="125"/>
                </a:cxn>
                <a:cxn ang="0">
                  <a:pos x="154" y="116"/>
                </a:cxn>
                <a:cxn ang="0">
                  <a:pos x="144" y="129"/>
                </a:cxn>
                <a:cxn ang="0">
                  <a:pos x="148" y="122"/>
                </a:cxn>
                <a:cxn ang="0">
                  <a:pos x="138" y="103"/>
                </a:cxn>
                <a:cxn ang="0">
                  <a:pos x="129" y="95"/>
                </a:cxn>
                <a:cxn ang="0">
                  <a:pos x="122" y="85"/>
                </a:cxn>
                <a:cxn ang="0">
                  <a:pos x="118" y="95"/>
                </a:cxn>
                <a:cxn ang="0">
                  <a:pos x="111" y="97"/>
                </a:cxn>
                <a:cxn ang="0">
                  <a:pos x="106" y="103"/>
                </a:cxn>
                <a:cxn ang="0">
                  <a:pos x="108" y="110"/>
                </a:cxn>
                <a:cxn ang="0">
                  <a:pos x="101" y="115"/>
                </a:cxn>
                <a:cxn ang="0">
                  <a:pos x="103" y="106"/>
                </a:cxn>
                <a:cxn ang="0">
                  <a:pos x="101" y="98"/>
                </a:cxn>
                <a:cxn ang="0">
                  <a:pos x="108" y="88"/>
                </a:cxn>
                <a:cxn ang="0">
                  <a:pos x="103" y="87"/>
                </a:cxn>
                <a:cxn ang="0">
                  <a:pos x="98" y="87"/>
                </a:cxn>
                <a:cxn ang="0">
                  <a:pos x="87" y="80"/>
                </a:cxn>
                <a:cxn ang="0">
                  <a:pos x="78" y="75"/>
                </a:cxn>
                <a:cxn ang="0">
                  <a:pos x="73" y="73"/>
                </a:cxn>
                <a:cxn ang="0">
                  <a:pos x="69" y="69"/>
                </a:cxn>
                <a:cxn ang="0">
                  <a:pos x="57" y="56"/>
                </a:cxn>
                <a:cxn ang="0">
                  <a:pos x="53" y="62"/>
                </a:cxn>
                <a:cxn ang="0">
                  <a:pos x="40" y="61"/>
                </a:cxn>
                <a:cxn ang="0">
                  <a:pos x="40" y="56"/>
                </a:cxn>
                <a:cxn ang="0">
                  <a:pos x="45" y="50"/>
                </a:cxn>
                <a:cxn ang="0">
                  <a:pos x="39" y="50"/>
                </a:cxn>
                <a:cxn ang="0">
                  <a:pos x="38" y="45"/>
                </a:cxn>
                <a:cxn ang="0">
                  <a:pos x="39" y="39"/>
                </a:cxn>
                <a:cxn ang="0">
                  <a:pos x="31" y="34"/>
                </a:cxn>
                <a:cxn ang="0">
                  <a:pos x="23" y="29"/>
                </a:cxn>
                <a:cxn ang="0">
                  <a:pos x="30" y="26"/>
                </a:cxn>
                <a:cxn ang="0">
                  <a:pos x="20" y="27"/>
                </a:cxn>
                <a:cxn ang="0">
                  <a:pos x="14" y="17"/>
                </a:cxn>
                <a:cxn ang="0">
                  <a:pos x="10" y="20"/>
                </a:cxn>
                <a:cxn ang="0">
                  <a:pos x="0" y="13"/>
                </a:cxn>
              </a:cxnLst>
              <a:rect l="0" t="0" r="r" b="b"/>
              <a:pathLst>
                <a:path w="168" h="140">
                  <a:moveTo>
                    <a:pt x="4" y="0"/>
                  </a:moveTo>
                  <a:lnTo>
                    <a:pt x="11" y="0"/>
                  </a:lnTo>
                  <a:lnTo>
                    <a:pt x="12" y="1"/>
                  </a:lnTo>
                  <a:lnTo>
                    <a:pt x="12" y="4"/>
                  </a:lnTo>
                  <a:lnTo>
                    <a:pt x="13" y="5"/>
                  </a:lnTo>
                  <a:lnTo>
                    <a:pt x="13" y="7"/>
                  </a:lnTo>
                  <a:lnTo>
                    <a:pt x="14" y="8"/>
                  </a:lnTo>
                  <a:lnTo>
                    <a:pt x="26" y="14"/>
                  </a:lnTo>
                  <a:lnTo>
                    <a:pt x="38" y="24"/>
                  </a:lnTo>
                  <a:lnTo>
                    <a:pt x="49" y="34"/>
                  </a:lnTo>
                  <a:lnTo>
                    <a:pt x="50" y="35"/>
                  </a:lnTo>
                  <a:lnTo>
                    <a:pt x="50" y="36"/>
                  </a:lnTo>
                  <a:lnTo>
                    <a:pt x="52" y="36"/>
                  </a:lnTo>
                  <a:lnTo>
                    <a:pt x="54" y="38"/>
                  </a:lnTo>
                  <a:lnTo>
                    <a:pt x="56" y="40"/>
                  </a:lnTo>
                  <a:lnTo>
                    <a:pt x="60" y="41"/>
                  </a:lnTo>
                  <a:lnTo>
                    <a:pt x="62" y="43"/>
                  </a:lnTo>
                  <a:lnTo>
                    <a:pt x="64" y="47"/>
                  </a:lnTo>
                  <a:lnTo>
                    <a:pt x="66" y="49"/>
                  </a:lnTo>
                  <a:lnTo>
                    <a:pt x="66" y="54"/>
                  </a:lnTo>
                  <a:lnTo>
                    <a:pt x="67" y="55"/>
                  </a:lnTo>
                  <a:lnTo>
                    <a:pt x="74" y="55"/>
                  </a:lnTo>
                  <a:lnTo>
                    <a:pt x="77" y="56"/>
                  </a:lnTo>
                  <a:lnTo>
                    <a:pt x="80" y="61"/>
                  </a:lnTo>
                  <a:lnTo>
                    <a:pt x="82" y="62"/>
                  </a:lnTo>
                  <a:lnTo>
                    <a:pt x="84" y="64"/>
                  </a:lnTo>
                  <a:lnTo>
                    <a:pt x="87" y="66"/>
                  </a:lnTo>
                  <a:lnTo>
                    <a:pt x="90" y="69"/>
                  </a:lnTo>
                  <a:lnTo>
                    <a:pt x="90" y="73"/>
                  </a:lnTo>
                  <a:lnTo>
                    <a:pt x="95" y="69"/>
                  </a:lnTo>
                  <a:lnTo>
                    <a:pt x="101" y="70"/>
                  </a:lnTo>
                  <a:lnTo>
                    <a:pt x="108" y="71"/>
                  </a:lnTo>
                  <a:lnTo>
                    <a:pt x="113" y="73"/>
                  </a:lnTo>
                  <a:lnTo>
                    <a:pt x="126" y="73"/>
                  </a:lnTo>
                  <a:lnTo>
                    <a:pt x="133" y="74"/>
                  </a:lnTo>
                  <a:lnTo>
                    <a:pt x="139" y="77"/>
                  </a:lnTo>
                  <a:lnTo>
                    <a:pt x="142" y="77"/>
                  </a:lnTo>
                  <a:lnTo>
                    <a:pt x="144" y="76"/>
                  </a:lnTo>
                  <a:lnTo>
                    <a:pt x="145" y="76"/>
                  </a:lnTo>
                  <a:lnTo>
                    <a:pt x="146" y="75"/>
                  </a:lnTo>
                  <a:lnTo>
                    <a:pt x="151" y="75"/>
                  </a:lnTo>
                  <a:lnTo>
                    <a:pt x="155" y="96"/>
                  </a:lnTo>
                  <a:lnTo>
                    <a:pt x="160" y="104"/>
                  </a:lnTo>
                  <a:lnTo>
                    <a:pt x="167" y="110"/>
                  </a:lnTo>
                  <a:lnTo>
                    <a:pt x="168" y="122"/>
                  </a:lnTo>
                  <a:lnTo>
                    <a:pt x="167" y="132"/>
                  </a:lnTo>
                  <a:lnTo>
                    <a:pt x="163" y="140"/>
                  </a:lnTo>
                  <a:lnTo>
                    <a:pt x="161" y="140"/>
                  </a:lnTo>
                  <a:lnTo>
                    <a:pt x="160" y="139"/>
                  </a:lnTo>
                  <a:lnTo>
                    <a:pt x="160" y="138"/>
                  </a:lnTo>
                  <a:lnTo>
                    <a:pt x="159" y="136"/>
                  </a:lnTo>
                  <a:lnTo>
                    <a:pt x="159" y="134"/>
                  </a:lnTo>
                  <a:lnTo>
                    <a:pt x="158" y="133"/>
                  </a:lnTo>
                  <a:lnTo>
                    <a:pt x="156" y="133"/>
                  </a:lnTo>
                  <a:lnTo>
                    <a:pt x="156" y="129"/>
                  </a:lnTo>
                  <a:lnTo>
                    <a:pt x="158" y="125"/>
                  </a:lnTo>
                  <a:lnTo>
                    <a:pt x="158" y="122"/>
                  </a:lnTo>
                  <a:lnTo>
                    <a:pt x="156" y="118"/>
                  </a:lnTo>
                  <a:lnTo>
                    <a:pt x="156" y="115"/>
                  </a:lnTo>
                  <a:lnTo>
                    <a:pt x="154" y="116"/>
                  </a:lnTo>
                  <a:lnTo>
                    <a:pt x="153" y="117"/>
                  </a:lnTo>
                  <a:lnTo>
                    <a:pt x="152" y="120"/>
                  </a:lnTo>
                  <a:lnTo>
                    <a:pt x="152" y="129"/>
                  </a:lnTo>
                  <a:lnTo>
                    <a:pt x="144" y="129"/>
                  </a:lnTo>
                  <a:lnTo>
                    <a:pt x="144" y="126"/>
                  </a:lnTo>
                  <a:lnTo>
                    <a:pt x="145" y="124"/>
                  </a:lnTo>
                  <a:lnTo>
                    <a:pt x="147" y="123"/>
                  </a:lnTo>
                  <a:lnTo>
                    <a:pt x="148" y="122"/>
                  </a:lnTo>
                  <a:lnTo>
                    <a:pt x="151" y="120"/>
                  </a:lnTo>
                  <a:lnTo>
                    <a:pt x="145" y="116"/>
                  </a:lnTo>
                  <a:lnTo>
                    <a:pt x="141" y="110"/>
                  </a:lnTo>
                  <a:lnTo>
                    <a:pt x="138" y="103"/>
                  </a:lnTo>
                  <a:lnTo>
                    <a:pt x="133" y="97"/>
                  </a:lnTo>
                  <a:lnTo>
                    <a:pt x="132" y="96"/>
                  </a:lnTo>
                  <a:lnTo>
                    <a:pt x="130" y="96"/>
                  </a:lnTo>
                  <a:lnTo>
                    <a:pt x="129" y="95"/>
                  </a:lnTo>
                  <a:lnTo>
                    <a:pt x="126" y="94"/>
                  </a:lnTo>
                  <a:lnTo>
                    <a:pt x="124" y="89"/>
                  </a:lnTo>
                  <a:lnTo>
                    <a:pt x="124" y="85"/>
                  </a:lnTo>
                  <a:lnTo>
                    <a:pt x="122" y="85"/>
                  </a:lnTo>
                  <a:lnTo>
                    <a:pt x="119" y="88"/>
                  </a:lnTo>
                  <a:lnTo>
                    <a:pt x="119" y="91"/>
                  </a:lnTo>
                  <a:lnTo>
                    <a:pt x="118" y="94"/>
                  </a:lnTo>
                  <a:lnTo>
                    <a:pt x="118" y="95"/>
                  </a:lnTo>
                  <a:lnTo>
                    <a:pt x="117" y="96"/>
                  </a:lnTo>
                  <a:lnTo>
                    <a:pt x="115" y="96"/>
                  </a:lnTo>
                  <a:lnTo>
                    <a:pt x="113" y="97"/>
                  </a:lnTo>
                  <a:lnTo>
                    <a:pt x="111" y="97"/>
                  </a:lnTo>
                  <a:lnTo>
                    <a:pt x="109" y="98"/>
                  </a:lnTo>
                  <a:lnTo>
                    <a:pt x="108" y="99"/>
                  </a:lnTo>
                  <a:lnTo>
                    <a:pt x="108" y="101"/>
                  </a:lnTo>
                  <a:lnTo>
                    <a:pt x="106" y="103"/>
                  </a:lnTo>
                  <a:lnTo>
                    <a:pt x="106" y="105"/>
                  </a:lnTo>
                  <a:lnTo>
                    <a:pt x="105" y="106"/>
                  </a:lnTo>
                  <a:lnTo>
                    <a:pt x="106" y="109"/>
                  </a:lnTo>
                  <a:lnTo>
                    <a:pt x="108" y="110"/>
                  </a:lnTo>
                  <a:lnTo>
                    <a:pt x="108" y="112"/>
                  </a:lnTo>
                  <a:lnTo>
                    <a:pt x="105" y="117"/>
                  </a:lnTo>
                  <a:lnTo>
                    <a:pt x="103" y="117"/>
                  </a:lnTo>
                  <a:lnTo>
                    <a:pt x="101" y="115"/>
                  </a:lnTo>
                  <a:lnTo>
                    <a:pt x="101" y="112"/>
                  </a:lnTo>
                  <a:lnTo>
                    <a:pt x="102" y="110"/>
                  </a:lnTo>
                  <a:lnTo>
                    <a:pt x="103" y="109"/>
                  </a:lnTo>
                  <a:lnTo>
                    <a:pt x="103" y="106"/>
                  </a:lnTo>
                  <a:lnTo>
                    <a:pt x="104" y="105"/>
                  </a:lnTo>
                  <a:lnTo>
                    <a:pt x="103" y="103"/>
                  </a:lnTo>
                  <a:lnTo>
                    <a:pt x="103" y="101"/>
                  </a:lnTo>
                  <a:lnTo>
                    <a:pt x="101" y="98"/>
                  </a:lnTo>
                  <a:lnTo>
                    <a:pt x="101" y="96"/>
                  </a:lnTo>
                  <a:lnTo>
                    <a:pt x="103" y="91"/>
                  </a:lnTo>
                  <a:lnTo>
                    <a:pt x="105" y="89"/>
                  </a:lnTo>
                  <a:lnTo>
                    <a:pt x="108" y="88"/>
                  </a:lnTo>
                  <a:lnTo>
                    <a:pt x="108" y="87"/>
                  </a:lnTo>
                  <a:lnTo>
                    <a:pt x="106" y="85"/>
                  </a:lnTo>
                  <a:lnTo>
                    <a:pt x="105" y="85"/>
                  </a:lnTo>
                  <a:lnTo>
                    <a:pt x="103" y="87"/>
                  </a:lnTo>
                  <a:lnTo>
                    <a:pt x="102" y="87"/>
                  </a:lnTo>
                  <a:lnTo>
                    <a:pt x="101" y="88"/>
                  </a:lnTo>
                  <a:lnTo>
                    <a:pt x="99" y="88"/>
                  </a:lnTo>
                  <a:lnTo>
                    <a:pt x="98" y="87"/>
                  </a:lnTo>
                  <a:lnTo>
                    <a:pt x="97" y="84"/>
                  </a:lnTo>
                  <a:lnTo>
                    <a:pt x="88" y="84"/>
                  </a:lnTo>
                  <a:lnTo>
                    <a:pt x="87" y="83"/>
                  </a:lnTo>
                  <a:lnTo>
                    <a:pt x="87" y="80"/>
                  </a:lnTo>
                  <a:lnTo>
                    <a:pt x="81" y="80"/>
                  </a:lnTo>
                  <a:lnTo>
                    <a:pt x="80" y="78"/>
                  </a:lnTo>
                  <a:lnTo>
                    <a:pt x="80" y="76"/>
                  </a:lnTo>
                  <a:lnTo>
                    <a:pt x="78" y="75"/>
                  </a:lnTo>
                  <a:lnTo>
                    <a:pt x="78" y="74"/>
                  </a:lnTo>
                  <a:lnTo>
                    <a:pt x="75" y="74"/>
                  </a:lnTo>
                  <a:lnTo>
                    <a:pt x="73" y="75"/>
                  </a:lnTo>
                  <a:lnTo>
                    <a:pt x="73" y="73"/>
                  </a:lnTo>
                  <a:lnTo>
                    <a:pt x="75" y="70"/>
                  </a:lnTo>
                  <a:lnTo>
                    <a:pt x="75" y="68"/>
                  </a:lnTo>
                  <a:lnTo>
                    <a:pt x="71" y="68"/>
                  </a:lnTo>
                  <a:lnTo>
                    <a:pt x="69" y="69"/>
                  </a:lnTo>
                  <a:lnTo>
                    <a:pt x="62" y="69"/>
                  </a:lnTo>
                  <a:lnTo>
                    <a:pt x="60" y="64"/>
                  </a:lnTo>
                  <a:lnTo>
                    <a:pt x="59" y="61"/>
                  </a:lnTo>
                  <a:lnTo>
                    <a:pt x="57" y="56"/>
                  </a:lnTo>
                  <a:lnTo>
                    <a:pt x="56" y="56"/>
                  </a:lnTo>
                  <a:lnTo>
                    <a:pt x="54" y="57"/>
                  </a:lnTo>
                  <a:lnTo>
                    <a:pt x="53" y="60"/>
                  </a:lnTo>
                  <a:lnTo>
                    <a:pt x="53" y="62"/>
                  </a:lnTo>
                  <a:lnTo>
                    <a:pt x="49" y="61"/>
                  </a:lnTo>
                  <a:lnTo>
                    <a:pt x="47" y="60"/>
                  </a:lnTo>
                  <a:lnTo>
                    <a:pt x="42" y="60"/>
                  </a:lnTo>
                  <a:lnTo>
                    <a:pt x="40" y="61"/>
                  </a:lnTo>
                  <a:lnTo>
                    <a:pt x="37" y="62"/>
                  </a:lnTo>
                  <a:lnTo>
                    <a:pt x="37" y="57"/>
                  </a:lnTo>
                  <a:lnTo>
                    <a:pt x="38" y="56"/>
                  </a:lnTo>
                  <a:lnTo>
                    <a:pt x="40" y="56"/>
                  </a:lnTo>
                  <a:lnTo>
                    <a:pt x="41" y="55"/>
                  </a:lnTo>
                  <a:lnTo>
                    <a:pt x="44" y="55"/>
                  </a:lnTo>
                  <a:lnTo>
                    <a:pt x="45" y="54"/>
                  </a:lnTo>
                  <a:lnTo>
                    <a:pt x="45" y="50"/>
                  </a:lnTo>
                  <a:lnTo>
                    <a:pt x="44" y="49"/>
                  </a:lnTo>
                  <a:lnTo>
                    <a:pt x="42" y="49"/>
                  </a:lnTo>
                  <a:lnTo>
                    <a:pt x="41" y="50"/>
                  </a:lnTo>
                  <a:lnTo>
                    <a:pt x="39" y="50"/>
                  </a:lnTo>
                  <a:lnTo>
                    <a:pt x="38" y="52"/>
                  </a:lnTo>
                  <a:lnTo>
                    <a:pt x="37" y="52"/>
                  </a:lnTo>
                  <a:lnTo>
                    <a:pt x="37" y="47"/>
                  </a:lnTo>
                  <a:lnTo>
                    <a:pt x="38" y="45"/>
                  </a:lnTo>
                  <a:lnTo>
                    <a:pt x="37" y="43"/>
                  </a:lnTo>
                  <a:lnTo>
                    <a:pt x="40" y="43"/>
                  </a:lnTo>
                  <a:lnTo>
                    <a:pt x="40" y="40"/>
                  </a:lnTo>
                  <a:lnTo>
                    <a:pt x="39" y="39"/>
                  </a:lnTo>
                  <a:lnTo>
                    <a:pt x="38" y="36"/>
                  </a:lnTo>
                  <a:lnTo>
                    <a:pt x="35" y="35"/>
                  </a:lnTo>
                  <a:lnTo>
                    <a:pt x="33" y="35"/>
                  </a:lnTo>
                  <a:lnTo>
                    <a:pt x="31" y="34"/>
                  </a:lnTo>
                  <a:lnTo>
                    <a:pt x="27" y="34"/>
                  </a:lnTo>
                  <a:lnTo>
                    <a:pt x="26" y="33"/>
                  </a:lnTo>
                  <a:lnTo>
                    <a:pt x="24" y="32"/>
                  </a:lnTo>
                  <a:lnTo>
                    <a:pt x="23" y="29"/>
                  </a:lnTo>
                  <a:lnTo>
                    <a:pt x="24" y="28"/>
                  </a:lnTo>
                  <a:lnTo>
                    <a:pt x="28" y="28"/>
                  </a:lnTo>
                  <a:lnTo>
                    <a:pt x="30" y="27"/>
                  </a:lnTo>
                  <a:lnTo>
                    <a:pt x="30" y="26"/>
                  </a:lnTo>
                  <a:lnTo>
                    <a:pt x="27" y="24"/>
                  </a:lnTo>
                  <a:lnTo>
                    <a:pt x="24" y="24"/>
                  </a:lnTo>
                  <a:lnTo>
                    <a:pt x="21" y="25"/>
                  </a:lnTo>
                  <a:lnTo>
                    <a:pt x="20" y="27"/>
                  </a:lnTo>
                  <a:lnTo>
                    <a:pt x="18" y="28"/>
                  </a:lnTo>
                  <a:lnTo>
                    <a:pt x="17" y="29"/>
                  </a:lnTo>
                  <a:lnTo>
                    <a:pt x="14" y="29"/>
                  </a:lnTo>
                  <a:lnTo>
                    <a:pt x="14" y="17"/>
                  </a:lnTo>
                  <a:lnTo>
                    <a:pt x="12" y="17"/>
                  </a:lnTo>
                  <a:lnTo>
                    <a:pt x="11" y="18"/>
                  </a:lnTo>
                  <a:lnTo>
                    <a:pt x="11" y="19"/>
                  </a:lnTo>
                  <a:lnTo>
                    <a:pt x="10" y="20"/>
                  </a:lnTo>
                  <a:lnTo>
                    <a:pt x="10" y="25"/>
                  </a:lnTo>
                  <a:lnTo>
                    <a:pt x="9" y="26"/>
                  </a:lnTo>
                  <a:lnTo>
                    <a:pt x="4" y="20"/>
                  </a:lnTo>
                  <a:lnTo>
                    <a:pt x="0" y="13"/>
                  </a:lnTo>
                  <a:lnTo>
                    <a:pt x="0" y="6"/>
                  </a:lnTo>
                  <a:lnTo>
                    <a:pt x="4"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1" name="Freeform 77"/>
            <p:cNvSpPr>
              <a:spLocks noEditPoints="1"/>
            </p:cNvSpPr>
            <p:nvPr/>
          </p:nvSpPr>
          <p:spPr bwMode="auto">
            <a:xfrm>
              <a:off x="4835739" y="5430575"/>
              <a:ext cx="4764" cy="3175"/>
            </a:xfrm>
            <a:custGeom>
              <a:avLst/>
              <a:gdLst/>
              <a:ahLst/>
              <a:cxnLst>
                <a:cxn ang="0">
                  <a:pos x="1" y="1"/>
                </a:cxn>
                <a:cxn ang="0">
                  <a:pos x="1" y="2"/>
                </a:cxn>
                <a:cxn ang="0">
                  <a:pos x="0" y="2"/>
                </a:cxn>
                <a:cxn ang="0">
                  <a:pos x="1" y="1"/>
                </a:cxn>
                <a:cxn ang="0">
                  <a:pos x="3" y="0"/>
                </a:cxn>
                <a:cxn ang="0">
                  <a:pos x="1" y="1"/>
                </a:cxn>
                <a:cxn ang="0">
                  <a:pos x="3" y="0"/>
                </a:cxn>
              </a:cxnLst>
              <a:rect l="0" t="0" r="r" b="b"/>
              <a:pathLst>
                <a:path w="3" h="2">
                  <a:moveTo>
                    <a:pt x="1" y="1"/>
                  </a:moveTo>
                  <a:lnTo>
                    <a:pt x="1" y="2"/>
                  </a:lnTo>
                  <a:lnTo>
                    <a:pt x="0" y="2"/>
                  </a:lnTo>
                  <a:lnTo>
                    <a:pt x="1" y="1"/>
                  </a:lnTo>
                  <a:close/>
                  <a:moveTo>
                    <a:pt x="3" y="0"/>
                  </a:moveTo>
                  <a:lnTo>
                    <a:pt x="1" y="1"/>
                  </a:lnTo>
                  <a:lnTo>
                    <a:pt x="3"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2" name="Freeform 78"/>
            <p:cNvSpPr>
              <a:spLocks/>
            </p:cNvSpPr>
            <p:nvPr/>
          </p:nvSpPr>
          <p:spPr bwMode="auto">
            <a:xfrm>
              <a:off x="5470767" y="5494074"/>
              <a:ext cx="42865" cy="41273"/>
            </a:xfrm>
            <a:custGeom>
              <a:avLst/>
              <a:gdLst/>
              <a:ahLst/>
              <a:cxnLst>
                <a:cxn ang="0">
                  <a:pos x="0" y="0"/>
                </a:cxn>
                <a:cxn ang="0">
                  <a:pos x="15" y="0"/>
                </a:cxn>
                <a:cxn ang="0">
                  <a:pos x="17" y="2"/>
                </a:cxn>
                <a:cxn ang="0">
                  <a:pos x="17" y="6"/>
                </a:cxn>
                <a:cxn ang="0">
                  <a:pos x="19" y="11"/>
                </a:cxn>
                <a:cxn ang="0">
                  <a:pos x="23" y="14"/>
                </a:cxn>
                <a:cxn ang="0">
                  <a:pos x="27" y="17"/>
                </a:cxn>
                <a:cxn ang="0">
                  <a:pos x="27" y="19"/>
                </a:cxn>
                <a:cxn ang="0">
                  <a:pos x="26" y="20"/>
                </a:cxn>
                <a:cxn ang="0">
                  <a:pos x="24" y="21"/>
                </a:cxn>
                <a:cxn ang="0">
                  <a:pos x="23" y="21"/>
                </a:cxn>
                <a:cxn ang="0">
                  <a:pos x="20" y="23"/>
                </a:cxn>
                <a:cxn ang="0">
                  <a:pos x="19" y="24"/>
                </a:cxn>
                <a:cxn ang="0">
                  <a:pos x="19" y="26"/>
                </a:cxn>
                <a:cxn ang="0">
                  <a:pos x="14" y="17"/>
                </a:cxn>
                <a:cxn ang="0">
                  <a:pos x="5" y="9"/>
                </a:cxn>
                <a:cxn ang="0">
                  <a:pos x="0" y="0"/>
                </a:cxn>
              </a:cxnLst>
              <a:rect l="0" t="0" r="r" b="b"/>
              <a:pathLst>
                <a:path w="27" h="26">
                  <a:moveTo>
                    <a:pt x="0" y="0"/>
                  </a:moveTo>
                  <a:lnTo>
                    <a:pt x="15" y="0"/>
                  </a:lnTo>
                  <a:lnTo>
                    <a:pt x="17" y="2"/>
                  </a:lnTo>
                  <a:lnTo>
                    <a:pt x="17" y="6"/>
                  </a:lnTo>
                  <a:lnTo>
                    <a:pt x="19" y="11"/>
                  </a:lnTo>
                  <a:lnTo>
                    <a:pt x="23" y="14"/>
                  </a:lnTo>
                  <a:lnTo>
                    <a:pt x="27" y="17"/>
                  </a:lnTo>
                  <a:lnTo>
                    <a:pt x="27" y="19"/>
                  </a:lnTo>
                  <a:lnTo>
                    <a:pt x="26" y="20"/>
                  </a:lnTo>
                  <a:lnTo>
                    <a:pt x="24" y="21"/>
                  </a:lnTo>
                  <a:lnTo>
                    <a:pt x="23" y="21"/>
                  </a:lnTo>
                  <a:lnTo>
                    <a:pt x="20" y="23"/>
                  </a:lnTo>
                  <a:lnTo>
                    <a:pt x="19" y="24"/>
                  </a:lnTo>
                  <a:lnTo>
                    <a:pt x="19" y="26"/>
                  </a:lnTo>
                  <a:lnTo>
                    <a:pt x="14" y="17"/>
                  </a:lnTo>
                  <a:lnTo>
                    <a:pt x="5" y="9"/>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3" name="Freeform 79"/>
            <p:cNvSpPr>
              <a:spLocks/>
            </p:cNvSpPr>
            <p:nvPr/>
          </p:nvSpPr>
          <p:spPr bwMode="auto">
            <a:xfrm>
              <a:off x="5385038" y="5511533"/>
              <a:ext cx="9526" cy="14287"/>
            </a:xfrm>
            <a:custGeom>
              <a:avLst/>
              <a:gdLst/>
              <a:ahLst/>
              <a:cxnLst>
                <a:cxn ang="0">
                  <a:pos x="1" y="0"/>
                </a:cxn>
                <a:cxn ang="0">
                  <a:pos x="2" y="0"/>
                </a:cxn>
                <a:cxn ang="0">
                  <a:pos x="3" y="1"/>
                </a:cxn>
                <a:cxn ang="0">
                  <a:pos x="3" y="2"/>
                </a:cxn>
                <a:cxn ang="0">
                  <a:pos x="5" y="3"/>
                </a:cxn>
                <a:cxn ang="0">
                  <a:pos x="6" y="3"/>
                </a:cxn>
                <a:cxn ang="0">
                  <a:pos x="6" y="9"/>
                </a:cxn>
                <a:cxn ang="0">
                  <a:pos x="5" y="9"/>
                </a:cxn>
                <a:cxn ang="0">
                  <a:pos x="5" y="8"/>
                </a:cxn>
                <a:cxn ang="0">
                  <a:pos x="3" y="7"/>
                </a:cxn>
                <a:cxn ang="0">
                  <a:pos x="3" y="5"/>
                </a:cxn>
                <a:cxn ang="0">
                  <a:pos x="1" y="2"/>
                </a:cxn>
                <a:cxn ang="0">
                  <a:pos x="0" y="2"/>
                </a:cxn>
                <a:cxn ang="0">
                  <a:pos x="1" y="0"/>
                </a:cxn>
              </a:cxnLst>
              <a:rect l="0" t="0" r="r" b="b"/>
              <a:pathLst>
                <a:path w="6" h="9">
                  <a:moveTo>
                    <a:pt x="1" y="0"/>
                  </a:moveTo>
                  <a:lnTo>
                    <a:pt x="2" y="0"/>
                  </a:lnTo>
                  <a:lnTo>
                    <a:pt x="3" y="1"/>
                  </a:lnTo>
                  <a:lnTo>
                    <a:pt x="3" y="2"/>
                  </a:lnTo>
                  <a:lnTo>
                    <a:pt x="5" y="3"/>
                  </a:lnTo>
                  <a:lnTo>
                    <a:pt x="6" y="3"/>
                  </a:lnTo>
                  <a:lnTo>
                    <a:pt x="6" y="9"/>
                  </a:lnTo>
                  <a:lnTo>
                    <a:pt x="5" y="9"/>
                  </a:lnTo>
                  <a:lnTo>
                    <a:pt x="5" y="8"/>
                  </a:lnTo>
                  <a:lnTo>
                    <a:pt x="3" y="7"/>
                  </a:lnTo>
                  <a:lnTo>
                    <a:pt x="3" y="5"/>
                  </a:lnTo>
                  <a:lnTo>
                    <a:pt x="1" y="2"/>
                  </a:lnTo>
                  <a:lnTo>
                    <a:pt x="0" y="2"/>
                  </a:lnTo>
                  <a:lnTo>
                    <a:pt x="1"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4" name="Freeform 80"/>
            <p:cNvSpPr>
              <a:spLocks/>
            </p:cNvSpPr>
            <p:nvPr/>
          </p:nvSpPr>
          <p:spPr bwMode="auto">
            <a:xfrm>
              <a:off x="5607300" y="5535346"/>
              <a:ext cx="36515" cy="47623"/>
            </a:xfrm>
            <a:custGeom>
              <a:avLst/>
              <a:gdLst/>
              <a:ahLst/>
              <a:cxnLst>
                <a:cxn ang="0">
                  <a:pos x="2" y="0"/>
                </a:cxn>
                <a:cxn ang="0">
                  <a:pos x="11" y="4"/>
                </a:cxn>
                <a:cxn ang="0">
                  <a:pos x="17" y="9"/>
                </a:cxn>
                <a:cxn ang="0">
                  <a:pos x="22" y="19"/>
                </a:cxn>
                <a:cxn ang="0">
                  <a:pos x="23" y="30"/>
                </a:cxn>
                <a:cxn ang="0">
                  <a:pos x="21" y="29"/>
                </a:cxn>
                <a:cxn ang="0">
                  <a:pos x="19" y="28"/>
                </a:cxn>
                <a:cxn ang="0">
                  <a:pos x="15" y="19"/>
                </a:cxn>
                <a:cxn ang="0">
                  <a:pos x="13" y="18"/>
                </a:cxn>
                <a:cxn ang="0">
                  <a:pos x="11" y="18"/>
                </a:cxn>
                <a:cxn ang="0">
                  <a:pos x="11" y="21"/>
                </a:cxn>
                <a:cxn ang="0">
                  <a:pos x="13" y="21"/>
                </a:cxn>
                <a:cxn ang="0">
                  <a:pos x="13" y="22"/>
                </a:cxn>
                <a:cxn ang="0">
                  <a:pos x="9" y="22"/>
                </a:cxn>
                <a:cxn ang="0">
                  <a:pos x="9" y="23"/>
                </a:cxn>
                <a:cxn ang="0">
                  <a:pos x="8" y="23"/>
                </a:cxn>
                <a:cxn ang="0">
                  <a:pos x="8" y="30"/>
                </a:cxn>
                <a:cxn ang="0">
                  <a:pos x="3" y="26"/>
                </a:cxn>
                <a:cxn ang="0">
                  <a:pos x="3" y="8"/>
                </a:cxn>
                <a:cxn ang="0">
                  <a:pos x="0" y="6"/>
                </a:cxn>
                <a:cxn ang="0">
                  <a:pos x="1" y="4"/>
                </a:cxn>
                <a:cxn ang="0">
                  <a:pos x="2" y="0"/>
                </a:cxn>
              </a:cxnLst>
              <a:rect l="0" t="0" r="r" b="b"/>
              <a:pathLst>
                <a:path w="23" h="30">
                  <a:moveTo>
                    <a:pt x="2" y="0"/>
                  </a:moveTo>
                  <a:lnTo>
                    <a:pt x="11" y="4"/>
                  </a:lnTo>
                  <a:lnTo>
                    <a:pt x="17" y="9"/>
                  </a:lnTo>
                  <a:lnTo>
                    <a:pt x="22" y="19"/>
                  </a:lnTo>
                  <a:lnTo>
                    <a:pt x="23" y="30"/>
                  </a:lnTo>
                  <a:lnTo>
                    <a:pt x="21" y="29"/>
                  </a:lnTo>
                  <a:lnTo>
                    <a:pt x="19" y="28"/>
                  </a:lnTo>
                  <a:lnTo>
                    <a:pt x="15" y="19"/>
                  </a:lnTo>
                  <a:lnTo>
                    <a:pt x="13" y="18"/>
                  </a:lnTo>
                  <a:lnTo>
                    <a:pt x="11" y="18"/>
                  </a:lnTo>
                  <a:lnTo>
                    <a:pt x="11" y="21"/>
                  </a:lnTo>
                  <a:lnTo>
                    <a:pt x="13" y="21"/>
                  </a:lnTo>
                  <a:lnTo>
                    <a:pt x="13" y="22"/>
                  </a:lnTo>
                  <a:lnTo>
                    <a:pt x="9" y="22"/>
                  </a:lnTo>
                  <a:lnTo>
                    <a:pt x="9" y="23"/>
                  </a:lnTo>
                  <a:lnTo>
                    <a:pt x="8" y="23"/>
                  </a:lnTo>
                  <a:lnTo>
                    <a:pt x="8" y="30"/>
                  </a:lnTo>
                  <a:lnTo>
                    <a:pt x="3" y="26"/>
                  </a:lnTo>
                  <a:lnTo>
                    <a:pt x="3" y="8"/>
                  </a:lnTo>
                  <a:lnTo>
                    <a:pt x="0" y="6"/>
                  </a:lnTo>
                  <a:lnTo>
                    <a:pt x="1" y="4"/>
                  </a:lnTo>
                  <a:lnTo>
                    <a:pt x="2"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5" name="Freeform 81"/>
            <p:cNvSpPr>
              <a:spLocks/>
            </p:cNvSpPr>
            <p:nvPr/>
          </p:nvSpPr>
          <p:spPr bwMode="auto">
            <a:xfrm>
              <a:off x="5519984" y="5548047"/>
              <a:ext cx="90492" cy="79372"/>
            </a:xfrm>
            <a:custGeom>
              <a:avLst/>
              <a:gdLst/>
              <a:ahLst/>
              <a:cxnLst>
                <a:cxn ang="0">
                  <a:pos x="0" y="0"/>
                </a:cxn>
                <a:cxn ang="0">
                  <a:pos x="3" y="0"/>
                </a:cxn>
                <a:cxn ang="0">
                  <a:pos x="5" y="3"/>
                </a:cxn>
                <a:cxn ang="0">
                  <a:pos x="6" y="4"/>
                </a:cxn>
                <a:cxn ang="0">
                  <a:pos x="7" y="6"/>
                </a:cxn>
                <a:cxn ang="0">
                  <a:pos x="9" y="7"/>
                </a:cxn>
                <a:cxn ang="0">
                  <a:pos x="21" y="8"/>
                </a:cxn>
                <a:cxn ang="0">
                  <a:pos x="30" y="13"/>
                </a:cxn>
                <a:cxn ang="0">
                  <a:pos x="35" y="20"/>
                </a:cxn>
                <a:cxn ang="0">
                  <a:pos x="34" y="31"/>
                </a:cxn>
                <a:cxn ang="0">
                  <a:pos x="35" y="32"/>
                </a:cxn>
                <a:cxn ang="0">
                  <a:pos x="36" y="32"/>
                </a:cxn>
                <a:cxn ang="0">
                  <a:pos x="37" y="31"/>
                </a:cxn>
                <a:cxn ang="0">
                  <a:pos x="40" y="31"/>
                </a:cxn>
                <a:cxn ang="0">
                  <a:pos x="41" y="29"/>
                </a:cxn>
                <a:cxn ang="0">
                  <a:pos x="44" y="29"/>
                </a:cxn>
                <a:cxn ang="0">
                  <a:pos x="48" y="31"/>
                </a:cxn>
                <a:cxn ang="0">
                  <a:pos x="55" y="42"/>
                </a:cxn>
                <a:cxn ang="0">
                  <a:pos x="57" y="50"/>
                </a:cxn>
                <a:cxn ang="0">
                  <a:pos x="55" y="49"/>
                </a:cxn>
                <a:cxn ang="0">
                  <a:pos x="52" y="50"/>
                </a:cxn>
                <a:cxn ang="0">
                  <a:pos x="48" y="48"/>
                </a:cxn>
                <a:cxn ang="0">
                  <a:pos x="45" y="46"/>
                </a:cxn>
                <a:cxn ang="0">
                  <a:pos x="44" y="42"/>
                </a:cxn>
                <a:cxn ang="0">
                  <a:pos x="42" y="40"/>
                </a:cxn>
                <a:cxn ang="0">
                  <a:pos x="40" y="39"/>
                </a:cxn>
                <a:cxn ang="0">
                  <a:pos x="38" y="39"/>
                </a:cxn>
                <a:cxn ang="0">
                  <a:pos x="36" y="40"/>
                </a:cxn>
                <a:cxn ang="0">
                  <a:pos x="35" y="41"/>
                </a:cxn>
                <a:cxn ang="0">
                  <a:pos x="31" y="39"/>
                </a:cxn>
                <a:cxn ang="0">
                  <a:pos x="29" y="36"/>
                </a:cxn>
                <a:cxn ang="0">
                  <a:pos x="26" y="34"/>
                </a:cxn>
                <a:cxn ang="0">
                  <a:pos x="23" y="32"/>
                </a:cxn>
                <a:cxn ang="0">
                  <a:pos x="21" y="28"/>
                </a:cxn>
                <a:cxn ang="0">
                  <a:pos x="20" y="24"/>
                </a:cxn>
                <a:cxn ang="0">
                  <a:pos x="17" y="26"/>
                </a:cxn>
                <a:cxn ang="0">
                  <a:pos x="17" y="27"/>
                </a:cxn>
                <a:cxn ang="0">
                  <a:pos x="16" y="28"/>
                </a:cxn>
                <a:cxn ang="0">
                  <a:pos x="12" y="28"/>
                </a:cxn>
                <a:cxn ang="0">
                  <a:pos x="13" y="22"/>
                </a:cxn>
                <a:cxn ang="0">
                  <a:pos x="12" y="18"/>
                </a:cxn>
                <a:cxn ang="0">
                  <a:pos x="9" y="14"/>
                </a:cxn>
                <a:cxn ang="0">
                  <a:pos x="7" y="10"/>
                </a:cxn>
                <a:cxn ang="0">
                  <a:pos x="0" y="0"/>
                </a:cxn>
              </a:cxnLst>
              <a:rect l="0" t="0" r="r" b="b"/>
              <a:pathLst>
                <a:path w="57" h="50">
                  <a:moveTo>
                    <a:pt x="0" y="0"/>
                  </a:moveTo>
                  <a:lnTo>
                    <a:pt x="3" y="0"/>
                  </a:lnTo>
                  <a:lnTo>
                    <a:pt x="5" y="3"/>
                  </a:lnTo>
                  <a:lnTo>
                    <a:pt x="6" y="4"/>
                  </a:lnTo>
                  <a:lnTo>
                    <a:pt x="7" y="6"/>
                  </a:lnTo>
                  <a:lnTo>
                    <a:pt x="9" y="7"/>
                  </a:lnTo>
                  <a:lnTo>
                    <a:pt x="21" y="8"/>
                  </a:lnTo>
                  <a:lnTo>
                    <a:pt x="30" y="13"/>
                  </a:lnTo>
                  <a:lnTo>
                    <a:pt x="35" y="20"/>
                  </a:lnTo>
                  <a:lnTo>
                    <a:pt x="34" y="31"/>
                  </a:lnTo>
                  <a:lnTo>
                    <a:pt x="35" y="32"/>
                  </a:lnTo>
                  <a:lnTo>
                    <a:pt x="36" y="32"/>
                  </a:lnTo>
                  <a:lnTo>
                    <a:pt x="37" y="31"/>
                  </a:lnTo>
                  <a:lnTo>
                    <a:pt x="40" y="31"/>
                  </a:lnTo>
                  <a:lnTo>
                    <a:pt x="41" y="29"/>
                  </a:lnTo>
                  <a:lnTo>
                    <a:pt x="44" y="29"/>
                  </a:lnTo>
                  <a:lnTo>
                    <a:pt x="48" y="31"/>
                  </a:lnTo>
                  <a:lnTo>
                    <a:pt x="55" y="42"/>
                  </a:lnTo>
                  <a:lnTo>
                    <a:pt x="57" y="50"/>
                  </a:lnTo>
                  <a:lnTo>
                    <a:pt x="55" y="49"/>
                  </a:lnTo>
                  <a:lnTo>
                    <a:pt x="52" y="50"/>
                  </a:lnTo>
                  <a:lnTo>
                    <a:pt x="48" y="48"/>
                  </a:lnTo>
                  <a:lnTo>
                    <a:pt x="45" y="46"/>
                  </a:lnTo>
                  <a:lnTo>
                    <a:pt x="44" y="42"/>
                  </a:lnTo>
                  <a:lnTo>
                    <a:pt x="42" y="40"/>
                  </a:lnTo>
                  <a:lnTo>
                    <a:pt x="40" y="39"/>
                  </a:lnTo>
                  <a:lnTo>
                    <a:pt x="38" y="39"/>
                  </a:lnTo>
                  <a:lnTo>
                    <a:pt x="36" y="40"/>
                  </a:lnTo>
                  <a:lnTo>
                    <a:pt x="35" y="41"/>
                  </a:lnTo>
                  <a:lnTo>
                    <a:pt x="31" y="39"/>
                  </a:lnTo>
                  <a:lnTo>
                    <a:pt x="29" y="36"/>
                  </a:lnTo>
                  <a:lnTo>
                    <a:pt x="26" y="34"/>
                  </a:lnTo>
                  <a:lnTo>
                    <a:pt x="23" y="32"/>
                  </a:lnTo>
                  <a:lnTo>
                    <a:pt x="21" y="28"/>
                  </a:lnTo>
                  <a:lnTo>
                    <a:pt x="20" y="24"/>
                  </a:lnTo>
                  <a:lnTo>
                    <a:pt x="17" y="26"/>
                  </a:lnTo>
                  <a:lnTo>
                    <a:pt x="17" y="27"/>
                  </a:lnTo>
                  <a:lnTo>
                    <a:pt x="16" y="28"/>
                  </a:lnTo>
                  <a:lnTo>
                    <a:pt x="12" y="28"/>
                  </a:lnTo>
                  <a:lnTo>
                    <a:pt x="13" y="22"/>
                  </a:lnTo>
                  <a:lnTo>
                    <a:pt x="12" y="18"/>
                  </a:lnTo>
                  <a:lnTo>
                    <a:pt x="9" y="14"/>
                  </a:lnTo>
                  <a:lnTo>
                    <a:pt x="7" y="10"/>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6" name="Freeform 82"/>
            <p:cNvSpPr>
              <a:spLocks/>
            </p:cNvSpPr>
            <p:nvPr/>
          </p:nvSpPr>
          <p:spPr bwMode="auto">
            <a:xfrm>
              <a:off x="4564266" y="5636947"/>
              <a:ext cx="104780" cy="76197"/>
            </a:xfrm>
            <a:custGeom>
              <a:avLst/>
              <a:gdLst/>
              <a:ahLst/>
              <a:cxnLst>
                <a:cxn ang="0">
                  <a:pos x="44" y="0"/>
                </a:cxn>
                <a:cxn ang="0">
                  <a:pos x="48" y="6"/>
                </a:cxn>
                <a:cxn ang="0">
                  <a:pos x="50" y="8"/>
                </a:cxn>
                <a:cxn ang="0">
                  <a:pos x="52" y="5"/>
                </a:cxn>
                <a:cxn ang="0">
                  <a:pos x="54" y="1"/>
                </a:cxn>
                <a:cxn ang="0">
                  <a:pos x="58" y="0"/>
                </a:cxn>
                <a:cxn ang="0">
                  <a:pos x="59" y="4"/>
                </a:cxn>
                <a:cxn ang="0">
                  <a:pos x="58" y="8"/>
                </a:cxn>
                <a:cxn ang="0">
                  <a:pos x="59" y="11"/>
                </a:cxn>
                <a:cxn ang="0">
                  <a:pos x="63" y="13"/>
                </a:cxn>
                <a:cxn ang="0">
                  <a:pos x="66" y="14"/>
                </a:cxn>
                <a:cxn ang="0">
                  <a:pos x="63" y="22"/>
                </a:cxn>
                <a:cxn ang="0">
                  <a:pos x="57" y="20"/>
                </a:cxn>
                <a:cxn ang="0">
                  <a:pos x="47" y="22"/>
                </a:cxn>
                <a:cxn ang="0">
                  <a:pos x="45" y="28"/>
                </a:cxn>
                <a:cxn ang="0">
                  <a:pos x="42" y="31"/>
                </a:cxn>
                <a:cxn ang="0">
                  <a:pos x="41" y="38"/>
                </a:cxn>
                <a:cxn ang="0">
                  <a:pos x="35" y="39"/>
                </a:cxn>
                <a:cxn ang="0">
                  <a:pos x="31" y="43"/>
                </a:cxn>
                <a:cxn ang="0">
                  <a:pos x="28" y="48"/>
                </a:cxn>
                <a:cxn ang="0">
                  <a:pos x="27" y="45"/>
                </a:cxn>
                <a:cxn ang="0">
                  <a:pos x="28" y="41"/>
                </a:cxn>
                <a:cxn ang="0">
                  <a:pos x="21" y="46"/>
                </a:cxn>
                <a:cxn ang="0">
                  <a:pos x="20" y="45"/>
                </a:cxn>
                <a:cxn ang="0">
                  <a:pos x="13" y="40"/>
                </a:cxn>
                <a:cxn ang="0">
                  <a:pos x="8" y="43"/>
                </a:cxn>
                <a:cxn ang="0">
                  <a:pos x="7" y="45"/>
                </a:cxn>
                <a:cxn ang="0">
                  <a:pos x="5" y="39"/>
                </a:cxn>
                <a:cxn ang="0">
                  <a:pos x="0" y="33"/>
                </a:cxn>
                <a:cxn ang="0">
                  <a:pos x="6" y="22"/>
                </a:cxn>
                <a:cxn ang="0">
                  <a:pos x="16" y="22"/>
                </a:cxn>
                <a:cxn ang="0">
                  <a:pos x="22" y="31"/>
                </a:cxn>
                <a:cxn ang="0">
                  <a:pos x="28" y="35"/>
                </a:cxn>
                <a:cxn ang="0">
                  <a:pos x="27" y="27"/>
                </a:cxn>
                <a:cxn ang="0">
                  <a:pos x="28" y="15"/>
                </a:cxn>
                <a:cxn ang="0">
                  <a:pos x="22" y="7"/>
                </a:cxn>
                <a:cxn ang="0">
                  <a:pos x="26" y="5"/>
                </a:cxn>
                <a:cxn ang="0">
                  <a:pos x="28" y="8"/>
                </a:cxn>
                <a:cxn ang="0">
                  <a:pos x="31" y="13"/>
                </a:cxn>
                <a:cxn ang="0">
                  <a:pos x="34" y="12"/>
                </a:cxn>
                <a:cxn ang="0">
                  <a:pos x="35" y="12"/>
                </a:cxn>
                <a:cxn ang="0">
                  <a:pos x="38" y="13"/>
                </a:cxn>
                <a:cxn ang="0">
                  <a:pos x="41" y="10"/>
                </a:cxn>
              </a:cxnLst>
              <a:rect l="0" t="0" r="r" b="b"/>
              <a:pathLst>
                <a:path w="66" h="48">
                  <a:moveTo>
                    <a:pt x="41" y="0"/>
                  </a:moveTo>
                  <a:lnTo>
                    <a:pt x="44" y="0"/>
                  </a:lnTo>
                  <a:lnTo>
                    <a:pt x="45" y="1"/>
                  </a:lnTo>
                  <a:lnTo>
                    <a:pt x="48" y="6"/>
                  </a:lnTo>
                  <a:lnTo>
                    <a:pt x="48" y="10"/>
                  </a:lnTo>
                  <a:lnTo>
                    <a:pt x="50" y="8"/>
                  </a:lnTo>
                  <a:lnTo>
                    <a:pt x="51" y="7"/>
                  </a:lnTo>
                  <a:lnTo>
                    <a:pt x="52" y="5"/>
                  </a:lnTo>
                  <a:lnTo>
                    <a:pt x="54" y="4"/>
                  </a:lnTo>
                  <a:lnTo>
                    <a:pt x="54" y="1"/>
                  </a:lnTo>
                  <a:lnTo>
                    <a:pt x="56" y="0"/>
                  </a:lnTo>
                  <a:lnTo>
                    <a:pt x="58" y="0"/>
                  </a:lnTo>
                  <a:lnTo>
                    <a:pt x="58" y="1"/>
                  </a:lnTo>
                  <a:lnTo>
                    <a:pt x="59" y="4"/>
                  </a:lnTo>
                  <a:lnTo>
                    <a:pt x="58" y="6"/>
                  </a:lnTo>
                  <a:lnTo>
                    <a:pt x="58" y="8"/>
                  </a:lnTo>
                  <a:lnTo>
                    <a:pt x="59" y="10"/>
                  </a:lnTo>
                  <a:lnTo>
                    <a:pt x="59" y="11"/>
                  </a:lnTo>
                  <a:lnTo>
                    <a:pt x="61" y="12"/>
                  </a:lnTo>
                  <a:lnTo>
                    <a:pt x="63" y="13"/>
                  </a:lnTo>
                  <a:lnTo>
                    <a:pt x="66" y="13"/>
                  </a:lnTo>
                  <a:lnTo>
                    <a:pt x="66" y="14"/>
                  </a:lnTo>
                  <a:lnTo>
                    <a:pt x="63" y="18"/>
                  </a:lnTo>
                  <a:lnTo>
                    <a:pt x="63" y="22"/>
                  </a:lnTo>
                  <a:lnTo>
                    <a:pt x="61" y="21"/>
                  </a:lnTo>
                  <a:lnTo>
                    <a:pt x="57" y="20"/>
                  </a:lnTo>
                  <a:lnTo>
                    <a:pt x="51" y="20"/>
                  </a:lnTo>
                  <a:lnTo>
                    <a:pt x="47" y="22"/>
                  </a:lnTo>
                  <a:lnTo>
                    <a:pt x="45" y="25"/>
                  </a:lnTo>
                  <a:lnTo>
                    <a:pt x="45" y="28"/>
                  </a:lnTo>
                  <a:lnTo>
                    <a:pt x="43" y="29"/>
                  </a:lnTo>
                  <a:lnTo>
                    <a:pt x="42" y="31"/>
                  </a:lnTo>
                  <a:lnTo>
                    <a:pt x="42" y="35"/>
                  </a:lnTo>
                  <a:lnTo>
                    <a:pt x="41" y="38"/>
                  </a:lnTo>
                  <a:lnTo>
                    <a:pt x="37" y="38"/>
                  </a:lnTo>
                  <a:lnTo>
                    <a:pt x="35" y="39"/>
                  </a:lnTo>
                  <a:lnTo>
                    <a:pt x="33" y="41"/>
                  </a:lnTo>
                  <a:lnTo>
                    <a:pt x="31" y="43"/>
                  </a:lnTo>
                  <a:lnTo>
                    <a:pt x="29" y="46"/>
                  </a:lnTo>
                  <a:lnTo>
                    <a:pt x="28" y="48"/>
                  </a:lnTo>
                  <a:lnTo>
                    <a:pt x="27" y="47"/>
                  </a:lnTo>
                  <a:lnTo>
                    <a:pt x="27" y="45"/>
                  </a:lnTo>
                  <a:lnTo>
                    <a:pt x="28" y="43"/>
                  </a:lnTo>
                  <a:lnTo>
                    <a:pt x="28" y="41"/>
                  </a:lnTo>
                  <a:lnTo>
                    <a:pt x="26" y="41"/>
                  </a:lnTo>
                  <a:lnTo>
                    <a:pt x="21" y="46"/>
                  </a:lnTo>
                  <a:lnTo>
                    <a:pt x="20" y="46"/>
                  </a:lnTo>
                  <a:lnTo>
                    <a:pt x="20" y="45"/>
                  </a:lnTo>
                  <a:lnTo>
                    <a:pt x="15" y="40"/>
                  </a:lnTo>
                  <a:lnTo>
                    <a:pt x="13" y="40"/>
                  </a:lnTo>
                  <a:lnTo>
                    <a:pt x="11" y="41"/>
                  </a:lnTo>
                  <a:lnTo>
                    <a:pt x="8" y="43"/>
                  </a:lnTo>
                  <a:lnTo>
                    <a:pt x="8" y="45"/>
                  </a:lnTo>
                  <a:lnTo>
                    <a:pt x="7" y="45"/>
                  </a:lnTo>
                  <a:lnTo>
                    <a:pt x="7" y="43"/>
                  </a:lnTo>
                  <a:lnTo>
                    <a:pt x="5" y="39"/>
                  </a:lnTo>
                  <a:lnTo>
                    <a:pt x="1" y="35"/>
                  </a:lnTo>
                  <a:lnTo>
                    <a:pt x="0" y="33"/>
                  </a:lnTo>
                  <a:lnTo>
                    <a:pt x="1" y="29"/>
                  </a:lnTo>
                  <a:lnTo>
                    <a:pt x="6" y="22"/>
                  </a:lnTo>
                  <a:lnTo>
                    <a:pt x="15" y="18"/>
                  </a:lnTo>
                  <a:lnTo>
                    <a:pt x="16" y="22"/>
                  </a:lnTo>
                  <a:lnTo>
                    <a:pt x="18" y="26"/>
                  </a:lnTo>
                  <a:lnTo>
                    <a:pt x="22" y="31"/>
                  </a:lnTo>
                  <a:lnTo>
                    <a:pt x="26" y="33"/>
                  </a:lnTo>
                  <a:lnTo>
                    <a:pt x="28" y="35"/>
                  </a:lnTo>
                  <a:lnTo>
                    <a:pt x="27" y="33"/>
                  </a:lnTo>
                  <a:lnTo>
                    <a:pt x="27" y="27"/>
                  </a:lnTo>
                  <a:lnTo>
                    <a:pt x="28" y="25"/>
                  </a:lnTo>
                  <a:lnTo>
                    <a:pt x="28" y="15"/>
                  </a:lnTo>
                  <a:lnTo>
                    <a:pt x="21" y="8"/>
                  </a:lnTo>
                  <a:lnTo>
                    <a:pt x="22" y="7"/>
                  </a:lnTo>
                  <a:lnTo>
                    <a:pt x="23" y="5"/>
                  </a:lnTo>
                  <a:lnTo>
                    <a:pt x="26" y="5"/>
                  </a:lnTo>
                  <a:lnTo>
                    <a:pt x="27" y="6"/>
                  </a:lnTo>
                  <a:lnTo>
                    <a:pt x="28" y="8"/>
                  </a:lnTo>
                  <a:lnTo>
                    <a:pt x="28" y="13"/>
                  </a:lnTo>
                  <a:lnTo>
                    <a:pt x="31" y="13"/>
                  </a:lnTo>
                  <a:lnTo>
                    <a:pt x="33" y="12"/>
                  </a:lnTo>
                  <a:lnTo>
                    <a:pt x="34" y="12"/>
                  </a:lnTo>
                  <a:lnTo>
                    <a:pt x="35" y="11"/>
                  </a:lnTo>
                  <a:lnTo>
                    <a:pt x="35" y="12"/>
                  </a:lnTo>
                  <a:lnTo>
                    <a:pt x="36" y="13"/>
                  </a:lnTo>
                  <a:lnTo>
                    <a:pt x="38" y="13"/>
                  </a:lnTo>
                  <a:lnTo>
                    <a:pt x="40" y="12"/>
                  </a:lnTo>
                  <a:lnTo>
                    <a:pt x="41" y="10"/>
                  </a:lnTo>
                  <a:lnTo>
                    <a:pt x="41"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7" name="Freeform 83"/>
            <p:cNvSpPr>
              <a:spLocks/>
            </p:cNvSpPr>
            <p:nvPr/>
          </p:nvSpPr>
          <p:spPr bwMode="auto">
            <a:xfrm>
              <a:off x="4629357" y="5700451"/>
              <a:ext cx="11114" cy="9525"/>
            </a:xfrm>
            <a:custGeom>
              <a:avLst/>
              <a:gdLst/>
              <a:ahLst/>
              <a:cxnLst>
                <a:cxn ang="0">
                  <a:pos x="3" y="0"/>
                </a:cxn>
                <a:cxn ang="0">
                  <a:pos x="7" y="0"/>
                </a:cxn>
                <a:cxn ang="0">
                  <a:pos x="6" y="1"/>
                </a:cxn>
                <a:cxn ang="0">
                  <a:pos x="3" y="1"/>
                </a:cxn>
                <a:cxn ang="0">
                  <a:pos x="2" y="2"/>
                </a:cxn>
                <a:cxn ang="0">
                  <a:pos x="2" y="6"/>
                </a:cxn>
                <a:cxn ang="0">
                  <a:pos x="0" y="5"/>
                </a:cxn>
                <a:cxn ang="0">
                  <a:pos x="0" y="2"/>
                </a:cxn>
                <a:cxn ang="0">
                  <a:pos x="1" y="1"/>
                </a:cxn>
                <a:cxn ang="0">
                  <a:pos x="3" y="0"/>
                </a:cxn>
              </a:cxnLst>
              <a:rect l="0" t="0" r="r" b="b"/>
              <a:pathLst>
                <a:path w="7" h="6">
                  <a:moveTo>
                    <a:pt x="3" y="0"/>
                  </a:moveTo>
                  <a:lnTo>
                    <a:pt x="7" y="0"/>
                  </a:lnTo>
                  <a:lnTo>
                    <a:pt x="6" y="1"/>
                  </a:lnTo>
                  <a:lnTo>
                    <a:pt x="3" y="1"/>
                  </a:lnTo>
                  <a:lnTo>
                    <a:pt x="2" y="2"/>
                  </a:lnTo>
                  <a:lnTo>
                    <a:pt x="2" y="6"/>
                  </a:lnTo>
                  <a:lnTo>
                    <a:pt x="0" y="5"/>
                  </a:lnTo>
                  <a:lnTo>
                    <a:pt x="0" y="2"/>
                  </a:lnTo>
                  <a:lnTo>
                    <a:pt x="1" y="1"/>
                  </a:lnTo>
                  <a:lnTo>
                    <a:pt x="3"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8" name="Freeform 84"/>
            <p:cNvSpPr>
              <a:spLocks noEditPoints="1"/>
            </p:cNvSpPr>
            <p:nvPr/>
          </p:nvSpPr>
          <p:spPr bwMode="auto">
            <a:xfrm>
              <a:off x="4596019" y="5716318"/>
              <a:ext cx="14288" cy="20637"/>
            </a:xfrm>
            <a:custGeom>
              <a:avLst/>
              <a:gdLst/>
              <a:ahLst/>
              <a:cxnLst>
                <a:cxn ang="0">
                  <a:pos x="6" y="5"/>
                </a:cxn>
                <a:cxn ang="0">
                  <a:pos x="6" y="9"/>
                </a:cxn>
                <a:cxn ang="0">
                  <a:pos x="1" y="13"/>
                </a:cxn>
                <a:cxn ang="0">
                  <a:pos x="0" y="13"/>
                </a:cxn>
                <a:cxn ang="0">
                  <a:pos x="0" y="10"/>
                </a:cxn>
                <a:cxn ang="0">
                  <a:pos x="2" y="9"/>
                </a:cxn>
                <a:cxn ang="0">
                  <a:pos x="6" y="5"/>
                </a:cxn>
                <a:cxn ang="0">
                  <a:pos x="7" y="3"/>
                </a:cxn>
                <a:cxn ang="0">
                  <a:pos x="6" y="5"/>
                </a:cxn>
                <a:cxn ang="0">
                  <a:pos x="6" y="4"/>
                </a:cxn>
                <a:cxn ang="0">
                  <a:pos x="7" y="3"/>
                </a:cxn>
                <a:cxn ang="0">
                  <a:pos x="8" y="0"/>
                </a:cxn>
                <a:cxn ang="0">
                  <a:pos x="9" y="2"/>
                </a:cxn>
                <a:cxn ang="0">
                  <a:pos x="8" y="3"/>
                </a:cxn>
                <a:cxn ang="0">
                  <a:pos x="7" y="3"/>
                </a:cxn>
                <a:cxn ang="0">
                  <a:pos x="8" y="0"/>
                </a:cxn>
              </a:cxnLst>
              <a:rect l="0" t="0" r="r" b="b"/>
              <a:pathLst>
                <a:path w="9" h="13">
                  <a:moveTo>
                    <a:pt x="6" y="5"/>
                  </a:moveTo>
                  <a:lnTo>
                    <a:pt x="6" y="9"/>
                  </a:lnTo>
                  <a:lnTo>
                    <a:pt x="1" y="13"/>
                  </a:lnTo>
                  <a:lnTo>
                    <a:pt x="0" y="13"/>
                  </a:lnTo>
                  <a:lnTo>
                    <a:pt x="0" y="10"/>
                  </a:lnTo>
                  <a:lnTo>
                    <a:pt x="2" y="9"/>
                  </a:lnTo>
                  <a:lnTo>
                    <a:pt x="6" y="5"/>
                  </a:lnTo>
                  <a:close/>
                  <a:moveTo>
                    <a:pt x="7" y="3"/>
                  </a:moveTo>
                  <a:lnTo>
                    <a:pt x="6" y="5"/>
                  </a:lnTo>
                  <a:lnTo>
                    <a:pt x="6" y="4"/>
                  </a:lnTo>
                  <a:lnTo>
                    <a:pt x="7" y="3"/>
                  </a:lnTo>
                  <a:close/>
                  <a:moveTo>
                    <a:pt x="8" y="0"/>
                  </a:moveTo>
                  <a:lnTo>
                    <a:pt x="9" y="2"/>
                  </a:lnTo>
                  <a:lnTo>
                    <a:pt x="8" y="3"/>
                  </a:lnTo>
                  <a:lnTo>
                    <a:pt x="7" y="3"/>
                  </a:lnTo>
                  <a:lnTo>
                    <a:pt x="8"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09" name="Freeform 85"/>
            <p:cNvSpPr>
              <a:spLocks noEditPoints="1"/>
            </p:cNvSpPr>
            <p:nvPr/>
          </p:nvSpPr>
          <p:spPr bwMode="auto">
            <a:xfrm>
              <a:off x="4178484" y="5867120"/>
              <a:ext cx="23814" cy="26987"/>
            </a:xfrm>
            <a:custGeom>
              <a:avLst/>
              <a:gdLst/>
              <a:ahLst/>
              <a:cxnLst>
                <a:cxn ang="0">
                  <a:pos x="0" y="7"/>
                </a:cxn>
                <a:cxn ang="0">
                  <a:pos x="6" y="7"/>
                </a:cxn>
                <a:cxn ang="0">
                  <a:pos x="6" y="9"/>
                </a:cxn>
                <a:cxn ang="0">
                  <a:pos x="0" y="9"/>
                </a:cxn>
                <a:cxn ang="0">
                  <a:pos x="0" y="7"/>
                </a:cxn>
                <a:cxn ang="0">
                  <a:pos x="13" y="0"/>
                </a:cxn>
                <a:cxn ang="0">
                  <a:pos x="14" y="1"/>
                </a:cxn>
                <a:cxn ang="0">
                  <a:pos x="14" y="7"/>
                </a:cxn>
                <a:cxn ang="0">
                  <a:pos x="15" y="12"/>
                </a:cxn>
                <a:cxn ang="0">
                  <a:pos x="14" y="15"/>
                </a:cxn>
                <a:cxn ang="0">
                  <a:pos x="13" y="17"/>
                </a:cxn>
                <a:cxn ang="0">
                  <a:pos x="10" y="17"/>
                </a:cxn>
                <a:cxn ang="0">
                  <a:pos x="9" y="16"/>
                </a:cxn>
                <a:cxn ang="0">
                  <a:pos x="9" y="14"/>
                </a:cxn>
                <a:cxn ang="0">
                  <a:pos x="8" y="13"/>
                </a:cxn>
                <a:cxn ang="0">
                  <a:pos x="8" y="10"/>
                </a:cxn>
                <a:cxn ang="0">
                  <a:pos x="7" y="9"/>
                </a:cxn>
                <a:cxn ang="0">
                  <a:pos x="6" y="9"/>
                </a:cxn>
                <a:cxn ang="0">
                  <a:pos x="8" y="8"/>
                </a:cxn>
                <a:cxn ang="0">
                  <a:pos x="9" y="7"/>
                </a:cxn>
                <a:cxn ang="0">
                  <a:pos x="13" y="0"/>
                </a:cxn>
              </a:cxnLst>
              <a:rect l="0" t="0" r="r" b="b"/>
              <a:pathLst>
                <a:path w="15" h="17">
                  <a:moveTo>
                    <a:pt x="0" y="7"/>
                  </a:moveTo>
                  <a:lnTo>
                    <a:pt x="6" y="7"/>
                  </a:lnTo>
                  <a:lnTo>
                    <a:pt x="6" y="9"/>
                  </a:lnTo>
                  <a:lnTo>
                    <a:pt x="0" y="9"/>
                  </a:lnTo>
                  <a:lnTo>
                    <a:pt x="0" y="7"/>
                  </a:lnTo>
                  <a:close/>
                  <a:moveTo>
                    <a:pt x="13" y="0"/>
                  </a:moveTo>
                  <a:lnTo>
                    <a:pt x="14" y="1"/>
                  </a:lnTo>
                  <a:lnTo>
                    <a:pt x="14" y="7"/>
                  </a:lnTo>
                  <a:lnTo>
                    <a:pt x="15" y="12"/>
                  </a:lnTo>
                  <a:lnTo>
                    <a:pt x="14" y="15"/>
                  </a:lnTo>
                  <a:lnTo>
                    <a:pt x="13" y="17"/>
                  </a:lnTo>
                  <a:lnTo>
                    <a:pt x="10" y="17"/>
                  </a:lnTo>
                  <a:lnTo>
                    <a:pt x="9" y="16"/>
                  </a:lnTo>
                  <a:lnTo>
                    <a:pt x="9" y="14"/>
                  </a:lnTo>
                  <a:lnTo>
                    <a:pt x="8" y="13"/>
                  </a:lnTo>
                  <a:lnTo>
                    <a:pt x="8" y="10"/>
                  </a:lnTo>
                  <a:lnTo>
                    <a:pt x="7" y="9"/>
                  </a:lnTo>
                  <a:lnTo>
                    <a:pt x="6" y="9"/>
                  </a:lnTo>
                  <a:lnTo>
                    <a:pt x="8" y="8"/>
                  </a:lnTo>
                  <a:lnTo>
                    <a:pt x="9" y="7"/>
                  </a:lnTo>
                  <a:lnTo>
                    <a:pt x="13"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0" name="Freeform 86"/>
            <p:cNvSpPr>
              <a:spLocks/>
            </p:cNvSpPr>
            <p:nvPr/>
          </p:nvSpPr>
          <p:spPr bwMode="auto">
            <a:xfrm>
              <a:off x="3981625" y="5963967"/>
              <a:ext cx="38102" cy="26987"/>
            </a:xfrm>
            <a:custGeom>
              <a:avLst/>
              <a:gdLst/>
              <a:ahLst/>
              <a:cxnLst>
                <a:cxn ang="0">
                  <a:pos x="10" y="0"/>
                </a:cxn>
                <a:cxn ang="0">
                  <a:pos x="14" y="0"/>
                </a:cxn>
                <a:cxn ang="0">
                  <a:pos x="14" y="2"/>
                </a:cxn>
                <a:cxn ang="0">
                  <a:pos x="15" y="4"/>
                </a:cxn>
                <a:cxn ang="0">
                  <a:pos x="17" y="5"/>
                </a:cxn>
                <a:cxn ang="0">
                  <a:pos x="21" y="5"/>
                </a:cxn>
                <a:cxn ang="0">
                  <a:pos x="24" y="3"/>
                </a:cxn>
                <a:cxn ang="0">
                  <a:pos x="18" y="9"/>
                </a:cxn>
                <a:cxn ang="0">
                  <a:pos x="17" y="9"/>
                </a:cxn>
                <a:cxn ang="0">
                  <a:pos x="15" y="10"/>
                </a:cxn>
                <a:cxn ang="0">
                  <a:pos x="14" y="10"/>
                </a:cxn>
                <a:cxn ang="0">
                  <a:pos x="13" y="14"/>
                </a:cxn>
                <a:cxn ang="0">
                  <a:pos x="12" y="16"/>
                </a:cxn>
                <a:cxn ang="0">
                  <a:pos x="10" y="17"/>
                </a:cxn>
                <a:cxn ang="0">
                  <a:pos x="6" y="17"/>
                </a:cxn>
                <a:cxn ang="0">
                  <a:pos x="13" y="10"/>
                </a:cxn>
                <a:cxn ang="0">
                  <a:pos x="8" y="10"/>
                </a:cxn>
                <a:cxn ang="0">
                  <a:pos x="6" y="9"/>
                </a:cxn>
                <a:cxn ang="0">
                  <a:pos x="5" y="8"/>
                </a:cxn>
                <a:cxn ang="0">
                  <a:pos x="3" y="7"/>
                </a:cxn>
                <a:cxn ang="0">
                  <a:pos x="0" y="7"/>
                </a:cxn>
                <a:cxn ang="0">
                  <a:pos x="1" y="4"/>
                </a:cxn>
                <a:cxn ang="0">
                  <a:pos x="4" y="2"/>
                </a:cxn>
                <a:cxn ang="0">
                  <a:pos x="6" y="1"/>
                </a:cxn>
                <a:cxn ang="0">
                  <a:pos x="10" y="0"/>
                </a:cxn>
              </a:cxnLst>
              <a:rect l="0" t="0" r="r" b="b"/>
              <a:pathLst>
                <a:path w="24" h="17">
                  <a:moveTo>
                    <a:pt x="10" y="0"/>
                  </a:moveTo>
                  <a:lnTo>
                    <a:pt x="14" y="0"/>
                  </a:lnTo>
                  <a:lnTo>
                    <a:pt x="14" y="2"/>
                  </a:lnTo>
                  <a:lnTo>
                    <a:pt x="15" y="4"/>
                  </a:lnTo>
                  <a:lnTo>
                    <a:pt x="17" y="5"/>
                  </a:lnTo>
                  <a:lnTo>
                    <a:pt x="21" y="5"/>
                  </a:lnTo>
                  <a:lnTo>
                    <a:pt x="24" y="3"/>
                  </a:lnTo>
                  <a:lnTo>
                    <a:pt x="18" y="9"/>
                  </a:lnTo>
                  <a:lnTo>
                    <a:pt x="17" y="9"/>
                  </a:lnTo>
                  <a:lnTo>
                    <a:pt x="15" y="10"/>
                  </a:lnTo>
                  <a:lnTo>
                    <a:pt x="14" y="10"/>
                  </a:lnTo>
                  <a:lnTo>
                    <a:pt x="13" y="14"/>
                  </a:lnTo>
                  <a:lnTo>
                    <a:pt x="12" y="16"/>
                  </a:lnTo>
                  <a:lnTo>
                    <a:pt x="10" y="17"/>
                  </a:lnTo>
                  <a:lnTo>
                    <a:pt x="6" y="17"/>
                  </a:lnTo>
                  <a:lnTo>
                    <a:pt x="13" y="10"/>
                  </a:lnTo>
                  <a:lnTo>
                    <a:pt x="8" y="10"/>
                  </a:lnTo>
                  <a:lnTo>
                    <a:pt x="6" y="9"/>
                  </a:lnTo>
                  <a:lnTo>
                    <a:pt x="5" y="8"/>
                  </a:lnTo>
                  <a:lnTo>
                    <a:pt x="3" y="7"/>
                  </a:lnTo>
                  <a:lnTo>
                    <a:pt x="0" y="7"/>
                  </a:lnTo>
                  <a:lnTo>
                    <a:pt x="1" y="4"/>
                  </a:lnTo>
                  <a:lnTo>
                    <a:pt x="4" y="2"/>
                  </a:lnTo>
                  <a:lnTo>
                    <a:pt x="6" y="1"/>
                  </a:lnTo>
                  <a:lnTo>
                    <a:pt x="1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1" name="Freeform 87"/>
            <p:cNvSpPr>
              <a:spLocks/>
            </p:cNvSpPr>
            <p:nvPr/>
          </p:nvSpPr>
          <p:spPr bwMode="auto">
            <a:xfrm>
              <a:off x="3968923" y="6000498"/>
              <a:ext cx="12701" cy="7938"/>
            </a:xfrm>
            <a:custGeom>
              <a:avLst/>
              <a:gdLst/>
              <a:ahLst/>
              <a:cxnLst>
                <a:cxn ang="0">
                  <a:pos x="7" y="0"/>
                </a:cxn>
                <a:cxn ang="0">
                  <a:pos x="8" y="0"/>
                </a:cxn>
                <a:cxn ang="0">
                  <a:pos x="7" y="2"/>
                </a:cxn>
                <a:cxn ang="0">
                  <a:pos x="2" y="5"/>
                </a:cxn>
                <a:cxn ang="0">
                  <a:pos x="1" y="3"/>
                </a:cxn>
                <a:cxn ang="0">
                  <a:pos x="0" y="3"/>
                </a:cxn>
                <a:cxn ang="0">
                  <a:pos x="1" y="2"/>
                </a:cxn>
                <a:cxn ang="0">
                  <a:pos x="4" y="1"/>
                </a:cxn>
                <a:cxn ang="0">
                  <a:pos x="5" y="1"/>
                </a:cxn>
                <a:cxn ang="0">
                  <a:pos x="7" y="0"/>
                </a:cxn>
              </a:cxnLst>
              <a:rect l="0" t="0" r="r" b="b"/>
              <a:pathLst>
                <a:path w="8" h="5">
                  <a:moveTo>
                    <a:pt x="7" y="0"/>
                  </a:moveTo>
                  <a:lnTo>
                    <a:pt x="8" y="0"/>
                  </a:lnTo>
                  <a:lnTo>
                    <a:pt x="7" y="2"/>
                  </a:lnTo>
                  <a:lnTo>
                    <a:pt x="2" y="5"/>
                  </a:lnTo>
                  <a:lnTo>
                    <a:pt x="1" y="3"/>
                  </a:lnTo>
                  <a:lnTo>
                    <a:pt x="0" y="3"/>
                  </a:lnTo>
                  <a:lnTo>
                    <a:pt x="1" y="2"/>
                  </a:lnTo>
                  <a:lnTo>
                    <a:pt x="4" y="1"/>
                  </a:lnTo>
                  <a:lnTo>
                    <a:pt x="5" y="1"/>
                  </a:lnTo>
                  <a:lnTo>
                    <a:pt x="7"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2" name="Freeform 88"/>
            <p:cNvSpPr>
              <a:spLocks/>
            </p:cNvSpPr>
            <p:nvPr/>
          </p:nvSpPr>
          <p:spPr bwMode="auto">
            <a:xfrm>
              <a:off x="3413273" y="6024344"/>
              <a:ext cx="11114" cy="20637"/>
            </a:xfrm>
            <a:custGeom>
              <a:avLst/>
              <a:gdLst/>
              <a:ahLst/>
              <a:cxnLst>
                <a:cxn ang="0">
                  <a:pos x="0" y="0"/>
                </a:cxn>
                <a:cxn ang="0">
                  <a:pos x="2" y="2"/>
                </a:cxn>
                <a:cxn ang="0">
                  <a:pos x="4" y="4"/>
                </a:cxn>
                <a:cxn ang="0">
                  <a:pos x="7" y="6"/>
                </a:cxn>
                <a:cxn ang="0">
                  <a:pos x="7" y="8"/>
                </a:cxn>
                <a:cxn ang="0">
                  <a:pos x="6" y="11"/>
                </a:cxn>
                <a:cxn ang="0">
                  <a:pos x="3" y="13"/>
                </a:cxn>
                <a:cxn ang="0">
                  <a:pos x="2" y="13"/>
                </a:cxn>
                <a:cxn ang="0">
                  <a:pos x="2" y="11"/>
                </a:cxn>
                <a:cxn ang="0">
                  <a:pos x="3" y="11"/>
                </a:cxn>
                <a:cxn ang="0">
                  <a:pos x="3" y="7"/>
                </a:cxn>
                <a:cxn ang="0">
                  <a:pos x="2" y="7"/>
                </a:cxn>
                <a:cxn ang="0">
                  <a:pos x="1" y="6"/>
                </a:cxn>
                <a:cxn ang="0">
                  <a:pos x="1" y="5"/>
                </a:cxn>
                <a:cxn ang="0">
                  <a:pos x="0" y="4"/>
                </a:cxn>
                <a:cxn ang="0">
                  <a:pos x="0" y="0"/>
                </a:cxn>
              </a:cxnLst>
              <a:rect l="0" t="0" r="r" b="b"/>
              <a:pathLst>
                <a:path w="7" h="13">
                  <a:moveTo>
                    <a:pt x="0" y="0"/>
                  </a:moveTo>
                  <a:lnTo>
                    <a:pt x="2" y="2"/>
                  </a:lnTo>
                  <a:lnTo>
                    <a:pt x="4" y="4"/>
                  </a:lnTo>
                  <a:lnTo>
                    <a:pt x="7" y="6"/>
                  </a:lnTo>
                  <a:lnTo>
                    <a:pt x="7" y="8"/>
                  </a:lnTo>
                  <a:lnTo>
                    <a:pt x="6" y="11"/>
                  </a:lnTo>
                  <a:lnTo>
                    <a:pt x="3" y="13"/>
                  </a:lnTo>
                  <a:lnTo>
                    <a:pt x="2" y="13"/>
                  </a:lnTo>
                  <a:lnTo>
                    <a:pt x="2" y="11"/>
                  </a:lnTo>
                  <a:lnTo>
                    <a:pt x="3" y="11"/>
                  </a:lnTo>
                  <a:lnTo>
                    <a:pt x="3" y="7"/>
                  </a:lnTo>
                  <a:lnTo>
                    <a:pt x="2" y="7"/>
                  </a:lnTo>
                  <a:lnTo>
                    <a:pt x="1" y="6"/>
                  </a:lnTo>
                  <a:lnTo>
                    <a:pt x="1" y="5"/>
                  </a:lnTo>
                  <a:lnTo>
                    <a:pt x="0" y="4"/>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3" name="Freeform 89"/>
            <p:cNvSpPr>
              <a:spLocks/>
            </p:cNvSpPr>
            <p:nvPr/>
          </p:nvSpPr>
          <p:spPr bwMode="auto">
            <a:xfrm>
              <a:off x="3640138" y="6064251"/>
              <a:ext cx="11114" cy="3175"/>
            </a:xfrm>
            <a:custGeom>
              <a:avLst/>
              <a:gdLst/>
              <a:ahLst/>
              <a:cxnLst>
                <a:cxn ang="0">
                  <a:pos x="0" y="0"/>
                </a:cxn>
                <a:cxn ang="0">
                  <a:pos x="3" y="0"/>
                </a:cxn>
                <a:cxn ang="0">
                  <a:pos x="7" y="1"/>
                </a:cxn>
                <a:cxn ang="0">
                  <a:pos x="5" y="2"/>
                </a:cxn>
                <a:cxn ang="0">
                  <a:pos x="1" y="2"/>
                </a:cxn>
                <a:cxn ang="0">
                  <a:pos x="0" y="1"/>
                </a:cxn>
                <a:cxn ang="0">
                  <a:pos x="0" y="0"/>
                </a:cxn>
              </a:cxnLst>
              <a:rect l="0" t="0" r="r" b="b"/>
              <a:pathLst>
                <a:path w="7" h="2">
                  <a:moveTo>
                    <a:pt x="0" y="0"/>
                  </a:moveTo>
                  <a:lnTo>
                    <a:pt x="3" y="0"/>
                  </a:lnTo>
                  <a:lnTo>
                    <a:pt x="7" y="1"/>
                  </a:lnTo>
                  <a:lnTo>
                    <a:pt x="5" y="2"/>
                  </a:lnTo>
                  <a:lnTo>
                    <a:pt x="1" y="2"/>
                  </a:lnTo>
                  <a:lnTo>
                    <a:pt x="0" y="1"/>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grpSp>
      <p:grpSp>
        <p:nvGrpSpPr>
          <p:cNvPr id="110" name="Group 109"/>
          <p:cNvGrpSpPr/>
          <p:nvPr/>
        </p:nvGrpSpPr>
        <p:grpSpPr>
          <a:xfrm>
            <a:off x="6846905" y="4861262"/>
            <a:ext cx="430641" cy="301746"/>
            <a:chOff x="7127917" y="5226035"/>
            <a:chExt cx="530183" cy="371491"/>
          </a:xfrm>
          <a:solidFill>
            <a:schemeClr val="bg1">
              <a:lumMod val="95000"/>
            </a:schemeClr>
          </a:solidFill>
        </p:grpSpPr>
        <p:sp>
          <p:nvSpPr>
            <p:cNvPr id="1114" name="Freeform 90"/>
            <p:cNvSpPr>
              <a:spLocks/>
            </p:cNvSpPr>
            <p:nvPr/>
          </p:nvSpPr>
          <p:spPr bwMode="auto">
            <a:xfrm>
              <a:off x="7127917" y="5226035"/>
              <a:ext cx="44451" cy="34925"/>
            </a:xfrm>
            <a:custGeom>
              <a:avLst/>
              <a:gdLst/>
              <a:ahLst/>
              <a:cxnLst>
                <a:cxn ang="0">
                  <a:pos x="20" y="0"/>
                </a:cxn>
                <a:cxn ang="0">
                  <a:pos x="28" y="3"/>
                </a:cxn>
                <a:cxn ang="0">
                  <a:pos x="28" y="11"/>
                </a:cxn>
                <a:cxn ang="0">
                  <a:pos x="24" y="17"/>
                </a:cxn>
                <a:cxn ang="0">
                  <a:pos x="22" y="22"/>
                </a:cxn>
                <a:cxn ang="0">
                  <a:pos x="15" y="22"/>
                </a:cxn>
                <a:cxn ang="0">
                  <a:pos x="10" y="20"/>
                </a:cxn>
                <a:cxn ang="0">
                  <a:pos x="6" y="17"/>
                </a:cxn>
                <a:cxn ang="0">
                  <a:pos x="0" y="14"/>
                </a:cxn>
                <a:cxn ang="0">
                  <a:pos x="3" y="7"/>
                </a:cxn>
                <a:cxn ang="0">
                  <a:pos x="10" y="1"/>
                </a:cxn>
                <a:cxn ang="0">
                  <a:pos x="20" y="0"/>
                </a:cxn>
              </a:cxnLst>
              <a:rect l="0" t="0" r="r" b="b"/>
              <a:pathLst>
                <a:path w="28" h="22">
                  <a:moveTo>
                    <a:pt x="20" y="0"/>
                  </a:moveTo>
                  <a:lnTo>
                    <a:pt x="28" y="3"/>
                  </a:lnTo>
                  <a:lnTo>
                    <a:pt x="28" y="11"/>
                  </a:lnTo>
                  <a:lnTo>
                    <a:pt x="24" y="17"/>
                  </a:lnTo>
                  <a:lnTo>
                    <a:pt x="22" y="22"/>
                  </a:lnTo>
                  <a:lnTo>
                    <a:pt x="15" y="22"/>
                  </a:lnTo>
                  <a:lnTo>
                    <a:pt x="10" y="20"/>
                  </a:lnTo>
                  <a:lnTo>
                    <a:pt x="6" y="17"/>
                  </a:lnTo>
                  <a:lnTo>
                    <a:pt x="0" y="14"/>
                  </a:lnTo>
                  <a:lnTo>
                    <a:pt x="3" y="7"/>
                  </a:lnTo>
                  <a:lnTo>
                    <a:pt x="10" y="1"/>
                  </a:lnTo>
                  <a:lnTo>
                    <a:pt x="2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5" name="Freeform 91"/>
            <p:cNvSpPr>
              <a:spLocks/>
            </p:cNvSpPr>
            <p:nvPr/>
          </p:nvSpPr>
          <p:spPr bwMode="auto">
            <a:xfrm>
              <a:off x="7293013" y="5292706"/>
              <a:ext cx="52388" cy="42863"/>
            </a:xfrm>
            <a:custGeom>
              <a:avLst/>
              <a:gdLst/>
              <a:ahLst/>
              <a:cxnLst>
                <a:cxn ang="0">
                  <a:pos x="15" y="0"/>
                </a:cxn>
                <a:cxn ang="0">
                  <a:pos x="19" y="0"/>
                </a:cxn>
                <a:cxn ang="0">
                  <a:pos x="22" y="6"/>
                </a:cxn>
                <a:cxn ang="0">
                  <a:pos x="32" y="20"/>
                </a:cxn>
                <a:cxn ang="0">
                  <a:pos x="33" y="26"/>
                </a:cxn>
                <a:cxn ang="0">
                  <a:pos x="31" y="27"/>
                </a:cxn>
                <a:cxn ang="0">
                  <a:pos x="29" y="26"/>
                </a:cxn>
                <a:cxn ang="0">
                  <a:pos x="25" y="25"/>
                </a:cxn>
                <a:cxn ang="0">
                  <a:pos x="17" y="17"/>
                </a:cxn>
                <a:cxn ang="0">
                  <a:pos x="16" y="17"/>
                </a:cxn>
                <a:cxn ang="0">
                  <a:pos x="16" y="18"/>
                </a:cxn>
                <a:cxn ang="0">
                  <a:pos x="15" y="20"/>
                </a:cxn>
                <a:cxn ang="0">
                  <a:pos x="13" y="21"/>
                </a:cxn>
                <a:cxn ang="0">
                  <a:pos x="13" y="22"/>
                </a:cxn>
                <a:cxn ang="0">
                  <a:pos x="10" y="21"/>
                </a:cxn>
                <a:cxn ang="0">
                  <a:pos x="6" y="19"/>
                </a:cxn>
                <a:cxn ang="0">
                  <a:pos x="2" y="12"/>
                </a:cxn>
                <a:cxn ang="0">
                  <a:pos x="0" y="6"/>
                </a:cxn>
                <a:cxn ang="0">
                  <a:pos x="5" y="6"/>
                </a:cxn>
                <a:cxn ang="0">
                  <a:pos x="9" y="5"/>
                </a:cxn>
                <a:cxn ang="0">
                  <a:pos x="11" y="1"/>
                </a:cxn>
                <a:cxn ang="0">
                  <a:pos x="15" y="0"/>
                </a:cxn>
              </a:cxnLst>
              <a:rect l="0" t="0" r="r" b="b"/>
              <a:pathLst>
                <a:path w="33" h="27">
                  <a:moveTo>
                    <a:pt x="15" y="0"/>
                  </a:moveTo>
                  <a:lnTo>
                    <a:pt x="19" y="0"/>
                  </a:lnTo>
                  <a:lnTo>
                    <a:pt x="22" y="6"/>
                  </a:lnTo>
                  <a:lnTo>
                    <a:pt x="32" y="20"/>
                  </a:lnTo>
                  <a:lnTo>
                    <a:pt x="33" y="26"/>
                  </a:lnTo>
                  <a:lnTo>
                    <a:pt x="31" y="27"/>
                  </a:lnTo>
                  <a:lnTo>
                    <a:pt x="29" y="26"/>
                  </a:lnTo>
                  <a:lnTo>
                    <a:pt x="25" y="25"/>
                  </a:lnTo>
                  <a:lnTo>
                    <a:pt x="17" y="17"/>
                  </a:lnTo>
                  <a:lnTo>
                    <a:pt x="16" y="17"/>
                  </a:lnTo>
                  <a:lnTo>
                    <a:pt x="16" y="18"/>
                  </a:lnTo>
                  <a:lnTo>
                    <a:pt x="15" y="20"/>
                  </a:lnTo>
                  <a:lnTo>
                    <a:pt x="13" y="21"/>
                  </a:lnTo>
                  <a:lnTo>
                    <a:pt x="13" y="22"/>
                  </a:lnTo>
                  <a:lnTo>
                    <a:pt x="10" y="21"/>
                  </a:lnTo>
                  <a:lnTo>
                    <a:pt x="6" y="19"/>
                  </a:lnTo>
                  <a:lnTo>
                    <a:pt x="2" y="12"/>
                  </a:lnTo>
                  <a:lnTo>
                    <a:pt x="0" y="6"/>
                  </a:lnTo>
                  <a:lnTo>
                    <a:pt x="5" y="6"/>
                  </a:lnTo>
                  <a:lnTo>
                    <a:pt x="9" y="5"/>
                  </a:lnTo>
                  <a:lnTo>
                    <a:pt x="11" y="1"/>
                  </a:lnTo>
                  <a:lnTo>
                    <a:pt x="15"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6" name="Freeform 92"/>
            <p:cNvSpPr>
              <a:spLocks/>
            </p:cNvSpPr>
            <p:nvPr/>
          </p:nvSpPr>
          <p:spPr bwMode="auto">
            <a:xfrm>
              <a:off x="7475578" y="5378434"/>
              <a:ext cx="49214" cy="31750"/>
            </a:xfrm>
            <a:custGeom>
              <a:avLst/>
              <a:gdLst/>
              <a:ahLst/>
              <a:cxnLst>
                <a:cxn ang="0">
                  <a:pos x="0" y="0"/>
                </a:cxn>
                <a:cxn ang="0">
                  <a:pos x="11" y="0"/>
                </a:cxn>
                <a:cxn ang="0">
                  <a:pos x="21" y="2"/>
                </a:cxn>
                <a:cxn ang="0">
                  <a:pos x="28" y="6"/>
                </a:cxn>
                <a:cxn ang="0">
                  <a:pos x="31" y="14"/>
                </a:cxn>
                <a:cxn ang="0">
                  <a:pos x="21" y="17"/>
                </a:cxn>
                <a:cxn ang="0">
                  <a:pos x="9" y="20"/>
                </a:cxn>
                <a:cxn ang="0">
                  <a:pos x="7" y="15"/>
                </a:cxn>
                <a:cxn ang="0">
                  <a:pos x="6" y="12"/>
                </a:cxn>
                <a:cxn ang="0">
                  <a:pos x="3" y="8"/>
                </a:cxn>
                <a:cxn ang="0">
                  <a:pos x="0" y="6"/>
                </a:cxn>
                <a:cxn ang="0">
                  <a:pos x="0" y="0"/>
                </a:cxn>
              </a:cxnLst>
              <a:rect l="0" t="0" r="r" b="b"/>
              <a:pathLst>
                <a:path w="31" h="20">
                  <a:moveTo>
                    <a:pt x="0" y="0"/>
                  </a:moveTo>
                  <a:lnTo>
                    <a:pt x="11" y="0"/>
                  </a:lnTo>
                  <a:lnTo>
                    <a:pt x="21" y="2"/>
                  </a:lnTo>
                  <a:lnTo>
                    <a:pt x="28" y="6"/>
                  </a:lnTo>
                  <a:lnTo>
                    <a:pt x="31" y="14"/>
                  </a:lnTo>
                  <a:lnTo>
                    <a:pt x="21" y="17"/>
                  </a:lnTo>
                  <a:lnTo>
                    <a:pt x="9" y="20"/>
                  </a:lnTo>
                  <a:lnTo>
                    <a:pt x="7" y="15"/>
                  </a:lnTo>
                  <a:lnTo>
                    <a:pt x="6" y="12"/>
                  </a:lnTo>
                  <a:lnTo>
                    <a:pt x="3" y="8"/>
                  </a:lnTo>
                  <a:lnTo>
                    <a:pt x="0" y="6"/>
                  </a:lnTo>
                  <a:lnTo>
                    <a:pt x="0"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7" name="Freeform 93"/>
            <p:cNvSpPr>
              <a:spLocks/>
            </p:cNvSpPr>
            <p:nvPr/>
          </p:nvSpPr>
          <p:spPr bwMode="auto">
            <a:xfrm>
              <a:off x="7421593" y="5378440"/>
              <a:ext cx="14289" cy="12700"/>
            </a:xfrm>
            <a:custGeom>
              <a:avLst/>
              <a:gdLst/>
              <a:ahLst/>
              <a:cxnLst>
                <a:cxn ang="0">
                  <a:pos x="1" y="0"/>
                </a:cxn>
                <a:cxn ang="0">
                  <a:pos x="6" y="0"/>
                </a:cxn>
                <a:cxn ang="0">
                  <a:pos x="9" y="3"/>
                </a:cxn>
                <a:cxn ang="0">
                  <a:pos x="9" y="8"/>
                </a:cxn>
                <a:cxn ang="0">
                  <a:pos x="7" y="7"/>
                </a:cxn>
                <a:cxn ang="0">
                  <a:pos x="6" y="6"/>
                </a:cxn>
                <a:cxn ang="0">
                  <a:pos x="3" y="5"/>
                </a:cxn>
                <a:cxn ang="0">
                  <a:pos x="2" y="3"/>
                </a:cxn>
                <a:cxn ang="0">
                  <a:pos x="0" y="2"/>
                </a:cxn>
                <a:cxn ang="0">
                  <a:pos x="1" y="0"/>
                </a:cxn>
              </a:cxnLst>
              <a:rect l="0" t="0" r="r" b="b"/>
              <a:pathLst>
                <a:path w="9" h="8">
                  <a:moveTo>
                    <a:pt x="1" y="0"/>
                  </a:moveTo>
                  <a:lnTo>
                    <a:pt x="6" y="0"/>
                  </a:lnTo>
                  <a:lnTo>
                    <a:pt x="9" y="3"/>
                  </a:lnTo>
                  <a:lnTo>
                    <a:pt x="9" y="8"/>
                  </a:lnTo>
                  <a:lnTo>
                    <a:pt x="7" y="7"/>
                  </a:lnTo>
                  <a:lnTo>
                    <a:pt x="6" y="6"/>
                  </a:lnTo>
                  <a:lnTo>
                    <a:pt x="3" y="5"/>
                  </a:lnTo>
                  <a:lnTo>
                    <a:pt x="2" y="3"/>
                  </a:lnTo>
                  <a:lnTo>
                    <a:pt x="0" y="2"/>
                  </a:lnTo>
                  <a:lnTo>
                    <a:pt x="1"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18" name="Freeform 94"/>
            <p:cNvSpPr>
              <a:spLocks/>
            </p:cNvSpPr>
            <p:nvPr/>
          </p:nvSpPr>
          <p:spPr bwMode="auto">
            <a:xfrm>
              <a:off x="7537449" y="5454651"/>
              <a:ext cx="120651" cy="142875"/>
            </a:xfrm>
            <a:custGeom>
              <a:avLst/>
              <a:gdLst/>
              <a:ahLst/>
              <a:cxnLst>
                <a:cxn ang="0">
                  <a:pos x="9" y="0"/>
                </a:cxn>
                <a:cxn ang="0">
                  <a:pos x="34" y="11"/>
                </a:cxn>
                <a:cxn ang="0">
                  <a:pos x="46" y="16"/>
                </a:cxn>
                <a:cxn ang="0">
                  <a:pos x="55" y="22"/>
                </a:cxn>
                <a:cxn ang="0">
                  <a:pos x="62" y="31"/>
                </a:cxn>
                <a:cxn ang="0">
                  <a:pos x="64" y="34"/>
                </a:cxn>
                <a:cxn ang="0">
                  <a:pos x="64" y="35"/>
                </a:cxn>
                <a:cxn ang="0">
                  <a:pos x="66" y="36"/>
                </a:cxn>
                <a:cxn ang="0">
                  <a:pos x="67" y="38"/>
                </a:cxn>
                <a:cxn ang="0">
                  <a:pos x="69" y="41"/>
                </a:cxn>
                <a:cxn ang="0">
                  <a:pos x="71" y="45"/>
                </a:cxn>
                <a:cxn ang="0">
                  <a:pos x="71" y="46"/>
                </a:cxn>
                <a:cxn ang="0">
                  <a:pos x="75" y="50"/>
                </a:cxn>
                <a:cxn ang="0">
                  <a:pos x="76" y="52"/>
                </a:cxn>
                <a:cxn ang="0">
                  <a:pos x="76" y="56"/>
                </a:cxn>
                <a:cxn ang="0">
                  <a:pos x="74" y="56"/>
                </a:cxn>
                <a:cxn ang="0">
                  <a:pos x="69" y="58"/>
                </a:cxn>
                <a:cxn ang="0">
                  <a:pos x="67" y="63"/>
                </a:cxn>
                <a:cxn ang="0">
                  <a:pos x="64" y="64"/>
                </a:cxn>
                <a:cxn ang="0">
                  <a:pos x="62" y="66"/>
                </a:cxn>
                <a:cxn ang="0">
                  <a:pos x="60" y="67"/>
                </a:cxn>
                <a:cxn ang="0">
                  <a:pos x="54" y="67"/>
                </a:cxn>
                <a:cxn ang="0">
                  <a:pos x="52" y="66"/>
                </a:cxn>
                <a:cxn ang="0">
                  <a:pos x="48" y="66"/>
                </a:cxn>
                <a:cxn ang="0">
                  <a:pos x="46" y="67"/>
                </a:cxn>
                <a:cxn ang="0">
                  <a:pos x="36" y="73"/>
                </a:cxn>
                <a:cxn ang="0">
                  <a:pos x="29" y="80"/>
                </a:cxn>
                <a:cxn ang="0">
                  <a:pos x="26" y="90"/>
                </a:cxn>
                <a:cxn ang="0">
                  <a:pos x="22" y="90"/>
                </a:cxn>
                <a:cxn ang="0">
                  <a:pos x="18" y="87"/>
                </a:cxn>
                <a:cxn ang="0">
                  <a:pos x="17" y="86"/>
                </a:cxn>
                <a:cxn ang="0">
                  <a:pos x="12" y="84"/>
                </a:cxn>
                <a:cxn ang="0">
                  <a:pos x="9" y="84"/>
                </a:cxn>
                <a:cxn ang="0">
                  <a:pos x="9" y="66"/>
                </a:cxn>
                <a:cxn ang="0">
                  <a:pos x="6" y="51"/>
                </a:cxn>
                <a:cxn ang="0">
                  <a:pos x="0" y="39"/>
                </a:cxn>
                <a:cxn ang="0">
                  <a:pos x="4" y="30"/>
                </a:cxn>
                <a:cxn ang="0">
                  <a:pos x="10" y="23"/>
                </a:cxn>
                <a:cxn ang="0">
                  <a:pos x="14" y="16"/>
                </a:cxn>
                <a:cxn ang="0">
                  <a:pos x="12" y="11"/>
                </a:cxn>
                <a:cxn ang="0">
                  <a:pos x="11" y="10"/>
                </a:cxn>
                <a:cxn ang="0">
                  <a:pos x="9" y="6"/>
                </a:cxn>
                <a:cxn ang="0">
                  <a:pos x="9" y="0"/>
                </a:cxn>
              </a:cxnLst>
              <a:rect l="0" t="0" r="r" b="b"/>
              <a:pathLst>
                <a:path w="76" h="90">
                  <a:moveTo>
                    <a:pt x="9" y="0"/>
                  </a:moveTo>
                  <a:lnTo>
                    <a:pt x="34" y="11"/>
                  </a:lnTo>
                  <a:lnTo>
                    <a:pt x="46" y="16"/>
                  </a:lnTo>
                  <a:lnTo>
                    <a:pt x="55" y="22"/>
                  </a:lnTo>
                  <a:lnTo>
                    <a:pt x="62" y="31"/>
                  </a:lnTo>
                  <a:lnTo>
                    <a:pt x="64" y="34"/>
                  </a:lnTo>
                  <a:lnTo>
                    <a:pt x="64" y="35"/>
                  </a:lnTo>
                  <a:lnTo>
                    <a:pt x="66" y="36"/>
                  </a:lnTo>
                  <a:lnTo>
                    <a:pt x="67" y="38"/>
                  </a:lnTo>
                  <a:lnTo>
                    <a:pt x="69" y="41"/>
                  </a:lnTo>
                  <a:lnTo>
                    <a:pt x="71" y="45"/>
                  </a:lnTo>
                  <a:lnTo>
                    <a:pt x="71" y="46"/>
                  </a:lnTo>
                  <a:lnTo>
                    <a:pt x="75" y="50"/>
                  </a:lnTo>
                  <a:lnTo>
                    <a:pt x="76" y="52"/>
                  </a:lnTo>
                  <a:lnTo>
                    <a:pt x="76" y="56"/>
                  </a:lnTo>
                  <a:lnTo>
                    <a:pt x="74" y="56"/>
                  </a:lnTo>
                  <a:lnTo>
                    <a:pt x="69" y="58"/>
                  </a:lnTo>
                  <a:lnTo>
                    <a:pt x="67" y="63"/>
                  </a:lnTo>
                  <a:lnTo>
                    <a:pt x="64" y="64"/>
                  </a:lnTo>
                  <a:lnTo>
                    <a:pt x="62" y="66"/>
                  </a:lnTo>
                  <a:lnTo>
                    <a:pt x="60" y="67"/>
                  </a:lnTo>
                  <a:lnTo>
                    <a:pt x="54" y="67"/>
                  </a:lnTo>
                  <a:lnTo>
                    <a:pt x="52" y="66"/>
                  </a:lnTo>
                  <a:lnTo>
                    <a:pt x="48" y="66"/>
                  </a:lnTo>
                  <a:lnTo>
                    <a:pt x="46" y="67"/>
                  </a:lnTo>
                  <a:lnTo>
                    <a:pt x="36" y="73"/>
                  </a:lnTo>
                  <a:lnTo>
                    <a:pt x="29" y="80"/>
                  </a:lnTo>
                  <a:lnTo>
                    <a:pt x="26" y="90"/>
                  </a:lnTo>
                  <a:lnTo>
                    <a:pt x="22" y="90"/>
                  </a:lnTo>
                  <a:lnTo>
                    <a:pt x="18" y="87"/>
                  </a:lnTo>
                  <a:lnTo>
                    <a:pt x="17" y="86"/>
                  </a:lnTo>
                  <a:lnTo>
                    <a:pt x="12" y="84"/>
                  </a:lnTo>
                  <a:lnTo>
                    <a:pt x="9" y="84"/>
                  </a:lnTo>
                  <a:lnTo>
                    <a:pt x="9" y="66"/>
                  </a:lnTo>
                  <a:lnTo>
                    <a:pt x="6" y="51"/>
                  </a:lnTo>
                  <a:lnTo>
                    <a:pt x="0" y="39"/>
                  </a:lnTo>
                  <a:lnTo>
                    <a:pt x="4" y="30"/>
                  </a:lnTo>
                  <a:lnTo>
                    <a:pt x="10" y="23"/>
                  </a:lnTo>
                  <a:lnTo>
                    <a:pt x="14" y="16"/>
                  </a:lnTo>
                  <a:lnTo>
                    <a:pt x="12" y="11"/>
                  </a:lnTo>
                  <a:lnTo>
                    <a:pt x="11" y="10"/>
                  </a:lnTo>
                  <a:lnTo>
                    <a:pt x="9" y="6"/>
                  </a:lnTo>
                  <a:lnTo>
                    <a:pt x="9" y="0"/>
                  </a:lnTo>
                  <a:close/>
                </a:path>
              </a:pathLst>
            </a:custGeom>
            <a:grp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grpSp>
      <p:sp>
        <p:nvSpPr>
          <p:cNvPr id="1119" name="Freeform 95"/>
          <p:cNvSpPr>
            <a:spLocks/>
          </p:cNvSpPr>
          <p:nvPr/>
        </p:nvSpPr>
        <p:spPr bwMode="auto">
          <a:xfrm>
            <a:off x="8140232" y="2134651"/>
            <a:ext cx="342995" cy="542861"/>
          </a:xfrm>
          <a:custGeom>
            <a:avLst/>
            <a:gdLst/>
            <a:ahLst/>
            <a:cxnLst>
              <a:cxn ang="0">
                <a:pos x="138" y="3"/>
              </a:cxn>
              <a:cxn ang="0">
                <a:pos x="146" y="13"/>
              </a:cxn>
              <a:cxn ang="0">
                <a:pos x="155" y="15"/>
              </a:cxn>
              <a:cxn ang="0">
                <a:pos x="173" y="69"/>
              </a:cxn>
              <a:cxn ang="0">
                <a:pos x="191" y="133"/>
              </a:cxn>
              <a:cxn ang="0">
                <a:pos x="221" y="151"/>
              </a:cxn>
              <a:cxn ang="0">
                <a:pos x="243" y="172"/>
              </a:cxn>
              <a:cxn ang="0">
                <a:pos x="252" y="175"/>
              </a:cxn>
              <a:cxn ang="0">
                <a:pos x="254" y="188"/>
              </a:cxn>
              <a:cxn ang="0">
                <a:pos x="258" y="198"/>
              </a:cxn>
              <a:cxn ang="0">
                <a:pos x="266" y="197"/>
              </a:cxn>
              <a:cxn ang="0">
                <a:pos x="260" y="212"/>
              </a:cxn>
              <a:cxn ang="0">
                <a:pos x="248" y="212"/>
              </a:cxn>
              <a:cxn ang="0">
                <a:pos x="229" y="232"/>
              </a:cxn>
              <a:cxn ang="0">
                <a:pos x="223" y="230"/>
              </a:cxn>
              <a:cxn ang="0">
                <a:pos x="221" y="242"/>
              </a:cxn>
              <a:cxn ang="0">
                <a:pos x="215" y="245"/>
              </a:cxn>
              <a:cxn ang="0">
                <a:pos x="211" y="251"/>
              </a:cxn>
              <a:cxn ang="0">
                <a:pos x="200" y="248"/>
              </a:cxn>
              <a:cxn ang="0">
                <a:pos x="193" y="253"/>
              </a:cxn>
              <a:cxn ang="0">
                <a:pos x="183" y="252"/>
              </a:cxn>
              <a:cxn ang="0">
                <a:pos x="169" y="258"/>
              </a:cxn>
              <a:cxn ang="0">
                <a:pos x="161" y="266"/>
              </a:cxn>
              <a:cxn ang="0">
                <a:pos x="158" y="280"/>
              </a:cxn>
              <a:cxn ang="0">
                <a:pos x="152" y="312"/>
              </a:cxn>
              <a:cxn ang="0">
                <a:pos x="136" y="318"/>
              </a:cxn>
              <a:cxn ang="0">
                <a:pos x="133" y="325"/>
              </a:cxn>
              <a:cxn ang="0">
                <a:pos x="119" y="323"/>
              </a:cxn>
              <a:cxn ang="0">
                <a:pos x="112" y="337"/>
              </a:cxn>
              <a:cxn ang="0">
                <a:pos x="108" y="336"/>
              </a:cxn>
              <a:cxn ang="0">
                <a:pos x="98" y="343"/>
              </a:cxn>
              <a:cxn ang="0">
                <a:pos x="91" y="372"/>
              </a:cxn>
              <a:cxn ang="0">
                <a:pos x="89" y="381"/>
              </a:cxn>
              <a:cxn ang="0">
                <a:pos x="83" y="395"/>
              </a:cxn>
              <a:cxn ang="0">
                <a:pos x="80" y="421"/>
              </a:cxn>
              <a:cxn ang="0">
                <a:pos x="71" y="415"/>
              </a:cxn>
              <a:cxn ang="0">
                <a:pos x="63" y="408"/>
              </a:cxn>
              <a:cxn ang="0">
                <a:pos x="54" y="386"/>
              </a:cxn>
              <a:cxn ang="0">
                <a:pos x="37" y="335"/>
              </a:cxn>
              <a:cxn ang="0">
                <a:pos x="31" y="321"/>
              </a:cxn>
              <a:cxn ang="0">
                <a:pos x="33" y="317"/>
              </a:cxn>
              <a:cxn ang="0">
                <a:pos x="25" y="309"/>
              </a:cxn>
              <a:cxn ang="0">
                <a:pos x="23" y="301"/>
              </a:cxn>
              <a:cxn ang="0">
                <a:pos x="0" y="232"/>
              </a:cxn>
              <a:cxn ang="0">
                <a:pos x="12" y="228"/>
              </a:cxn>
              <a:cxn ang="0">
                <a:pos x="18" y="220"/>
              </a:cxn>
              <a:cxn ang="0">
                <a:pos x="20" y="200"/>
              </a:cxn>
              <a:cxn ang="0">
                <a:pos x="32" y="174"/>
              </a:cxn>
              <a:cxn ang="0">
                <a:pos x="37" y="164"/>
              </a:cxn>
              <a:cxn ang="0">
                <a:pos x="28" y="133"/>
              </a:cxn>
              <a:cxn ang="0">
                <a:pos x="31" y="120"/>
              </a:cxn>
              <a:cxn ang="0">
                <a:pos x="34" y="116"/>
              </a:cxn>
              <a:cxn ang="0">
                <a:pos x="34" y="85"/>
              </a:cxn>
              <a:cxn ang="0">
                <a:pos x="45" y="56"/>
              </a:cxn>
              <a:cxn ang="0">
                <a:pos x="56" y="17"/>
              </a:cxn>
              <a:cxn ang="0">
                <a:pos x="60" y="9"/>
              </a:cxn>
              <a:cxn ang="0">
                <a:pos x="69" y="7"/>
              </a:cxn>
              <a:cxn ang="0">
                <a:pos x="77" y="21"/>
              </a:cxn>
              <a:cxn ang="0">
                <a:pos x="118" y="0"/>
              </a:cxn>
            </a:cxnLst>
            <a:rect l="0" t="0" r="r" b="b"/>
            <a:pathLst>
              <a:path w="266" h="421">
                <a:moveTo>
                  <a:pt x="118" y="0"/>
                </a:moveTo>
                <a:lnTo>
                  <a:pt x="125" y="1"/>
                </a:lnTo>
                <a:lnTo>
                  <a:pt x="131" y="1"/>
                </a:lnTo>
                <a:lnTo>
                  <a:pt x="138" y="3"/>
                </a:lnTo>
                <a:lnTo>
                  <a:pt x="141" y="7"/>
                </a:lnTo>
                <a:lnTo>
                  <a:pt x="143" y="10"/>
                </a:lnTo>
                <a:lnTo>
                  <a:pt x="144" y="11"/>
                </a:lnTo>
                <a:lnTo>
                  <a:pt x="146" y="13"/>
                </a:lnTo>
                <a:lnTo>
                  <a:pt x="148" y="13"/>
                </a:lnTo>
                <a:lnTo>
                  <a:pt x="151" y="14"/>
                </a:lnTo>
                <a:lnTo>
                  <a:pt x="153" y="14"/>
                </a:lnTo>
                <a:lnTo>
                  <a:pt x="155" y="15"/>
                </a:lnTo>
                <a:lnTo>
                  <a:pt x="158" y="21"/>
                </a:lnTo>
                <a:lnTo>
                  <a:pt x="160" y="29"/>
                </a:lnTo>
                <a:lnTo>
                  <a:pt x="163" y="39"/>
                </a:lnTo>
                <a:lnTo>
                  <a:pt x="173" y="69"/>
                </a:lnTo>
                <a:lnTo>
                  <a:pt x="183" y="101"/>
                </a:lnTo>
                <a:lnTo>
                  <a:pt x="187" y="109"/>
                </a:lnTo>
                <a:lnTo>
                  <a:pt x="190" y="120"/>
                </a:lnTo>
                <a:lnTo>
                  <a:pt x="191" y="133"/>
                </a:lnTo>
                <a:lnTo>
                  <a:pt x="198" y="137"/>
                </a:lnTo>
                <a:lnTo>
                  <a:pt x="208" y="139"/>
                </a:lnTo>
                <a:lnTo>
                  <a:pt x="219" y="139"/>
                </a:lnTo>
                <a:lnTo>
                  <a:pt x="221" y="151"/>
                </a:lnTo>
                <a:lnTo>
                  <a:pt x="225" y="162"/>
                </a:lnTo>
                <a:lnTo>
                  <a:pt x="237" y="178"/>
                </a:lnTo>
                <a:lnTo>
                  <a:pt x="239" y="175"/>
                </a:lnTo>
                <a:lnTo>
                  <a:pt x="243" y="172"/>
                </a:lnTo>
                <a:lnTo>
                  <a:pt x="245" y="169"/>
                </a:lnTo>
                <a:lnTo>
                  <a:pt x="248" y="170"/>
                </a:lnTo>
                <a:lnTo>
                  <a:pt x="251" y="172"/>
                </a:lnTo>
                <a:lnTo>
                  <a:pt x="252" y="175"/>
                </a:lnTo>
                <a:lnTo>
                  <a:pt x="257" y="179"/>
                </a:lnTo>
                <a:lnTo>
                  <a:pt x="259" y="181"/>
                </a:lnTo>
                <a:lnTo>
                  <a:pt x="259" y="183"/>
                </a:lnTo>
                <a:lnTo>
                  <a:pt x="254" y="188"/>
                </a:lnTo>
                <a:lnTo>
                  <a:pt x="253" y="190"/>
                </a:lnTo>
                <a:lnTo>
                  <a:pt x="253" y="192"/>
                </a:lnTo>
                <a:lnTo>
                  <a:pt x="255" y="197"/>
                </a:lnTo>
                <a:lnTo>
                  <a:pt x="258" y="198"/>
                </a:lnTo>
                <a:lnTo>
                  <a:pt x="259" y="199"/>
                </a:lnTo>
                <a:lnTo>
                  <a:pt x="262" y="199"/>
                </a:lnTo>
                <a:lnTo>
                  <a:pt x="265" y="195"/>
                </a:lnTo>
                <a:lnTo>
                  <a:pt x="266" y="197"/>
                </a:lnTo>
                <a:lnTo>
                  <a:pt x="266" y="203"/>
                </a:lnTo>
                <a:lnTo>
                  <a:pt x="265" y="206"/>
                </a:lnTo>
                <a:lnTo>
                  <a:pt x="262" y="209"/>
                </a:lnTo>
                <a:lnTo>
                  <a:pt x="260" y="212"/>
                </a:lnTo>
                <a:lnTo>
                  <a:pt x="257" y="213"/>
                </a:lnTo>
                <a:lnTo>
                  <a:pt x="254" y="214"/>
                </a:lnTo>
                <a:lnTo>
                  <a:pt x="251" y="214"/>
                </a:lnTo>
                <a:lnTo>
                  <a:pt x="248" y="212"/>
                </a:lnTo>
                <a:lnTo>
                  <a:pt x="244" y="221"/>
                </a:lnTo>
                <a:lnTo>
                  <a:pt x="238" y="228"/>
                </a:lnTo>
                <a:lnTo>
                  <a:pt x="231" y="234"/>
                </a:lnTo>
                <a:lnTo>
                  <a:pt x="229" y="232"/>
                </a:lnTo>
                <a:lnTo>
                  <a:pt x="228" y="230"/>
                </a:lnTo>
                <a:lnTo>
                  <a:pt x="226" y="228"/>
                </a:lnTo>
                <a:lnTo>
                  <a:pt x="225" y="228"/>
                </a:lnTo>
                <a:lnTo>
                  <a:pt x="223" y="230"/>
                </a:lnTo>
                <a:lnTo>
                  <a:pt x="222" y="231"/>
                </a:lnTo>
                <a:lnTo>
                  <a:pt x="222" y="239"/>
                </a:lnTo>
                <a:lnTo>
                  <a:pt x="223" y="240"/>
                </a:lnTo>
                <a:lnTo>
                  <a:pt x="221" y="242"/>
                </a:lnTo>
                <a:lnTo>
                  <a:pt x="218" y="242"/>
                </a:lnTo>
                <a:lnTo>
                  <a:pt x="217" y="244"/>
                </a:lnTo>
                <a:lnTo>
                  <a:pt x="216" y="244"/>
                </a:lnTo>
                <a:lnTo>
                  <a:pt x="215" y="245"/>
                </a:lnTo>
                <a:lnTo>
                  <a:pt x="214" y="247"/>
                </a:lnTo>
                <a:lnTo>
                  <a:pt x="214" y="248"/>
                </a:lnTo>
                <a:lnTo>
                  <a:pt x="215" y="252"/>
                </a:lnTo>
                <a:lnTo>
                  <a:pt x="211" y="251"/>
                </a:lnTo>
                <a:lnTo>
                  <a:pt x="209" y="249"/>
                </a:lnTo>
                <a:lnTo>
                  <a:pt x="205" y="249"/>
                </a:lnTo>
                <a:lnTo>
                  <a:pt x="202" y="248"/>
                </a:lnTo>
                <a:lnTo>
                  <a:pt x="200" y="248"/>
                </a:lnTo>
                <a:lnTo>
                  <a:pt x="197" y="246"/>
                </a:lnTo>
                <a:lnTo>
                  <a:pt x="196" y="248"/>
                </a:lnTo>
                <a:lnTo>
                  <a:pt x="194" y="251"/>
                </a:lnTo>
                <a:lnTo>
                  <a:pt x="193" y="253"/>
                </a:lnTo>
                <a:lnTo>
                  <a:pt x="190" y="255"/>
                </a:lnTo>
                <a:lnTo>
                  <a:pt x="188" y="255"/>
                </a:lnTo>
                <a:lnTo>
                  <a:pt x="186" y="254"/>
                </a:lnTo>
                <a:lnTo>
                  <a:pt x="183" y="252"/>
                </a:lnTo>
                <a:lnTo>
                  <a:pt x="183" y="274"/>
                </a:lnTo>
                <a:lnTo>
                  <a:pt x="176" y="274"/>
                </a:lnTo>
                <a:lnTo>
                  <a:pt x="173" y="272"/>
                </a:lnTo>
                <a:lnTo>
                  <a:pt x="169" y="258"/>
                </a:lnTo>
                <a:lnTo>
                  <a:pt x="166" y="254"/>
                </a:lnTo>
                <a:lnTo>
                  <a:pt x="163" y="253"/>
                </a:lnTo>
                <a:lnTo>
                  <a:pt x="161" y="253"/>
                </a:lnTo>
                <a:lnTo>
                  <a:pt x="161" y="266"/>
                </a:lnTo>
                <a:lnTo>
                  <a:pt x="155" y="266"/>
                </a:lnTo>
                <a:lnTo>
                  <a:pt x="155" y="269"/>
                </a:lnTo>
                <a:lnTo>
                  <a:pt x="158" y="276"/>
                </a:lnTo>
                <a:lnTo>
                  <a:pt x="158" y="280"/>
                </a:lnTo>
                <a:lnTo>
                  <a:pt x="156" y="289"/>
                </a:lnTo>
                <a:lnTo>
                  <a:pt x="154" y="300"/>
                </a:lnTo>
                <a:lnTo>
                  <a:pt x="155" y="310"/>
                </a:lnTo>
                <a:lnTo>
                  <a:pt x="152" y="312"/>
                </a:lnTo>
                <a:lnTo>
                  <a:pt x="146" y="312"/>
                </a:lnTo>
                <a:lnTo>
                  <a:pt x="141" y="314"/>
                </a:lnTo>
                <a:lnTo>
                  <a:pt x="138" y="315"/>
                </a:lnTo>
                <a:lnTo>
                  <a:pt x="136" y="318"/>
                </a:lnTo>
                <a:lnTo>
                  <a:pt x="136" y="324"/>
                </a:lnTo>
                <a:lnTo>
                  <a:pt x="134" y="326"/>
                </a:lnTo>
                <a:lnTo>
                  <a:pt x="133" y="326"/>
                </a:lnTo>
                <a:lnTo>
                  <a:pt x="133" y="325"/>
                </a:lnTo>
                <a:lnTo>
                  <a:pt x="132" y="323"/>
                </a:lnTo>
                <a:lnTo>
                  <a:pt x="132" y="314"/>
                </a:lnTo>
                <a:lnTo>
                  <a:pt x="123" y="321"/>
                </a:lnTo>
                <a:lnTo>
                  <a:pt x="119" y="323"/>
                </a:lnTo>
                <a:lnTo>
                  <a:pt x="116" y="322"/>
                </a:lnTo>
                <a:lnTo>
                  <a:pt x="113" y="316"/>
                </a:lnTo>
                <a:lnTo>
                  <a:pt x="110" y="323"/>
                </a:lnTo>
                <a:lnTo>
                  <a:pt x="112" y="337"/>
                </a:lnTo>
                <a:lnTo>
                  <a:pt x="110" y="344"/>
                </a:lnTo>
                <a:lnTo>
                  <a:pt x="109" y="344"/>
                </a:lnTo>
                <a:lnTo>
                  <a:pt x="108" y="343"/>
                </a:lnTo>
                <a:lnTo>
                  <a:pt x="108" y="336"/>
                </a:lnTo>
                <a:lnTo>
                  <a:pt x="106" y="336"/>
                </a:lnTo>
                <a:lnTo>
                  <a:pt x="103" y="338"/>
                </a:lnTo>
                <a:lnTo>
                  <a:pt x="101" y="339"/>
                </a:lnTo>
                <a:lnTo>
                  <a:pt x="98" y="343"/>
                </a:lnTo>
                <a:lnTo>
                  <a:pt x="95" y="346"/>
                </a:lnTo>
                <a:lnTo>
                  <a:pt x="94" y="350"/>
                </a:lnTo>
                <a:lnTo>
                  <a:pt x="94" y="367"/>
                </a:lnTo>
                <a:lnTo>
                  <a:pt x="91" y="372"/>
                </a:lnTo>
                <a:lnTo>
                  <a:pt x="89" y="373"/>
                </a:lnTo>
                <a:lnTo>
                  <a:pt x="88" y="374"/>
                </a:lnTo>
                <a:lnTo>
                  <a:pt x="88" y="379"/>
                </a:lnTo>
                <a:lnTo>
                  <a:pt x="89" y="381"/>
                </a:lnTo>
                <a:lnTo>
                  <a:pt x="90" y="382"/>
                </a:lnTo>
                <a:lnTo>
                  <a:pt x="90" y="387"/>
                </a:lnTo>
                <a:lnTo>
                  <a:pt x="89" y="389"/>
                </a:lnTo>
                <a:lnTo>
                  <a:pt x="83" y="395"/>
                </a:lnTo>
                <a:lnTo>
                  <a:pt x="82" y="398"/>
                </a:lnTo>
                <a:lnTo>
                  <a:pt x="81" y="405"/>
                </a:lnTo>
                <a:lnTo>
                  <a:pt x="81" y="417"/>
                </a:lnTo>
                <a:lnTo>
                  <a:pt x="80" y="421"/>
                </a:lnTo>
                <a:lnTo>
                  <a:pt x="76" y="421"/>
                </a:lnTo>
                <a:lnTo>
                  <a:pt x="74" y="420"/>
                </a:lnTo>
                <a:lnTo>
                  <a:pt x="71" y="417"/>
                </a:lnTo>
                <a:lnTo>
                  <a:pt x="71" y="415"/>
                </a:lnTo>
                <a:lnTo>
                  <a:pt x="70" y="413"/>
                </a:lnTo>
                <a:lnTo>
                  <a:pt x="70" y="409"/>
                </a:lnTo>
                <a:lnTo>
                  <a:pt x="67" y="409"/>
                </a:lnTo>
                <a:lnTo>
                  <a:pt x="63" y="408"/>
                </a:lnTo>
                <a:lnTo>
                  <a:pt x="58" y="402"/>
                </a:lnTo>
                <a:lnTo>
                  <a:pt x="56" y="400"/>
                </a:lnTo>
                <a:lnTo>
                  <a:pt x="54" y="398"/>
                </a:lnTo>
                <a:lnTo>
                  <a:pt x="54" y="386"/>
                </a:lnTo>
                <a:lnTo>
                  <a:pt x="49" y="374"/>
                </a:lnTo>
                <a:lnTo>
                  <a:pt x="40" y="353"/>
                </a:lnTo>
                <a:lnTo>
                  <a:pt x="38" y="344"/>
                </a:lnTo>
                <a:lnTo>
                  <a:pt x="37" y="335"/>
                </a:lnTo>
                <a:lnTo>
                  <a:pt x="34" y="324"/>
                </a:lnTo>
                <a:lnTo>
                  <a:pt x="33" y="324"/>
                </a:lnTo>
                <a:lnTo>
                  <a:pt x="31" y="323"/>
                </a:lnTo>
                <a:lnTo>
                  <a:pt x="31" y="321"/>
                </a:lnTo>
                <a:lnTo>
                  <a:pt x="32" y="321"/>
                </a:lnTo>
                <a:lnTo>
                  <a:pt x="33" y="319"/>
                </a:lnTo>
                <a:lnTo>
                  <a:pt x="34" y="319"/>
                </a:lnTo>
                <a:lnTo>
                  <a:pt x="33" y="317"/>
                </a:lnTo>
                <a:lnTo>
                  <a:pt x="30" y="314"/>
                </a:lnTo>
                <a:lnTo>
                  <a:pt x="27" y="312"/>
                </a:lnTo>
                <a:lnTo>
                  <a:pt x="26" y="310"/>
                </a:lnTo>
                <a:lnTo>
                  <a:pt x="25" y="309"/>
                </a:lnTo>
                <a:lnTo>
                  <a:pt x="25" y="307"/>
                </a:lnTo>
                <a:lnTo>
                  <a:pt x="24" y="304"/>
                </a:lnTo>
                <a:lnTo>
                  <a:pt x="24" y="302"/>
                </a:lnTo>
                <a:lnTo>
                  <a:pt x="23" y="301"/>
                </a:lnTo>
                <a:lnTo>
                  <a:pt x="23" y="300"/>
                </a:lnTo>
                <a:lnTo>
                  <a:pt x="17" y="277"/>
                </a:lnTo>
                <a:lnTo>
                  <a:pt x="10" y="254"/>
                </a:lnTo>
                <a:lnTo>
                  <a:pt x="0" y="232"/>
                </a:lnTo>
                <a:lnTo>
                  <a:pt x="0" y="231"/>
                </a:lnTo>
                <a:lnTo>
                  <a:pt x="2" y="230"/>
                </a:lnTo>
                <a:lnTo>
                  <a:pt x="10" y="230"/>
                </a:lnTo>
                <a:lnTo>
                  <a:pt x="12" y="228"/>
                </a:lnTo>
                <a:lnTo>
                  <a:pt x="14" y="226"/>
                </a:lnTo>
                <a:lnTo>
                  <a:pt x="16" y="224"/>
                </a:lnTo>
                <a:lnTo>
                  <a:pt x="17" y="223"/>
                </a:lnTo>
                <a:lnTo>
                  <a:pt x="18" y="220"/>
                </a:lnTo>
                <a:lnTo>
                  <a:pt x="20" y="218"/>
                </a:lnTo>
                <a:lnTo>
                  <a:pt x="26" y="218"/>
                </a:lnTo>
                <a:lnTo>
                  <a:pt x="20" y="206"/>
                </a:lnTo>
                <a:lnTo>
                  <a:pt x="20" y="200"/>
                </a:lnTo>
                <a:lnTo>
                  <a:pt x="26" y="189"/>
                </a:lnTo>
                <a:lnTo>
                  <a:pt x="34" y="181"/>
                </a:lnTo>
                <a:lnTo>
                  <a:pt x="32" y="178"/>
                </a:lnTo>
                <a:lnTo>
                  <a:pt x="32" y="174"/>
                </a:lnTo>
                <a:lnTo>
                  <a:pt x="33" y="172"/>
                </a:lnTo>
                <a:lnTo>
                  <a:pt x="35" y="168"/>
                </a:lnTo>
                <a:lnTo>
                  <a:pt x="37" y="167"/>
                </a:lnTo>
                <a:lnTo>
                  <a:pt x="37" y="164"/>
                </a:lnTo>
                <a:lnTo>
                  <a:pt x="35" y="156"/>
                </a:lnTo>
                <a:lnTo>
                  <a:pt x="32" y="148"/>
                </a:lnTo>
                <a:lnTo>
                  <a:pt x="30" y="141"/>
                </a:lnTo>
                <a:lnTo>
                  <a:pt x="28" y="133"/>
                </a:lnTo>
                <a:lnTo>
                  <a:pt x="28" y="128"/>
                </a:lnTo>
                <a:lnTo>
                  <a:pt x="30" y="126"/>
                </a:lnTo>
                <a:lnTo>
                  <a:pt x="30" y="122"/>
                </a:lnTo>
                <a:lnTo>
                  <a:pt x="31" y="120"/>
                </a:lnTo>
                <a:lnTo>
                  <a:pt x="31" y="119"/>
                </a:lnTo>
                <a:lnTo>
                  <a:pt x="32" y="118"/>
                </a:lnTo>
                <a:lnTo>
                  <a:pt x="33" y="118"/>
                </a:lnTo>
                <a:lnTo>
                  <a:pt x="34" y="116"/>
                </a:lnTo>
                <a:lnTo>
                  <a:pt x="35" y="116"/>
                </a:lnTo>
                <a:lnTo>
                  <a:pt x="37" y="115"/>
                </a:lnTo>
                <a:lnTo>
                  <a:pt x="37" y="113"/>
                </a:lnTo>
                <a:lnTo>
                  <a:pt x="34" y="85"/>
                </a:lnTo>
                <a:lnTo>
                  <a:pt x="35" y="78"/>
                </a:lnTo>
                <a:lnTo>
                  <a:pt x="39" y="72"/>
                </a:lnTo>
                <a:lnTo>
                  <a:pt x="42" y="65"/>
                </a:lnTo>
                <a:lnTo>
                  <a:pt x="45" y="56"/>
                </a:lnTo>
                <a:lnTo>
                  <a:pt x="46" y="45"/>
                </a:lnTo>
                <a:lnTo>
                  <a:pt x="52" y="28"/>
                </a:lnTo>
                <a:lnTo>
                  <a:pt x="54" y="24"/>
                </a:lnTo>
                <a:lnTo>
                  <a:pt x="56" y="17"/>
                </a:lnTo>
                <a:lnTo>
                  <a:pt x="58" y="15"/>
                </a:lnTo>
                <a:lnTo>
                  <a:pt x="58" y="14"/>
                </a:lnTo>
                <a:lnTo>
                  <a:pt x="59" y="10"/>
                </a:lnTo>
                <a:lnTo>
                  <a:pt x="60" y="9"/>
                </a:lnTo>
                <a:lnTo>
                  <a:pt x="61" y="7"/>
                </a:lnTo>
                <a:lnTo>
                  <a:pt x="62" y="6"/>
                </a:lnTo>
                <a:lnTo>
                  <a:pt x="69" y="6"/>
                </a:lnTo>
                <a:lnTo>
                  <a:pt x="69" y="7"/>
                </a:lnTo>
                <a:lnTo>
                  <a:pt x="70" y="8"/>
                </a:lnTo>
                <a:lnTo>
                  <a:pt x="70" y="15"/>
                </a:lnTo>
                <a:lnTo>
                  <a:pt x="75" y="20"/>
                </a:lnTo>
                <a:lnTo>
                  <a:pt x="77" y="21"/>
                </a:lnTo>
                <a:lnTo>
                  <a:pt x="82" y="25"/>
                </a:lnTo>
                <a:lnTo>
                  <a:pt x="96" y="18"/>
                </a:lnTo>
                <a:lnTo>
                  <a:pt x="108" y="10"/>
                </a:lnTo>
                <a:lnTo>
                  <a:pt x="118"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0" name="Freeform 96"/>
          <p:cNvSpPr>
            <a:spLocks/>
          </p:cNvSpPr>
          <p:nvPr/>
        </p:nvSpPr>
        <p:spPr bwMode="auto">
          <a:xfrm>
            <a:off x="7273717" y="3273239"/>
            <a:ext cx="689858" cy="408757"/>
          </a:xfrm>
          <a:custGeom>
            <a:avLst/>
            <a:gdLst/>
            <a:ahLst/>
            <a:cxnLst>
              <a:cxn ang="0">
                <a:pos x="349" y="15"/>
              </a:cxn>
              <a:cxn ang="0">
                <a:pos x="366" y="0"/>
              </a:cxn>
              <a:cxn ang="0">
                <a:pos x="372" y="7"/>
              </a:cxn>
              <a:cxn ang="0">
                <a:pos x="401" y="26"/>
              </a:cxn>
              <a:cxn ang="0">
                <a:pos x="411" y="27"/>
              </a:cxn>
              <a:cxn ang="0">
                <a:pos x="413" y="49"/>
              </a:cxn>
              <a:cxn ang="0">
                <a:pos x="405" y="85"/>
              </a:cxn>
              <a:cxn ang="0">
                <a:pos x="434" y="87"/>
              </a:cxn>
              <a:cxn ang="0">
                <a:pos x="465" y="96"/>
              </a:cxn>
              <a:cxn ang="0">
                <a:pos x="486" y="128"/>
              </a:cxn>
              <a:cxn ang="0">
                <a:pos x="472" y="122"/>
              </a:cxn>
              <a:cxn ang="0">
                <a:pos x="456" y="111"/>
              </a:cxn>
              <a:cxn ang="0">
                <a:pos x="443" y="100"/>
              </a:cxn>
              <a:cxn ang="0">
                <a:pos x="426" y="94"/>
              </a:cxn>
              <a:cxn ang="0">
                <a:pos x="433" y="104"/>
              </a:cxn>
              <a:cxn ang="0">
                <a:pos x="435" y="105"/>
              </a:cxn>
              <a:cxn ang="0">
                <a:pos x="464" y="129"/>
              </a:cxn>
              <a:cxn ang="0">
                <a:pos x="486" y="143"/>
              </a:cxn>
              <a:cxn ang="0">
                <a:pos x="486" y="157"/>
              </a:cxn>
              <a:cxn ang="0">
                <a:pos x="480" y="163"/>
              </a:cxn>
              <a:cxn ang="0">
                <a:pos x="476" y="157"/>
              </a:cxn>
              <a:cxn ang="0">
                <a:pos x="463" y="148"/>
              </a:cxn>
              <a:cxn ang="0">
                <a:pos x="476" y="169"/>
              </a:cxn>
              <a:cxn ang="0">
                <a:pos x="506" y="185"/>
              </a:cxn>
              <a:cxn ang="0">
                <a:pos x="472" y="177"/>
              </a:cxn>
              <a:cxn ang="0">
                <a:pos x="457" y="170"/>
              </a:cxn>
              <a:cxn ang="0">
                <a:pos x="434" y="178"/>
              </a:cxn>
              <a:cxn ang="0">
                <a:pos x="480" y="192"/>
              </a:cxn>
              <a:cxn ang="0">
                <a:pos x="478" y="195"/>
              </a:cxn>
              <a:cxn ang="0">
                <a:pos x="484" y="199"/>
              </a:cxn>
              <a:cxn ang="0">
                <a:pos x="494" y="211"/>
              </a:cxn>
              <a:cxn ang="0">
                <a:pos x="512" y="209"/>
              </a:cxn>
              <a:cxn ang="0">
                <a:pos x="511" y="204"/>
              </a:cxn>
              <a:cxn ang="0">
                <a:pos x="532" y="204"/>
              </a:cxn>
              <a:cxn ang="0">
                <a:pos x="534" y="212"/>
              </a:cxn>
              <a:cxn ang="0">
                <a:pos x="530" y="223"/>
              </a:cxn>
              <a:cxn ang="0">
                <a:pos x="508" y="232"/>
              </a:cxn>
              <a:cxn ang="0">
                <a:pos x="490" y="237"/>
              </a:cxn>
              <a:cxn ang="0">
                <a:pos x="349" y="265"/>
              </a:cxn>
              <a:cxn ang="0">
                <a:pos x="214" y="289"/>
              </a:cxn>
              <a:cxn ang="0">
                <a:pos x="123" y="294"/>
              </a:cxn>
              <a:cxn ang="0">
                <a:pos x="54" y="311"/>
              </a:cxn>
              <a:cxn ang="0">
                <a:pos x="9" y="310"/>
              </a:cxn>
              <a:cxn ang="0">
                <a:pos x="26" y="300"/>
              </a:cxn>
              <a:cxn ang="0">
                <a:pos x="44" y="272"/>
              </a:cxn>
              <a:cxn ang="0">
                <a:pos x="75" y="240"/>
              </a:cxn>
              <a:cxn ang="0">
                <a:pos x="96" y="237"/>
              </a:cxn>
              <a:cxn ang="0">
                <a:pos x="112" y="245"/>
              </a:cxn>
              <a:cxn ang="0">
                <a:pos x="131" y="240"/>
              </a:cxn>
              <a:cxn ang="0">
                <a:pos x="165" y="231"/>
              </a:cxn>
              <a:cxn ang="0">
                <a:pos x="183" y="217"/>
              </a:cxn>
              <a:cxn ang="0">
                <a:pos x="213" y="204"/>
              </a:cxn>
              <a:cxn ang="0">
                <a:pos x="217" y="192"/>
              </a:cxn>
              <a:cxn ang="0">
                <a:pos x="216" y="168"/>
              </a:cxn>
              <a:cxn ang="0">
                <a:pos x="224" y="156"/>
              </a:cxn>
              <a:cxn ang="0">
                <a:pos x="243" y="111"/>
              </a:cxn>
              <a:cxn ang="0">
                <a:pos x="265" y="105"/>
              </a:cxn>
              <a:cxn ang="0">
                <a:pos x="280" y="69"/>
              </a:cxn>
              <a:cxn ang="0">
                <a:pos x="300" y="49"/>
              </a:cxn>
              <a:cxn ang="0">
                <a:pos x="310" y="31"/>
              </a:cxn>
              <a:cxn ang="0">
                <a:pos x="319" y="0"/>
              </a:cxn>
            </a:cxnLst>
            <a:rect l="0" t="0" r="r" b="b"/>
            <a:pathLst>
              <a:path w="535" h="317">
                <a:moveTo>
                  <a:pt x="319" y="0"/>
                </a:moveTo>
                <a:lnTo>
                  <a:pt x="329" y="6"/>
                </a:lnTo>
                <a:lnTo>
                  <a:pt x="338" y="9"/>
                </a:lnTo>
                <a:lnTo>
                  <a:pt x="344" y="12"/>
                </a:lnTo>
                <a:lnTo>
                  <a:pt x="344" y="13"/>
                </a:lnTo>
                <a:lnTo>
                  <a:pt x="342" y="15"/>
                </a:lnTo>
                <a:lnTo>
                  <a:pt x="349" y="15"/>
                </a:lnTo>
                <a:lnTo>
                  <a:pt x="351" y="16"/>
                </a:lnTo>
                <a:lnTo>
                  <a:pt x="352" y="17"/>
                </a:lnTo>
                <a:lnTo>
                  <a:pt x="352" y="20"/>
                </a:lnTo>
                <a:lnTo>
                  <a:pt x="356" y="16"/>
                </a:lnTo>
                <a:lnTo>
                  <a:pt x="360" y="5"/>
                </a:lnTo>
                <a:lnTo>
                  <a:pt x="364" y="0"/>
                </a:lnTo>
                <a:lnTo>
                  <a:pt x="366" y="0"/>
                </a:lnTo>
                <a:lnTo>
                  <a:pt x="369" y="2"/>
                </a:lnTo>
                <a:lnTo>
                  <a:pt x="367" y="3"/>
                </a:lnTo>
                <a:lnTo>
                  <a:pt x="367" y="5"/>
                </a:lnTo>
                <a:lnTo>
                  <a:pt x="371" y="5"/>
                </a:lnTo>
                <a:lnTo>
                  <a:pt x="374" y="3"/>
                </a:lnTo>
                <a:lnTo>
                  <a:pt x="373" y="6"/>
                </a:lnTo>
                <a:lnTo>
                  <a:pt x="372" y="7"/>
                </a:lnTo>
                <a:lnTo>
                  <a:pt x="373" y="8"/>
                </a:lnTo>
                <a:lnTo>
                  <a:pt x="374" y="6"/>
                </a:lnTo>
                <a:lnTo>
                  <a:pt x="378" y="14"/>
                </a:lnTo>
                <a:lnTo>
                  <a:pt x="383" y="19"/>
                </a:lnTo>
                <a:lnTo>
                  <a:pt x="390" y="21"/>
                </a:lnTo>
                <a:lnTo>
                  <a:pt x="404" y="23"/>
                </a:lnTo>
                <a:lnTo>
                  <a:pt x="401" y="26"/>
                </a:lnTo>
                <a:lnTo>
                  <a:pt x="400" y="28"/>
                </a:lnTo>
                <a:lnTo>
                  <a:pt x="398" y="29"/>
                </a:lnTo>
                <a:lnTo>
                  <a:pt x="399" y="30"/>
                </a:lnTo>
                <a:lnTo>
                  <a:pt x="400" y="30"/>
                </a:lnTo>
                <a:lnTo>
                  <a:pt x="401" y="29"/>
                </a:lnTo>
                <a:lnTo>
                  <a:pt x="406" y="27"/>
                </a:lnTo>
                <a:lnTo>
                  <a:pt x="411" y="27"/>
                </a:lnTo>
                <a:lnTo>
                  <a:pt x="414" y="29"/>
                </a:lnTo>
                <a:lnTo>
                  <a:pt x="414" y="37"/>
                </a:lnTo>
                <a:lnTo>
                  <a:pt x="415" y="38"/>
                </a:lnTo>
                <a:lnTo>
                  <a:pt x="418" y="43"/>
                </a:lnTo>
                <a:lnTo>
                  <a:pt x="418" y="45"/>
                </a:lnTo>
                <a:lnTo>
                  <a:pt x="415" y="47"/>
                </a:lnTo>
                <a:lnTo>
                  <a:pt x="413" y="49"/>
                </a:lnTo>
                <a:lnTo>
                  <a:pt x="411" y="50"/>
                </a:lnTo>
                <a:lnTo>
                  <a:pt x="408" y="50"/>
                </a:lnTo>
                <a:lnTo>
                  <a:pt x="406" y="49"/>
                </a:lnTo>
                <a:lnTo>
                  <a:pt x="405" y="56"/>
                </a:lnTo>
                <a:lnTo>
                  <a:pt x="402" y="72"/>
                </a:lnTo>
                <a:lnTo>
                  <a:pt x="400" y="79"/>
                </a:lnTo>
                <a:lnTo>
                  <a:pt x="405" y="85"/>
                </a:lnTo>
                <a:lnTo>
                  <a:pt x="409" y="86"/>
                </a:lnTo>
                <a:lnTo>
                  <a:pt x="415" y="85"/>
                </a:lnTo>
                <a:lnTo>
                  <a:pt x="422" y="82"/>
                </a:lnTo>
                <a:lnTo>
                  <a:pt x="428" y="79"/>
                </a:lnTo>
                <a:lnTo>
                  <a:pt x="428" y="83"/>
                </a:lnTo>
                <a:lnTo>
                  <a:pt x="431" y="86"/>
                </a:lnTo>
                <a:lnTo>
                  <a:pt x="434" y="87"/>
                </a:lnTo>
                <a:lnTo>
                  <a:pt x="436" y="90"/>
                </a:lnTo>
                <a:lnTo>
                  <a:pt x="437" y="92"/>
                </a:lnTo>
                <a:lnTo>
                  <a:pt x="442" y="90"/>
                </a:lnTo>
                <a:lnTo>
                  <a:pt x="450" y="87"/>
                </a:lnTo>
                <a:lnTo>
                  <a:pt x="456" y="89"/>
                </a:lnTo>
                <a:lnTo>
                  <a:pt x="462" y="91"/>
                </a:lnTo>
                <a:lnTo>
                  <a:pt x="465" y="96"/>
                </a:lnTo>
                <a:lnTo>
                  <a:pt x="470" y="100"/>
                </a:lnTo>
                <a:lnTo>
                  <a:pt x="476" y="104"/>
                </a:lnTo>
                <a:lnTo>
                  <a:pt x="482" y="104"/>
                </a:lnTo>
                <a:lnTo>
                  <a:pt x="485" y="111"/>
                </a:lnTo>
                <a:lnTo>
                  <a:pt x="487" y="118"/>
                </a:lnTo>
                <a:lnTo>
                  <a:pt x="487" y="128"/>
                </a:lnTo>
                <a:lnTo>
                  <a:pt x="486" y="128"/>
                </a:lnTo>
                <a:lnTo>
                  <a:pt x="485" y="127"/>
                </a:lnTo>
                <a:lnTo>
                  <a:pt x="483" y="127"/>
                </a:lnTo>
                <a:lnTo>
                  <a:pt x="480" y="126"/>
                </a:lnTo>
                <a:lnTo>
                  <a:pt x="478" y="126"/>
                </a:lnTo>
                <a:lnTo>
                  <a:pt x="476" y="125"/>
                </a:lnTo>
                <a:lnTo>
                  <a:pt x="476" y="126"/>
                </a:lnTo>
                <a:lnTo>
                  <a:pt x="472" y="122"/>
                </a:lnTo>
                <a:lnTo>
                  <a:pt x="469" y="120"/>
                </a:lnTo>
                <a:lnTo>
                  <a:pt x="466" y="115"/>
                </a:lnTo>
                <a:lnTo>
                  <a:pt x="465" y="114"/>
                </a:lnTo>
                <a:lnTo>
                  <a:pt x="464" y="112"/>
                </a:lnTo>
                <a:lnTo>
                  <a:pt x="458" y="112"/>
                </a:lnTo>
                <a:lnTo>
                  <a:pt x="457" y="111"/>
                </a:lnTo>
                <a:lnTo>
                  <a:pt x="456" y="111"/>
                </a:lnTo>
                <a:lnTo>
                  <a:pt x="456" y="110"/>
                </a:lnTo>
                <a:lnTo>
                  <a:pt x="452" y="106"/>
                </a:lnTo>
                <a:lnTo>
                  <a:pt x="448" y="108"/>
                </a:lnTo>
                <a:lnTo>
                  <a:pt x="448" y="105"/>
                </a:lnTo>
                <a:lnTo>
                  <a:pt x="447" y="104"/>
                </a:lnTo>
                <a:lnTo>
                  <a:pt x="445" y="101"/>
                </a:lnTo>
                <a:lnTo>
                  <a:pt x="443" y="100"/>
                </a:lnTo>
                <a:lnTo>
                  <a:pt x="442" y="99"/>
                </a:lnTo>
                <a:lnTo>
                  <a:pt x="440" y="94"/>
                </a:lnTo>
                <a:lnTo>
                  <a:pt x="437" y="94"/>
                </a:lnTo>
                <a:lnTo>
                  <a:pt x="434" y="97"/>
                </a:lnTo>
                <a:lnTo>
                  <a:pt x="431" y="96"/>
                </a:lnTo>
                <a:lnTo>
                  <a:pt x="428" y="94"/>
                </a:lnTo>
                <a:lnTo>
                  <a:pt x="426" y="94"/>
                </a:lnTo>
                <a:lnTo>
                  <a:pt x="422" y="96"/>
                </a:lnTo>
                <a:lnTo>
                  <a:pt x="420" y="97"/>
                </a:lnTo>
                <a:lnTo>
                  <a:pt x="424" y="99"/>
                </a:lnTo>
                <a:lnTo>
                  <a:pt x="428" y="100"/>
                </a:lnTo>
                <a:lnTo>
                  <a:pt x="430" y="100"/>
                </a:lnTo>
                <a:lnTo>
                  <a:pt x="434" y="101"/>
                </a:lnTo>
                <a:lnTo>
                  <a:pt x="433" y="104"/>
                </a:lnTo>
                <a:lnTo>
                  <a:pt x="430" y="106"/>
                </a:lnTo>
                <a:lnTo>
                  <a:pt x="429" y="108"/>
                </a:lnTo>
                <a:lnTo>
                  <a:pt x="429" y="111"/>
                </a:lnTo>
                <a:lnTo>
                  <a:pt x="431" y="113"/>
                </a:lnTo>
                <a:lnTo>
                  <a:pt x="433" y="112"/>
                </a:lnTo>
                <a:lnTo>
                  <a:pt x="433" y="107"/>
                </a:lnTo>
                <a:lnTo>
                  <a:pt x="435" y="105"/>
                </a:lnTo>
                <a:lnTo>
                  <a:pt x="440" y="105"/>
                </a:lnTo>
                <a:lnTo>
                  <a:pt x="438" y="107"/>
                </a:lnTo>
                <a:lnTo>
                  <a:pt x="437" y="108"/>
                </a:lnTo>
                <a:lnTo>
                  <a:pt x="440" y="108"/>
                </a:lnTo>
                <a:lnTo>
                  <a:pt x="440" y="107"/>
                </a:lnTo>
                <a:lnTo>
                  <a:pt x="459" y="127"/>
                </a:lnTo>
                <a:lnTo>
                  <a:pt x="464" y="129"/>
                </a:lnTo>
                <a:lnTo>
                  <a:pt x="468" y="129"/>
                </a:lnTo>
                <a:lnTo>
                  <a:pt x="471" y="133"/>
                </a:lnTo>
                <a:lnTo>
                  <a:pt x="472" y="135"/>
                </a:lnTo>
                <a:lnTo>
                  <a:pt x="473" y="139"/>
                </a:lnTo>
                <a:lnTo>
                  <a:pt x="485" y="139"/>
                </a:lnTo>
                <a:lnTo>
                  <a:pt x="485" y="142"/>
                </a:lnTo>
                <a:lnTo>
                  <a:pt x="486" y="143"/>
                </a:lnTo>
                <a:lnTo>
                  <a:pt x="487" y="146"/>
                </a:lnTo>
                <a:lnTo>
                  <a:pt x="487" y="147"/>
                </a:lnTo>
                <a:lnTo>
                  <a:pt x="490" y="153"/>
                </a:lnTo>
                <a:lnTo>
                  <a:pt x="489" y="153"/>
                </a:lnTo>
                <a:lnTo>
                  <a:pt x="486" y="155"/>
                </a:lnTo>
                <a:lnTo>
                  <a:pt x="485" y="155"/>
                </a:lnTo>
                <a:lnTo>
                  <a:pt x="486" y="157"/>
                </a:lnTo>
                <a:lnTo>
                  <a:pt x="489" y="160"/>
                </a:lnTo>
                <a:lnTo>
                  <a:pt x="490" y="162"/>
                </a:lnTo>
                <a:lnTo>
                  <a:pt x="490" y="164"/>
                </a:lnTo>
                <a:lnTo>
                  <a:pt x="487" y="167"/>
                </a:lnTo>
                <a:lnTo>
                  <a:pt x="485" y="162"/>
                </a:lnTo>
                <a:lnTo>
                  <a:pt x="483" y="162"/>
                </a:lnTo>
                <a:lnTo>
                  <a:pt x="480" y="163"/>
                </a:lnTo>
                <a:lnTo>
                  <a:pt x="478" y="163"/>
                </a:lnTo>
                <a:lnTo>
                  <a:pt x="476" y="161"/>
                </a:lnTo>
                <a:lnTo>
                  <a:pt x="476" y="160"/>
                </a:lnTo>
                <a:lnTo>
                  <a:pt x="477" y="159"/>
                </a:lnTo>
                <a:lnTo>
                  <a:pt x="479" y="159"/>
                </a:lnTo>
                <a:lnTo>
                  <a:pt x="478" y="157"/>
                </a:lnTo>
                <a:lnTo>
                  <a:pt x="476" y="157"/>
                </a:lnTo>
                <a:lnTo>
                  <a:pt x="473" y="156"/>
                </a:lnTo>
                <a:lnTo>
                  <a:pt x="472" y="156"/>
                </a:lnTo>
                <a:lnTo>
                  <a:pt x="470" y="155"/>
                </a:lnTo>
                <a:lnTo>
                  <a:pt x="468" y="153"/>
                </a:lnTo>
                <a:lnTo>
                  <a:pt x="466" y="150"/>
                </a:lnTo>
                <a:lnTo>
                  <a:pt x="465" y="147"/>
                </a:lnTo>
                <a:lnTo>
                  <a:pt x="463" y="148"/>
                </a:lnTo>
                <a:lnTo>
                  <a:pt x="461" y="150"/>
                </a:lnTo>
                <a:lnTo>
                  <a:pt x="458" y="152"/>
                </a:lnTo>
                <a:lnTo>
                  <a:pt x="456" y="152"/>
                </a:lnTo>
                <a:lnTo>
                  <a:pt x="454" y="150"/>
                </a:lnTo>
                <a:lnTo>
                  <a:pt x="461" y="157"/>
                </a:lnTo>
                <a:lnTo>
                  <a:pt x="469" y="162"/>
                </a:lnTo>
                <a:lnTo>
                  <a:pt x="476" y="169"/>
                </a:lnTo>
                <a:lnTo>
                  <a:pt x="483" y="171"/>
                </a:lnTo>
                <a:lnTo>
                  <a:pt x="490" y="176"/>
                </a:lnTo>
                <a:lnTo>
                  <a:pt x="496" y="176"/>
                </a:lnTo>
                <a:lnTo>
                  <a:pt x="499" y="177"/>
                </a:lnTo>
                <a:lnTo>
                  <a:pt x="501" y="178"/>
                </a:lnTo>
                <a:lnTo>
                  <a:pt x="505" y="182"/>
                </a:lnTo>
                <a:lnTo>
                  <a:pt x="506" y="185"/>
                </a:lnTo>
                <a:lnTo>
                  <a:pt x="505" y="189"/>
                </a:lnTo>
                <a:lnTo>
                  <a:pt x="499" y="191"/>
                </a:lnTo>
                <a:lnTo>
                  <a:pt x="494" y="190"/>
                </a:lnTo>
                <a:lnTo>
                  <a:pt x="490" y="188"/>
                </a:lnTo>
                <a:lnTo>
                  <a:pt x="486" y="184"/>
                </a:lnTo>
                <a:lnTo>
                  <a:pt x="476" y="177"/>
                </a:lnTo>
                <a:lnTo>
                  <a:pt x="472" y="177"/>
                </a:lnTo>
                <a:lnTo>
                  <a:pt x="469" y="176"/>
                </a:lnTo>
                <a:lnTo>
                  <a:pt x="465" y="174"/>
                </a:lnTo>
                <a:lnTo>
                  <a:pt x="461" y="169"/>
                </a:lnTo>
                <a:lnTo>
                  <a:pt x="459" y="167"/>
                </a:lnTo>
                <a:lnTo>
                  <a:pt x="458" y="167"/>
                </a:lnTo>
                <a:lnTo>
                  <a:pt x="457" y="169"/>
                </a:lnTo>
                <a:lnTo>
                  <a:pt x="457" y="170"/>
                </a:lnTo>
                <a:lnTo>
                  <a:pt x="456" y="173"/>
                </a:lnTo>
                <a:lnTo>
                  <a:pt x="456" y="175"/>
                </a:lnTo>
                <a:lnTo>
                  <a:pt x="451" y="171"/>
                </a:lnTo>
                <a:lnTo>
                  <a:pt x="444" y="171"/>
                </a:lnTo>
                <a:lnTo>
                  <a:pt x="436" y="173"/>
                </a:lnTo>
                <a:lnTo>
                  <a:pt x="428" y="175"/>
                </a:lnTo>
                <a:lnTo>
                  <a:pt x="434" y="178"/>
                </a:lnTo>
                <a:lnTo>
                  <a:pt x="448" y="178"/>
                </a:lnTo>
                <a:lnTo>
                  <a:pt x="448" y="184"/>
                </a:lnTo>
                <a:lnTo>
                  <a:pt x="476" y="184"/>
                </a:lnTo>
                <a:lnTo>
                  <a:pt x="476" y="188"/>
                </a:lnTo>
                <a:lnTo>
                  <a:pt x="477" y="190"/>
                </a:lnTo>
                <a:lnTo>
                  <a:pt x="479" y="191"/>
                </a:lnTo>
                <a:lnTo>
                  <a:pt x="480" y="192"/>
                </a:lnTo>
                <a:lnTo>
                  <a:pt x="485" y="195"/>
                </a:lnTo>
                <a:lnTo>
                  <a:pt x="484" y="196"/>
                </a:lnTo>
                <a:lnTo>
                  <a:pt x="483" y="196"/>
                </a:lnTo>
                <a:lnTo>
                  <a:pt x="482" y="197"/>
                </a:lnTo>
                <a:lnTo>
                  <a:pt x="477" y="197"/>
                </a:lnTo>
                <a:lnTo>
                  <a:pt x="477" y="196"/>
                </a:lnTo>
                <a:lnTo>
                  <a:pt x="478" y="195"/>
                </a:lnTo>
                <a:lnTo>
                  <a:pt x="479" y="192"/>
                </a:lnTo>
                <a:lnTo>
                  <a:pt x="478" y="192"/>
                </a:lnTo>
                <a:lnTo>
                  <a:pt x="477" y="194"/>
                </a:lnTo>
                <a:lnTo>
                  <a:pt x="475" y="195"/>
                </a:lnTo>
                <a:lnTo>
                  <a:pt x="473" y="195"/>
                </a:lnTo>
                <a:lnTo>
                  <a:pt x="477" y="199"/>
                </a:lnTo>
                <a:lnTo>
                  <a:pt x="484" y="199"/>
                </a:lnTo>
                <a:lnTo>
                  <a:pt x="489" y="198"/>
                </a:lnTo>
                <a:lnTo>
                  <a:pt x="493" y="201"/>
                </a:lnTo>
                <a:lnTo>
                  <a:pt x="489" y="205"/>
                </a:lnTo>
                <a:lnTo>
                  <a:pt x="489" y="209"/>
                </a:lnTo>
                <a:lnTo>
                  <a:pt x="490" y="212"/>
                </a:lnTo>
                <a:lnTo>
                  <a:pt x="492" y="212"/>
                </a:lnTo>
                <a:lnTo>
                  <a:pt x="494" y="211"/>
                </a:lnTo>
                <a:lnTo>
                  <a:pt x="496" y="209"/>
                </a:lnTo>
                <a:lnTo>
                  <a:pt x="497" y="208"/>
                </a:lnTo>
                <a:lnTo>
                  <a:pt x="498" y="205"/>
                </a:lnTo>
                <a:lnTo>
                  <a:pt x="500" y="204"/>
                </a:lnTo>
                <a:lnTo>
                  <a:pt x="501" y="203"/>
                </a:lnTo>
                <a:lnTo>
                  <a:pt x="506" y="205"/>
                </a:lnTo>
                <a:lnTo>
                  <a:pt x="512" y="209"/>
                </a:lnTo>
                <a:lnTo>
                  <a:pt x="516" y="211"/>
                </a:lnTo>
                <a:lnTo>
                  <a:pt x="521" y="209"/>
                </a:lnTo>
                <a:lnTo>
                  <a:pt x="520" y="208"/>
                </a:lnTo>
                <a:lnTo>
                  <a:pt x="515" y="208"/>
                </a:lnTo>
                <a:lnTo>
                  <a:pt x="514" y="206"/>
                </a:lnTo>
                <a:lnTo>
                  <a:pt x="512" y="205"/>
                </a:lnTo>
                <a:lnTo>
                  <a:pt x="511" y="204"/>
                </a:lnTo>
                <a:lnTo>
                  <a:pt x="509" y="202"/>
                </a:lnTo>
                <a:lnTo>
                  <a:pt x="509" y="198"/>
                </a:lnTo>
                <a:lnTo>
                  <a:pt x="513" y="199"/>
                </a:lnTo>
                <a:lnTo>
                  <a:pt x="522" y="197"/>
                </a:lnTo>
                <a:lnTo>
                  <a:pt x="529" y="198"/>
                </a:lnTo>
                <a:lnTo>
                  <a:pt x="532" y="199"/>
                </a:lnTo>
                <a:lnTo>
                  <a:pt x="532" y="204"/>
                </a:lnTo>
                <a:lnTo>
                  <a:pt x="529" y="206"/>
                </a:lnTo>
                <a:lnTo>
                  <a:pt x="529" y="209"/>
                </a:lnTo>
                <a:lnTo>
                  <a:pt x="530" y="209"/>
                </a:lnTo>
                <a:lnTo>
                  <a:pt x="532" y="208"/>
                </a:lnTo>
                <a:lnTo>
                  <a:pt x="533" y="208"/>
                </a:lnTo>
                <a:lnTo>
                  <a:pt x="534" y="210"/>
                </a:lnTo>
                <a:lnTo>
                  <a:pt x="534" y="212"/>
                </a:lnTo>
                <a:lnTo>
                  <a:pt x="535" y="215"/>
                </a:lnTo>
                <a:lnTo>
                  <a:pt x="535" y="218"/>
                </a:lnTo>
                <a:lnTo>
                  <a:pt x="534" y="219"/>
                </a:lnTo>
                <a:lnTo>
                  <a:pt x="530" y="219"/>
                </a:lnTo>
                <a:lnTo>
                  <a:pt x="529" y="220"/>
                </a:lnTo>
                <a:lnTo>
                  <a:pt x="529" y="222"/>
                </a:lnTo>
                <a:lnTo>
                  <a:pt x="530" y="223"/>
                </a:lnTo>
                <a:lnTo>
                  <a:pt x="533" y="223"/>
                </a:lnTo>
                <a:lnTo>
                  <a:pt x="530" y="225"/>
                </a:lnTo>
                <a:lnTo>
                  <a:pt x="526" y="227"/>
                </a:lnTo>
                <a:lnTo>
                  <a:pt x="520" y="227"/>
                </a:lnTo>
                <a:lnTo>
                  <a:pt x="515" y="229"/>
                </a:lnTo>
                <a:lnTo>
                  <a:pt x="512" y="230"/>
                </a:lnTo>
                <a:lnTo>
                  <a:pt x="508" y="232"/>
                </a:lnTo>
                <a:lnTo>
                  <a:pt x="501" y="234"/>
                </a:lnTo>
                <a:lnTo>
                  <a:pt x="499" y="234"/>
                </a:lnTo>
                <a:lnTo>
                  <a:pt x="497" y="232"/>
                </a:lnTo>
                <a:lnTo>
                  <a:pt x="496" y="232"/>
                </a:lnTo>
                <a:lnTo>
                  <a:pt x="493" y="234"/>
                </a:lnTo>
                <a:lnTo>
                  <a:pt x="491" y="236"/>
                </a:lnTo>
                <a:lnTo>
                  <a:pt x="490" y="237"/>
                </a:lnTo>
                <a:lnTo>
                  <a:pt x="483" y="238"/>
                </a:lnTo>
                <a:lnTo>
                  <a:pt x="473" y="239"/>
                </a:lnTo>
                <a:lnTo>
                  <a:pt x="465" y="240"/>
                </a:lnTo>
                <a:lnTo>
                  <a:pt x="434" y="247"/>
                </a:lnTo>
                <a:lnTo>
                  <a:pt x="399" y="255"/>
                </a:lnTo>
                <a:lnTo>
                  <a:pt x="364" y="262"/>
                </a:lnTo>
                <a:lnTo>
                  <a:pt x="349" y="265"/>
                </a:lnTo>
                <a:lnTo>
                  <a:pt x="334" y="266"/>
                </a:lnTo>
                <a:lnTo>
                  <a:pt x="316" y="268"/>
                </a:lnTo>
                <a:lnTo>
                  <a:pt x="310" y="271"/>
                </a:lnTo>
                <a:lnTo>
                  <a:pt x="303" y="272"/>
                </a:lnTo>
                <a:lnTo>
                  <a:pt x="293" y="274"/>
                </a:lnTo>
                <a:lnTo>
                  <a:pt x="253" y="281"/>
                </a:lnTo>
                <a:lnTo>
                  <a:pt x="214" y="289"/>
                </a:lnTo>
                <a:lnTo>
                  <a:pt x="172" y="296"/>
                </a:lnTo>
                <a:lnTo>
                  <a:pt x="133" y="300"/>
                </a:lnTo>
                <a:lnTo>
                  <a:pt x="131" y="299"/>
                </a:lnTo>
                <a:lnTo>
                  <a:pt x="130" y="297"/>
                </a:lnTo>
                <a:lnTo>
                  <a:pt x="125" y="295"/>
                </a:lnTo>
                <a:lnTo>
                  <a:pt x="124" y="294"/>
                </a:lnTo>
                <a:lnTo>
                  <a:pt x="123" y="294"/>
                </a:lnTo>
                <a:lnTo>
                  <a:pt x="122" y="295"/>
                </a:lnTo>
                <a:lnTo>
                  <a:pt x="123" y="296"/>
                </a:lnTo>
                <a:lnTo>
                  <a:pt x="124" y="296"/>
                </a:lnTo>
                <a:lnTo>
                  <a:pt x="111" y="301"/>
                </a:lnTo>
                <a:lnTo>
                  <a:pt x="94" y="306"/>
                </a:lnTo>
                <a:lnTo>
                  <a:pt x="74" y="308"/>
                </a:lnTo>
                <a:lnTo>
                  <a:pt x="54" y="311"/>
                </a:lnTo>
                <a:lnTo>
                  <a:pt x="34" y="314"/>
                </a:lnTo>
                <a:lnTo>
                  <a:pt x="27" y="315"/>
                </a:lnTo>
                <a:lnTo>
                  <a:pt x="19" y="316"/>
                </a:lnTo>
                <a:lnTo>
                  <a:pt x="9" y="316"/>
                </a:lnTo>
                <a:lnTo>
                  <a:pt x="0" y="317"/>
                </a:lnTo>
                <a:lnTo>
                  <a:pt x="10" y="314"/>
                </a:lnTo>
                <a:lnTo>
                  <a:pt x="9" y="310"/>
                </a:lnTo>
                <a:lnTo>
                  <a:pt x="15" y="307"/>
                </a:lnTo>
                <a:lnTo>
                  <a:pt x="19" y="302"/>
                </a:lnTo>
                <a:lnTo>
                  <a:pt x="23" y="296"/>
                </a:lnTo>
                <a:lnTo>
                  <a:pt x="29" y="294"/>
                </a:lnTo>
                <a:lnTo>
                  <a:pt x="29" y="295"/>
                </a:lnTo>
                <a:lnTo>
                  <a:pt x="26" y="297"/>
                </a:lnTo>
                <a:lnTo>
                  <a:pt x="26" y="300"/>
                </a:lnTo>
                <a:lnTo>
                  <a:pt x="30" y="296"/>
                </a:lnTo>
                <a:lnTo>
                  <a:pt x="31" y="292"/>
                </a:lnTo>
                <a:lnTo>
                  <a:pt x="33" y="287"/>
                </a:lnTo>
                <a:lnTo>
                  <a:pt x="34" y="281"/>
                </a:lnTo>
                <a:lnTo>
                  <a:pt x="39" y="276"/>
                </a:lnTo>
                <a:lnTo>
                  <a:pt x="46" y="274"/>
                </a:lnTo>
                <a:lnTo>
                  <a:pt x="44" y="272"/>
                </a:lnTo>
                <a:lnTo>
                  <a:pt x="43" y="269"/>
                </a:lnTo>
                <a:lnTo>
                  <a:pt x="43" y="266"/>
                </a:lnTo>
                <a:lnTo>
                  <a:pt x="51" y="260"/>
                </a:lnTo>
                <a:lnTo>
                  <a:pt x="58" y="253"/>
                </a:lnTo>
                <a:lnTo>
                  <a:pt x="66" y="248"/>
                </a:lnTo>
                <a:lnTo>
                  <a:pt x="71" y="243"/>
                </a:lnTo>
                <a:lnTo>
                  <a:pt x="75" y="240"/>
                </a:lnTo>
                <a:lnTo>
                  <a:pt x="81" y="229"/>
                </a:lnTo>
                <a:lnTo>
                  <a:pt x="82" y="227"/>
                </a:lnTo>
                <a:lnTo>
                  <a:pt x="85" y="226"/>
                </a:lnTo>
                <a:lnTo>
                  <a:pt x="88" y="226"/>
                </a:lnTo>
                <a:lnTo>
                  <a:pt x="90" y="233"/>
                </a:lnTo>
                <a:lnTo>
                  <a:pt x="94" y="236"/>
                </a:lnTo>
                <a:lnTo>
                  <a:pt x="96" y="237"/>
                </a:lnTo>
                <a:lnTo>
                  <a:pt x="100" y="239"/>
                </a:lnTo>
                <a:lnTo>
                  <a:pt x="102" y="239"/>
                </a:lnTo>
                <a:lnTo>
                  <a:pt x="104" y="240"/>
                </a:lnTo>
                <a:lnTo>
                  <a:pt x="104" y="245"/>
                </a:lnTo>
                <a:lnTo>
                  <a:pt x="105" y="246"/>
                </a:lnTo>
                <a:lnTo>
                  <a:pt x="110" y="246"/>
                </a:lnTo>
                <a:lnTo>
                  <a:pt x="112" y="245"/>
                </a:lnTo>
                <a:lnTo>
                  <a:pt x="117" y="245"/>
                </a:lnTo>
                <a:lnTo>
                  <a:pt x="119" y="246"/>
                </a:lnTo>
                <a:lnTo>
                  <a:pt x="122" y="248"/>
                </a:lnTo>
                <a:lnTo>
                  <a:pt x="123" y="246"/>
                </a:lnTo>
                <a:lnTo>
                  <a:pt x="125" y="245"/>
                </a:lnTo>
                <a:lnTo>
                  <a:pt x="126" y="243"/>
                </a:lnTo>
                <a:lnTo>
                  <a:pt x="131" y="240"/>
                </a:lnTo>
                <a:lnTo>
                  <a:pt x="132" y="238"/>
                </a:lnTo>
                <a:lnTo>
                  <a:pt x="133" y="234"/>
                </a:lnTo>
                <a:lnTo>
                  <a:pt x="144" y="237"/>
                </a:lnTo>
                <a:lnTo>
                  <a:pt x="156" y="234"/>
                </a:lnTo>
                <a:lnTo>
                  <a:pt x="158" y="233"/>
                </a:lnTo>
                <a:lnTo>
                  <a:pt x="160" y="233"/>
                </a:lnTo>
                <a:lnTo>
                  <a:pt x="165" y="231"/>
                </a:lnTo>
                <a:lnTo>
                  <a:pt x="168" y="229"/>
                </a:lnTo>
                <a:lnTo>
                  <a:pt x="170" y="225"/>
                </a:lnTo>
                <a:lnTo>
                  <a:pt x="172" y="220"/>
                </a:lnTo>
                <a:lnTo>
                  <a:pt x="175" y="222"/>
                </a:lnTo>
                <a:lnTo>
                  <a:pt x="180" y="222"/>
                </a:lnTo>
                <a:lnTo>
                  <a:pt x="182" y="219"/>
                </a:lnTo>
                <a:lnTo>
                  <a:pt x="183" y="217"/>
                </a:lnTo>
                <a:lnTo>
                  <a:pt x="186" y="216"/>
                </a:lnTo>
                <a:lnTo>
                  <a:pt x="187" y="213"/>
                </a:lnTo>
                <a:lnTo>
                  <a:pt x="189" y="212"/>
                </a:lnTo>
                <a:lnTo>
                  <a:pt x="197" y="212"/>
                </a:lnTo>
                <a:lnTo>
                  <a:pt x="202" y="209"/>
                </a:lnTo>
                <a:lnTo>
                  <a:pt x="208" y="205"/>
                </a:lnTo>
                <a:lnTo>
                  <a:pt x="213" y="204"/>
                </a:lnTo>
                <a:lnTo>
                  <a:pt x="217" y="206"/>
                </a:lnTo>
                <a:lnTo>
                  <a:pt x="215" y="204"/>
                </a:lnTo>
                <a:lnTo>
                  <a:pt x="213" y="201"/>
                </a:lnTo>
                <a:lnTo>
                  <a:pt x="211" y="197"/>
                </a:lnTo>
                <a:lnTo>
                  <a:pt x="210" y="195"/>
                </a:lnTo>
                <a:lnTo>
                  <a:pt x="211" y="192"/>
                </a:lnTo>
                <a:lnTo>
                  <a:pt x="217" y="192"/>
                </a:lnTo>
                <a:lnTo>
                  <a:pt x="217" y="190"/>
                </a:lnTo>
                <a:lnTo>
                  <a:pt x="214" y="187"/>
                </a:lnTo>
                <a:lnTo>
                  <a:pt x="211" y="182"/>
                </a:lnTo>
                <a:lnTo>
                  <a:pt x="211" y="175"/>
                </a:lnTo>
                <a:lnTo>
                  <a:pt x="213" y="174"/>
                </a:lnTo>
                <a:lnTo>
                  <a:pt x="215" y="169"/>
                </a:lnTo>
                <a:lnTo>
                  <a:pt x="216" y="168"/>
                </a:lnTo>
                <a:lnTo>
                  <a:pt x="216" y="167"/>
                </a:lnTo>
                <a:lnTo>
                  <a:pt x="217" y="164"/>
                </a:lnTo>
                <a:lnTo>
                  <a:pt x="220" y="162"/>
                </a:lnTo>
                <a:lnTo>
                  <a:pt x="220" y="164"/>
                </a:lnTo>
                <a:lnTo>
                  <a:pt x="221" y="162"/>
                </a:lnTo>
                <a:lnTo>
                  <a:pt x="223" y="159"/>
                </a:lnTo>
                <a:lnTo>
                  <a:pt x="224" y="156"/>
                </a:lnTo>
                <a:lnTo>
                  <a:pt x="225" y="153"/>
                </a:lnTo>
                <a:lnTo>
                  <a:pt x="225" y="141"/>
                </a:lnTo>
                <a:lnTo>
                  <a:pt x="231" y="141"/>
                </a:lnTo>
                <a:lnTo>
                  <a:pt x="231" y="133"/>
                </a:lnTo>
                <a:lnTo>
                  <a:pt x="234" y="119"/>
                </a:lnTo>
                <a:lnTo>
                  <a:pt x="237" y="113"/>
                </a:lnTo>
                <a:lnTo>
                  <a:pt x="243" y="111"/>
                </a:lnTo>
                <a:lnTo>
                  <a:pt x="241" y="107"/>
                </a:lnTo>
                <a:lnTo>
                  <a:pt x="239" y="103"/>
                </a:lnTo>
                <a:lnTo>
                  <a:pt x="239" y="97"/>
                </a:lnTo>
                <a:lnTo>
                  <a:pt x="244" y="100"/>
                </a:lnTo>
                <a:lnTo>
                  <a:pt x="250" y="104"/>
                </a:lnTo>
                <a:lnTo>
                  <a:pt x="256" y="105"/>
                </a:lnTo>
                <a:lnTo>
                  <a:pt x="265" y="105"/>
                </a:lnTo>
                <a:lnTo>
                  <a:pt x="272" y="97"/>
                </a:lnTo>
                <a:lnTo>
                  <a:pt x="275" y="85"/>
                </a:lnTo>
                <a:lnTo>
                  <a:pt x="277" y="71"/>
                </a:lnTo>
                <a:lnTo>
                  <a:pt x="281" y="73"/>
                </a:lnTo>
                <a:lnTo>
                  <a:pt x="281" y="72"/>
                </a:lnTo>
                <a:lnTo>
                  <a:pt x="280" y="71"/>
                </a:lnTo>
                <a:lnTo>
                  <a:pt x="280" y="69"/>
                </a:lnTo>
                <a:lnTo>
                  <a:pt x="279" y="65"/>
                </a:lnTo>
                <a:lnTo>
                  <a:pt x="282" y="66"/>
                </a:lnTo>
                <a:lnTo>
                  <a:pt x="288" y="66"/>
                </a:lnTo>
                <a:lnTo>
                  <a:pt x="289" y="65"/>
                </a:lnTo>
                <a:lnTo>
                  <a:pt x="296" y="51"/>
                </a:lnTo>
                <a:lnTo>
                  <a:pt x="299" y="50"/>
                </a:lnTo>
                <a:lnTo>
                  <a:pt x="300" y="49"/>
                </a:lnTo>
                <a:lnTo>
                  <a:pt x="303" y="48"/>
                </a:lnTo>
                <a:lnTo>
                  <a:pt x="305" y="47"/>
                </a:lnTo>
                <a:lnTo>
                  <a:pt x="307" y="45"/>
                </a:lnTo>
                <a:lnTo>
                  <a:pt x="308" y="44"/>
                </a:lnTo>
                <a:lnTo>
                  <a:pt x="308" y="37"/>
                </a:lnTo>
                <a:lnTo>
                  <a:pt x="309" y="34"/>
                </a:lnTo>
                <a:lnTo>
                  <a:pt x="310" y="31"/>
                </a:lnTo>
                <a:lnTo>
                  <a:pt x="312" y="30"/>
                </a:lnTo>
                <a:lnTo>
                  <a:pt x="313" y="30"/>
                </a:lnTo>
                <a:lnTo>
                  <a:pt x="315" y="29"/>
                </a:lnTo>
                <a:lnTo>
                  <a:pt x="316" y="29"/>
                </a:lnTo>
                <a:lnTo>
                  <a:pt x="317" y="19"/>
                </a:lnTo>
                <a:lnTo>
                  <a:pt x="316" y="9"/>
                </a:lnTo>
                <a:lnTo>
                  <a:pt x="319"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1" name="Freeform 97"/>
          <p:cNvSpPr>
            <a:spLocks/>
          </p:cNvSpPr>
          <p:nvPr/>
        </p:nvSpPr>
        <p:spPr bwMode="auto">
          <a:xfrm>
            <a:off x="7572873" y="3190711"/>
            <a:ext cx="426809" cy="202444"/>
          </a:xfrm>
          <a:custGeom>
            <a:avLst/>
            <a:gdLst/>
            <a:ahLst/>
            <a:cxnLst>
              <a:cxn ang="0">
                <a:pos x="258" y="14"/>
              </a:cxn>
              <a:cxn ang="0">
                <a:pos x="287" y="115"/>
              </a:cxn>
              <a:cxn ang="0">
                <a:pos x="324" y="108"/>
              </a:cxn>
              <a:cxn ang="0">
                <a:pos x="317" y="147"/>
              </a:cxn>
              <a:cxn ang="0">
                <a:pos x="289" y="151"/>
              </a:cxn>
              <a:cxn ang="0">
                <a:pos x="288" y="143"/>
              </a:cxn>
              <a:cxn ang="0">
                <a:pos x="281" y="143"/>
              </a:cxn>
              <a:cxn ang="0">
                <a:pos x="281" y="137"/>
              </a:cxn>
              <a:cxn ang="0">
                <a:pos x="277" y="128"/>
              </a:cxn>
              <a:cxn ang="0">
                <a:pos x="276" y="121"/>
              </a:cxn>
              <a:cxn ang="0">
                <a:pos x="273" y="129"/>
              </a:cxn>
              <a:cxn ang="0">
                <a:pos x="266" y="125"/>
              </a:cxn>
              <a:cxn ang="0">
                <a:pos x="257" y="127"/>
              </a:cxn>
              <a:cxn ang="0">
                <a:pos x="251" y="116"/>
              </a:cxn>
              <a:cxn ang="0">
                <a:pos x="253" y="107"/>
              </a:cxn>
              <a:cxn ang="0">
                <a:pos x="267" y="104"/>
              </a:cxn>
              <a:cxn ang="0">
                <a:pos x="261" y="100"/>
              </a:cxn>
              <a:cxn ang="0">
                <a:pos x="250" y="92"/>
              </a:cxn>
              <a:cxn ang="0">
                <a:pos x="252" y="79"/>
              </a:cxn>
              <a:cxn ang="0">
                <a:pos x="243" y="77"/>
              </a:cxn>
              <a:cxn ang="0">
                <a:pos x="245" y="63"/>
              </a:cxn>
              <a:cxn ang="0">
                <a:pos x="239" y="58"/>
              </a:cxn>
              <a:cxn ang="0">
                <a:pos x="245" y="35"/>
              </a:cxn>
              <a:cxn ang="0">
                <a:pos x="251" y="27"/>
              </a:cxn>
              <a:cxn ang="0">
                <a:pos x="253" y="16"/>
              </a:cxn>
              <a:cxn ang="0">
                <a:pos x="241" y="14"/>
              </a:cxn>
              <a:cxn ang="0">
                <a:pos x="237" y="21"/>
              </a:cxn>
              <a:cxn ang="0">
                <a:pos x="239" y="30"/>
              </a:cxn>
              <a:cxn ang="0">
                <a:pos x="231" y="28"/>
              </a:cxn>
              <a:cxn ang="0">
                <a:pos x="225" y="35"/>
              </a:cxn>
              <a:cxn ang="0">
                <a:pos x="220" y="42"/>
              </a:cxn>
              <a:cxn ang="0">
                <a:pos x="219" y="48"/>
              </a:cxn>
              <a:cxn ang="0">
                <a:pos x="211" y="48"/>
              </a:cxn>
              <a:cxn ang="0">
                <a:pos x="208" y="50"/>
              </a:cxn>
              <a:cxn ang="0">
                <a:pos x="213" y="59"/>
              </a:cxn>
              <a:cxn ang="0">
                <a:pos x="217" y="74"/>
              </a:cxn>
              <a:cxn ang="0">
                <a:pos x="219" y="113"/>
              </a:cxn>
              <a:cxn ang="0">
                <a:pos x="216" y="107"/>
              </a:cxn>
              <a:cxn ang="0">
                <a:pos x="227" y="134"/>
              </a:cxn>
              <a:cxn ang="0">
                <a:pos x="240" y="150"/>
              </a:cxn>
              <a:cxn ang="0">
                <a:pos x="210" y="135"/>
              </a:cxn>
              <a:cxn ang="0">
                <a:pos x="201" y="139"/>
              </a:cxn>
              <a:cxn ang="0">
                <a:pos x="190" y="129"/>
              </a:cxn>
              <a:cxn ang="0">
                <a:pos x="186" y="141"/>
              </a:cxn>
              <a:cxn ang="0">
                <a:pos x="189" y="108"/>
              </a:cxn>
              <a:cxn ang="0">
                <a:pos x="190" y="85"/>
              </a:cxn>
              <a:cxn ang="0">
                <a:pos x="173" y="86"/>
              </a:cxn>
              <a:cxn ang="0">
                <a:pos x="162" y="79"/>
              </a:cxn>
              <a:cxn ang="0">
                <a:pos x="148" y="79"/>
              </a:cxn>
              <a:cxn ang="0">
                <a:pos x="128" y="62"/>
              </a:cxn>
              <a:cxn ang="0">
                <a:pos x="111" y="38"/>
              </a:cxn>
              <a:cxn ang="0">
                <a:pos x="97" y="36"/>
              </a:cxn>
              <a:cxn ang="0">
                <a:pos x="74" y="45"/>
              </a:cxn>
              <a:cxn ang="0">
                <a:pos x="67" y="55"/>
              </a:cxn>
              <a:cxn ang="0">
                <a:pos x="55" y="50"/>
              </a:cxn>
              <a:cxn ang="0">
                <a:pos x="48" y="50"/>
              </a:cxn>
              <a:cxn ang="0">
                <a:pos x="45" y="58"/>
              </a:cxn>
              <a:cxn ang="0">
                <a:pos x="34" y="66"/>
              </a:cxn>
              <a:cxn ang="0">
                <a:pos x="23" y="78"/>
              </a:cxn>
              <a:cxn ang="0">
                <a:pos x="7" y="94"/>
              </a:cxn>
              <a:cxn ang="0">
                <a:pos x="170" y="18"/>
              </a:cxn>
              <a:cxn ang="0">
                <a:pos x="239" y="2"/>
              </a:cxn>
            </a:cxnLst>
            <a:rect l="0" t="0" r="r" b="b"/>
            <a:pathLst>
              <a:path w="331" h="157">
                <a:moveTo>
                  <a:pt x="255" y="0"/>
                </a:moveTo>
                <a:lnTo>
                  <a:pt x="255" y="7"/>
                </a:lnTo>
                <a:lnTo>
                  <a:pt x="258" y="9"/>
                </a:lnTo>
                <a:lnTo>
                  <a:pt x="258" y="14"/>
                </a:lnTo>
                <a:lnTo>
                  <a:pt x="259" y="16"/>
                </a:lnTo>
                <a:lnTo>
                  <a:pt x="268" y="49"/>
                </a:lnTo>
                <a:lnTo>
                  <a:pt x="276" y="83"/>
                </a:lnTo>
                <a:lnTo>
                  <a:pt x="287" y="115"/>
                </a:lnTo>
                <a:lnTo>
                  <a:pt x="295" y="113"/>
                </a:lnTo>
                <a:lnTo>
                  <a:pt x="305" y="109"/>
                </a:lnTo>
                <a:lnTo>
                  <a:pt x="315" y="108"/>
                </a:lnTo>
                <a:lnTo>
                  <a:pt x="324" y="108"/>
                </a:lnTo>
                <a:lnTo>
                  <a:pt x="331" y="113"/>
                </a:lnTo>
                <a:lnTo>
                  <a:pt x="326" y="123"/>
                </a:lnTo>
                <a:lnTo>
                  <a:pt x="321" y="134"/>
                </a:lnTo>
                <a:lnTo>
                  <a:pt x="317" y="147"/>
                </a:lnTo>
                <a:lnTo>
                  <a:pt x="309" y="149"/>
                </a:lnTo>
                <a:lnTo>
                  <a:pt x="295" y="156"/>
                </a:lnTo>
                <a:lnTo>
                  <a:pt x="287" y="157"/>
                </a:lnTo>
                <a:lnTo>
                  <a:pt x="289" y="151"/>
                </a:lnTo>
                <a:lnTo>
                  <a:pt x="291" y="147"/>
                </a:lnTo>
                <a:lnTo>
                  <a:pt x="291" y="146"/>
                </a:lnTo>
                <a:lnTo>
                  <a:pt x="289" y="144"/>
                </a:lnTo>
                <a:lnTo>
                  <a:pt x="288" y="143"/>
                </a:lnTo>
                <a:lnTo>
                  <a:pt x="283" y="141"/>
                </a:lnTo>
                <a:lnTo>
                  <a:pt x="282" y="141"/>
                </a:lnTo>
                <a:lnTo>
                  <a:pt x="281" y="142"/>
                </a:lnTo>
                <a:lnTo>
                  <a:pt x="281" y="143"/>
                </a:lnTo>
                <a:lnTo>
                  <a:pt x="277" y="143"/>
                </a:lnTo>
                <a:lnTo>
                  <a:pt x="277" y="142"/>
                </a:lnTo>
                <a:lnTo>
                  <a:pt x="280" y="140"/>
                </a:lnTo>
                <a:lnTo>
                  <a:pt x="281" y="137"/>
                </a:lnTo>
                <a:lnTo>
                  <a:pt x="282" y="136"/>
                </a:lnTo>
                <a:lnTo>
                  <a:pt x="283" y="136"/>
                </a:lnTo>
                <a:lnTo>
                  <a:pt x="283" y="134"/>
                </a:lnTo>
                <a:lnTo>
                  <a:pt x="277" y="128"/>
                </a:lnTo>
                <a:lnTo>
                  <a:pt x="276" y="126"/>
                </a:lnTo>
                <a:lnTo>
                  <a:pt x="276" y="123"/>
                </a:lnTo>
                <a:lnTo>
                  <a:pt x="277" y="121"/>
                </a:lnTo>
                <a:lnTo>
                  <a:pt x="276" y="121"/>
                </a:lnTo>
                <a:lnTo>
                  <a:pt x="274" y="123"/>
                </a:lnTo>
                <a:lnTo>
                  <a:pt x="274" y="127"/>
                </a:lnTo>
                <a:lnTo>
                  <a:pt x="273" y="128"/>
                </a:lnTo>
                <a:lnTo>
                  <a:pt x="273" y="129"/>
                </a:lnTo>
                <a:lnTo>
                  <a:pt x="272" y="128"/>
                </a:lnTo>
                <a:lnTo>
                  <a:pt x="270" y="128"/>
                </a:lnTo>
                <a:lnTo>
                  <a:pt x="267" y="125"/>
                </a:lnTo>
                <a:lnTo>
                  <a:pt x="266" y="125"/>
                </a:lnTo>
                <a:lnTo>
                  <a:pt x="265" y="126"/>
                </a:lnTo>
                <a:lnTo>
                  <a:pt x="264" y="128"/>
                </a:lnTo>
                <a:lnTo>
                  <a:pt x="264" y="132"/>
                </a:lnTo>
                <a:lnTo>
                  <a:pt x="257" y="127"/>
                </a:lnTo>
                <a:lnTo>
                  <a:pt x="253" y="126"/>
                </a:lnTo>
                <a:lnTo>
                  <a:pt x="250" y="123"/>
                </a:lnTo>
                <a:lnTo>
                  <a:pt x="250" y="118"/>
                </a:lnTo>
                <a:lnTo>
                  <a:pt x="251" y="116"/>
                </a:lnTo>
                <a:lnTo>
                  <a:pt x="252" y="114"/>
                </a:lnTo>
                <a:lnTo>
                  <a:pt x="252" y="113"/>
                </a:lnTo>
                <a:lnTo>
                  <a:pt x="253" y="111"/>
                </a:lnTo>
                <a:lnTo>
                  <a:pt x="253" y="107"/>
                </a:lnTo>
                <a:lnTo>
                  <a:pt x="257" y="108"/>
                </a:lnTo>
                <a:lnTo>
                  <a:pt x="260" y="108"/>
                </a:lnTo>
                <a:lnTo>
                  <a:pt x="265" y="106"/>
                </a:lnTo>
                <a:lnTo>
                  <a:pt x="267" y="104"/>
                </a:lnTo>
                <a:lnTo>
                  <a:pt x="267" y="102"/>
                </a:lnTo>
                <a:lnTo>
                  <a:pt x="266" y="101"/>
                </a:lnTo>
                <a:lnTo>
                  <a:pt x="264" y="100"/>
                </a:lnTo>
                <a:lnTo>
                  <a:pt x="261" y="100"/>
                </a:lnTo>
                <a:lnTo>
                  <a:pt x="259" y="101"/>
                </a:lnTo>
                <a:lnTo>
                  <a:pt x="253" y="101"/>
                </a:lnTo>
                <a:lnTo>
                  <a:pt x="252" y="97"/>
                </a:lnTo>
                <a:lnTo>
                  <a:pt x="250" y="92"/>
                </a:lnTo>
                <a:lnTo>
                  <a:pt x="248" y="87"/>
                </a:lnTo>
                <a:lnTo>
                  <a:pt x="248" y="84"/>
                </a:lnTo>
                <a:lnTo>
                  <a:pt x="253" y="81"/>
                </a:lnTo>
                <a:lnTo>
                  <a:pt x="252" y="79"/>
                </a:lnTo>
                <a:lnTo>
                  <a:pt x="251" y="78"/>
                </a:lnTo>
                <a:lnTo>
                  <a:pt x="246" y="78"/>
                </a:lnTo>
                <a:lnTo>
                  <a:pt x="244" y="77"/>
                </a:lnTo>
                <a:lnTo>
                  <a:pt x="243" y="77"/>
                </a:lnTo>
                <a:lnTo>
                  <a:pt x="241" y="76"/>
                </a:lnTo>
                <a:lnTo>
                  <a:pt x="241" y="71"/>
                </a:lnTo>
                <a:lnTo>
                  <a:pt x="244" y="66"/>
                </a:lnTo>
                <a:lnTo>
                  <a:pt x="245" y="63"/>
                </a:lnTo>
                <a:lnTo>
                  <a:pt x="244" y="59"/>
                </a:lnTo>
                <a:lnTo>
                  <a:pt x="241" y="57"/>
                </a:lnTo>
                <a:lnTo>
                  <a:pt x="240" y="57"/>
                </a:lnTo>
                <a:lnTo>
                  <a:pt x="239" y="58"/>
                </a:lnTo>
                <a:lnTo>
                  <a:pt x="239" y="59"/>
                </a:lnTo>
                <a:lnTo>
                  <a:pt x="238" y="48"/>
                </a:lnTo>
                <a:lnTo>
                  <a:pt x="239" y="41"/>
                </a:lnTo>
                <a:lnTo>
                  <a:pt x="245" y="35"/>
                </a:lnTo>
                <a:lnTo>
                  <a:pt x="258" y="30"/>
                </a:lnTo>
                <a:lnTo>
                  <a:pt x="254" y="29"/>
                </a:lnTo>
                <a:lnTo>
                  <a:pt x="252" y="28"/>
                </a:lnTo>
                <a:lnTo>
                  <a:pt x="251" y="27"/>
                </a:lnTo>
                <a:lnTo>
                  <a:pt x="250" y="24"/>
                </a:lnTo>
                <a:lnTo>
                  <a:pt x="250" y="22"/>
                </a:lnTo>
                <a:lnTo>
                  <a:pt x="251" y="20"/>
                </a:lnTo>
                <a:lnTo>
                  <a:pt x="253" y="16"/>
                </a:lnTo>
                <a:lnTo>
                  <a:pt x="253" y="14"/>
                </a:lnTo>
                <a:lnTo>
                  <a:pt x="251" y="13"/>
                </a:lnTo>
                <a:lnTo>
                  <a:pt x="245" y="13"/>
                </a:lnTo>
                <a:lnTo>
                  <a:pt x="241" y="14"/>
                </a:lnTo>
                <a:lnTo>
                  <a:pt x="239" y="15"/>
                </a:lnTo>
                <a:lnTo>
                  <a:pt x="236" y="16"/>
                </a:lnTo>
                <a:lnTo>
                  <a:pt x="236" y="18"/>
                </a:lnTo>
                <a:lnTo>
                  <a:pt x="237" y="21"/>
                </a:lnTo>
                <a:lnTo>
                  <a:pt x="237" y="22"/>
                </a:lnTo>
                <a:lnTo>
                  <a:pt x="238" y="24"/>
                </a:lnTo>
                <a:lnTo>
                  <a:pt x="239" y="25"/>
                </a:lnTo>
                <a:lnTo>
                  <a:pt x="239" y="30"/>
                </a:lnTo>
                <a:lnTo>
                  <a:pt x="234" y="30"/>
                </a:lnTo>
                <a:lnTo>
                  <a:pt x="233" y="29"/>
                </a:lnTo>
                <a:lnTo>
                  <a:pt x="233" y="25"/>
                </a:lnTo>
                <a:lnTo>
                  <a:pt x="231" y="28"/>
                </a:lnTo>
                <a:lnTo>
                  <a:pt x="229" y="29"/>
                </a:lnTo>
                <a:lnTo>
                  <a:pt x="227" y="31"/>
                </a:lnTo>
                <a:lnTo>
                  <a:pt x="226" y="32"/>
                </a:lnTo>
                <a:lnTo>
                  <a:pt x="225" y="35"/>
                </a:lnTo>
                <a:lnTo>
                  <a:pt x="224" y="36"/>
                </a:lnTo>
                <a:lnTo>
                  <a:pt x="219" y="36"/>
                </a:lnTo>
                <a:lnTo>
                  <a:pt x="219" y="41"/>
                </a:lnTo>
                <a:lnTo>
                  <a:pt x="220" y="42"/>
                </a:lnTo>
                <a:lnTo>
                  <a:pt x="220" y="43"/>
                </a:lnTo>
                <a:lnTo>
                  <a:pt x="222" y="44"/>
                </a:lnTo>
                <a:lnTo>
                  <a:pt x="220" y="45"/>
                </a:lnTo>
                <a:lnTo>
                  <a:pt x="219" y="48"/>
                </a:lnTo>
                <a:lnTo>
                  <a:pt x="217" y="46"/>
                </a:lnTo>
                <a:lnTo>
                  <a:pt x="216" y="45"/>
                </a:lnTo>
                <a:lnTo>
                  <a:pt x="210" y="45"/>
                </a:lnTo>
                <a:lnTo>
                  <a:pt x="211" y="48"/>
                </a:lnTo>
                <a:lnTo>
                  <a:pt x="212" y="49"/>
                </a:lnTo>
                <a:lnTo>
                  <a:pt x="211" y="49"/>
                </a:lnTo>
                <a:lnTo>
                  <a:pt x="210" y="50"/>
                </a:lnTo>
                <a:lnTo>
                  <a:pt x="208" y="50"/>
                </a:lnTo>
                <a:lnTo>
                  <a:pt x="208" y="53"/>
                </a:lnTo>
                <a:lnTo>
                  <a:pt x="209" y="56"/>
                </a:lnTo>
                <a:lnTo>
                  <a:pt x="211" y="58"/>
                </a:lnTo>
                <a:lnTo>
                  <a:pt x="213" y="59"/>
                </a:lnTo>
                <a:lnTo>
                  <a:pt x="216" y="59"/>
                </a:lnTo>
                <a:lnTo>
                  <a:pt x="217" y="60"/>
                </a:lnTo>
                <a:lnTo>
                  <a:pt x="219" y="62"/>
                </a:lnTo>
                <a:lnTo>
                  <a:pt x="217" y="74"/>
                </a:lnTo>
                <a:lnTo>
                  <a:pt x="219" y="86"/>
                </a:lnTo>
                <a:lnTo>
                  <a:pt x="222" y="99"/>
                </a:lnTo>
                <a:lnTo>
                  <a:pt x="224" y="113"/>
                </a:lnTo>
                <a:lnTo>
                  <a:pt x="219" y="113"/>
                </a:lnTo>
                <a:lnTo>
                  <a:pt x="217" y="112"/>
                </a:lnTo>
                <a:lnTo>
                  <a:pt x="217" y="111"/>
                </a:lnTo>
                <a:lnTo>
                  <a:pt x="216" y="108"/>
                </a:lnTo>
                <a:lnTo>
                  <a:pt x="216" y="107"/>
                </a:lnTo>
                <a:lnTo>
                  <a:pt x="213" y="116"/>
                </a:lnTo>
                <a:lnTo>
                  <a:pt x="216" y="123"/>
                </a:lnTo>
                <a:lnTo>
                  <a:pt x="220" y="129"/>
                </a:lnTo>
                <a:lnTo>
                  <a:pt x="227" y="134"/>
                </a:lnTo>
                <a:lnTo>
                  <a:pt x="236" y="139"/>
                </a:lnTo>
                <a:lnTo>
                  <a:pt x="243" y="143"/>
                </a:lnTo>
                <a:lnTo>
                  <a:pt x="247" y="149"/>
                </a:lnTo>
                <a:lnTo>
                  <a:pt x="240" y="150"/>
                </a:lnTo>
                <a:lnTo>
                  <a:pt x="231" y="149"/>
                </a:lnTo>
                <a:lnTo>
                  <a:pt x="222" y="147"/>
                </a:lnTo>
                <a:lnTo>
                  <a:pt x="213" y="142"/>
                </a:lnTo>
                <a:lnTo>
                  <a:pt x="210" y="135"/>
                </a:lnTo>
                <a:lnTo>
                  <a:pt x="209" y="135"/>
                </a:lnTo>
                <a:lnTo>
                  <a:pt x="208" y="137"/>
                </a:lnTo>
                <a:lnTo>
                  <a:pt x="208" y="143"/>
                </a:lnTo>
                <a:lnTo>
                  <a:pt x="201" y="139"/>
                </a:lnTo>
                <a:lnTo>
                  <a:pt x="198" y="135"/>
                </a:lnTo>
                <a:lnTo>
                  <a:pt x="196" y="133"/>
                </a:lnTo>
                <a:lnTo>
                  <a:pt x="194" y="129"/>
                </a:lnTo>
                <a:lnTo>
                  <a:pt x="190" y="129"/>
                </a:lnTo>
                <a:lnTo>
                  <a:pt x="188" y="130"/>
                </a:lnTo>
                <a:lnTo>
                  <a:pt x="187" y="132"/>
                </a:lnTo>
                <a:lnTo>
                  <a:pt x="186" y="134"/>
                </a:lnTo>
                <a:lnTo>
                  <a:pt x="186" y="141"/>
                </a:lnTo>
                <a:lnTo>
                  <a:pt x="181" y="134"/>
                </a:lnTo>
                <a:lnTo>
                  <a:pt x="181" y="126"/>
                </a:lnTo>
                <a:lnTo>
                  <a:pt x="184" y="118"/>
                </a:lnTo>
                <a:lnTo>
                  <a:pt x="189" y="108"/>
                </a:lnTo>
                <a:lnTo>
                  <a:pt x="192" y="99"/>
                </a:lnTo>
                <a:lnTo>
                  <a:pt x="194" y="90"/>
                </a:lnTo>
                <a:lnTo>
                  <a:pt x="192" y="87"/>
                </a:lnTo>
                <a:lnTo>
                  <a:pt x="190" y="85"/>
                </a:lnTo>
                <a:lnTo>
                  <a:pt x="186" y="85"/>
                </a:lnTo>
                <a:lnTo>
                  <a:pt x="181" y="87"/>
                </a:lnTo>
                <a:lnTo>
                  <a:pt x="176" y="87"/>
                </a:lnTo>
                <a:lnTo>
                  <a:pt x="173" y="86"/>
                </a:lnTo>
                <a:lnTo>
                  <a:pt x="170" y="84"/>
                </a:lnTo>
                <a:lnTo>
                  <a:pt x="168" y="83"/>
                </a:lnTo>
                <a:lnTo>
                  <a:pt x="166" y="80"/>
                </a:lnTo>
                <a:lnTo>
                  <a:pt x="162" y="79"/>
                </a:lnTo>
                <a:lnTo>
                  <a:pt x="156" y="79"/>
                </a:lnTo>
                <a:lnTo>
                  <a:pt x="154" y="80"/>
                </a:lnTo>
                <a:lnTo>
                  <a:pt x="151" y="80"/>
                </a:lnTo>
                <a:lnTo>
                  <a:pt x="148" y="79"/>
                </a:lnTo>
                <a:lnTo>
                  <a:pt x="148" y="70"/>
                </a:lnTo>
                <a:lnTo>
                  <a:pt x="145" y="64"/>
                </a:lnTo>
                <a:lnTo>
                  <a:pt x="138" y="62"/>
                </a:lnTo>
                <a:lnTo>
                  <a:pt x="128" y="62"/>
                </a:lnTo>
                <a:lnTo>
                  <a:pt x="118" y="48"/>
                </a:lnTo>
                <a:lnTo>
                  <a:pt x="117" y="41"/>
                </a:lnTo>
                <a:lnTo>
                  <a:pt x="114" y="39"/>
                </a:lnTo>
                <a:lnTo>
                  <a:pt x="111" y="38"/>
                </a:lnTo>
                <a:lnTo>
                  <a:pt x="106" y="37"/>
                </a:lnTo>
                <a:lnTo>
                  <a:pt x="103" y="37"/>
                </a:lnTo>
                <a:lnTo>
                  <a:pt x="99" y="36"/>
                </a:lnTo>
                <a:lnTo>
                  <a:pt x="97" y="36"/>
                </a:lnTo>
                <a:lnTo>
                  <a:pt x="94" y="35"/>
                </a:lnTo>
                <a:lnTo>
                  <a:pt x="91" y="35"/>
                </a:lnTo>
                <a:lnTo>
                  <a:pt x="75" y="43"/>
                </a:lnTo>
                <a:lnTo>
                  <a:pt x="74" y="45"/>
                </a:lnTo>
                <a:lnTo>
                  <a:pt x="71" y="48"/>
                </a:lnTo>
                <a:lnTo>
                  <a:pt x="70" y="50"/>
                </a:lnTo>
                <a:lnTo>
                  <a:pt x="68" y="52"/>
                </a:lnTo>
                <a:lnTo>
                  <a:pt x="67" y="55"/>
                </a:lnTo>
                <a:lnTo>
                  <a:pt x="64" y="55"/>
                </a:lnTo>
                <a:lnTo>
                  <a:pt x="61" y="53"/>
                </a:lnTo>
                <a:lnTo>
                  <a:pt x="59" y="52"/>
                </a:lnTo>
                <a:lnTo>
                  <a:pt x="55" y="50"/>
                </a:lnTo>
                <a:lnTo>
                  <a:pt x="53" y="49"/>
                </a:lnTo>
                <a:lnTo>
                  <a:pt x="50" y="49"/>
                </a:lnTo>
                <a:lnTo>
                  <a:pt x="49" y="50"/>
                </a:lnTo>
                <a:lnTo>
                  <a:pt x="48" y="50"/>
                </a:lnTo>
                <a:lnTo>
                  <a:pt x="48" y="51"/>
                </a:lnTo>
                <a:lnTo>
                  <a:pt x="47" y="52"/>
                </a:lnTo>
                <a:lnTo>
                  <a:pt x="46" y="55"/>
                </a:lnTo>
                <a:lnTo>
                  <a:pt x="45" y="58"/>
                </a:lnTo>
                <a:lnTo>
                  <a:pt x="42" y="60"/>
                </a:lnTo>
                <a:lnTo>
                  <a:pt x="40" y="64"/>
                </a:lnTo>
                <a:lnTo>
                  <a:pt x="38" y="65"/>
                </a:lnTo>
                <a:lnTo>
                  <a:pt x="34" y="66"/>
                </a:lnTo>
                <a:lnTo>
                  <a:pt x="31" y="66"/>
                </a:lnTo>
                <a:lnTo>
                  <a:pt x="28" y="67"/>
                </a:lnTo>
                <a:lnTo>
                  <a:pt x="25" y="71"/>
                </a:lnTo>
                <a:lnTo>
                  <a:pt x="23" y="78"/>
                </a:lnTo>
                <a:lnTo>
                  <a:pt x="20" y="81"/>
                </a:lnTo>
                <a:lnTo>
                  <a:pt x="16" y="86"/>
                </a:lnTo>
                <a:lnTo>
                  <a:pt x="12" y="87"/>
                </a:lnTo>
                <a:lnTo>
                  <a:pt x="7" y="94"/>
                </a:lnTo>
                <a:lnTo>
                  <a:pt x="0" y="51"/>
                </a:lnTo>
                <a:lnTo>
                  <a:pt x="126" y="28"/>
                </a:lnTo>
                <a:lnTo>
                  <a:pt x="146" y="23"/>
                </a:lnTo>
                <a:lnTo>
                  <a:pt x="170" y="18"/>
                </a:lnTo>
                <a:lnTo>
                  <a:pt x="194" y="14"/>
                </a:lnTo>
                <a:lnTo>
                  <a:pt x="206" y="10"/>
                </a:lnTo>
                <a:lnTo>
                  <a:pt x="222" y="7"/>
                </a:lnTo>
                <a:lnTo>
                  <a:pt x="239" y="2"/>
                </a:lnTo>
                <a:lnTo>
                  <a:pt x="255"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2" name="Freeform 98"/>
          <p:cNvSpPr>
            <a:spLocks/>
          </p:cNvSpPr>
          <p:nvPr/>
        </p:nvSpPr>
        <p:spPr bwMode="auto">
          <a:xfrm>
            <a:off x="7948104" y="3382842"/>
            <a:ext cx="32237" cy="72209"/>
          </a:xfrm>
          <a:custGeom>
            <a:avLst/>
            <a:gdLst/>
            <a:ahLst/>
            <a:cxnLst>
              <a:cxn ang="0">
                <a:pos x="20" y="0"/>
              </a:cxn>
              <a:cxn ang="0">
                <a:pos x="25" y="4"/>
              </a:cxn>
              <a:cxn ang="0">
                <a:pos x="25" y="8"/>
              </a:cxn>
              <a:cxn ang="0">
                <a:pos x="24" y="14"/>
              </a:cxn>
              <a:cxn ang="0">
                <a:pos x="21" y="20"/>
              </a:cxn>
              <a:cxn ang="0">
                <a:pos x="19" y="27"/>
              </a:cxn>
              <a:cxn ang="0">
                <a:pos x="18" y="34"/>
              </a:cxn>
              <a:cxn ang="0">
                <a:pos x="20" y="40"/>
              </a:cxn>
              <a:cxn ang="0">
                <a:pos x="6" y="56"/>
              </a:cxn>
              <a:cxn ang="0">
                <a:pos x="0" y="56"/>
              </a:cxn>
              <a:cxn ang="0">
                <a:pos x="2" y="44"/>
              </a:cxn>
              <a:cxn ang="0">
                <a:pos x="6" y="32"/>
              </a:cxn>
              <a:cxn ang="0">
                <a:pos x="12" y="22"/>
              </a:cxn>
              <a:cxn ang="0">
                <a:pos x="12" y="16"/>
              </a:cxn>
              <a:cxn ang="0">
                <a:pos x="10" y="14"/>
              </a:cxn>
              <a:cxn ang="0">
                <a:pos x="6" y="14"/>
              </a:cxn>
              <a:cxn ang="0">
                <a:pos x="7" y="11"/>
              </a:cxn>
              <a:cxn ang="0">
                <a:pos x="10" y="8"/>
              </a:cxn>
              <a:cxn ang="0">
                <a:pos x="13" y="6"/>
              </a:cxn>
              <a:cxn ang="0">
                <a:pos x="16" y="5"/>
              </a:cxn>
              <a:cxn ang="0">
                <a:pos x="20" y="0"/>
              </a:cxn>
            </a:cxnLst>
            <a:rect l="0" t="0" r="r" b="b"/>
            <a:pathLst>
              <a:path w="25" h="56">
                <a:moveTo>
                  <a:pt x="20" y="0"/>
                </a:moveTo>
                <a:lnTo>
                  <a:pt x="25" y="4"/>
                </a:lnTo>
                <a:lnTo>
                  <a:pt x="25" y="8"/>
                </a:lnTo>
                <a:lnTo>
                  <a:pt x="24" y="14"/>
                </a:lnTo>
                <a:lnTo>
                  <a:pt x="21" y="20"/>
                </a:lnTo>
                <a:lnTo>
                  <a:pt x="19" y="27"/>
                </a:lnTo>
                <a:lnTo>
                  <a:pt x="18" y="34"/>
                </a:lnTo>
                <a:lnTo>
                  <a:pt x="20" y="40"/>
                </a:lnTo>
                <a:lnTo>
                  <a:pt x="6" y="56"/>
                </a:lnTo>
                <a:lnTo>
                  <a:pt x="0" y="56"/>
                </a:lnTo>
                <a:lnTo>
                  <a:pt x="2" y="44"/>
                </a:lnTo>
                <a:lnTo>
                  <a:pt x="6" y="32"/>
                </a:lnTo>
                <a:lnTo>
                  <a:pt x="12" y="22"/>
                </a:lnTo>
                <a:lnTo>
                  <a:pt x="12" y="16"/>
                </a:lnTo>
                <a:lnTo>
                  <a:pt x="10" y="14"/>
                </a:lnTo>
                <a:lnTo>
                  <a:pt x="6" y="14"/>
                </a:lnTo>
                <a:lnTo>
                  <a:pt x="7" y="11"/>
                </a:lnTo>
                <a:lnTo>
                  <a:pt x="10" y="8"/>
                </a:lnTo>
                <a:lnTo>
                  <a:pt x="13" y="6"/>
                </a:lnTo>
                <a:lnTo>
                  <a:pt x="16" y="5"/>
                </a:lnTo>
                <a:lnTo>
                  <a:pt x="20"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3" name="Freeform 99"/>
          <p:cNvSpPr>
            <a:spLocks/>
          </p:cNvSpPr>
          <p:nvPr/>
        </p:nvSpPr>
        <p:spPr bwMode="auto">
          <a:xfrm>
            <a:off x="6636727" y="3662654"/>
            <a:ext cx="793014" cy="282391"/>
          </a:xfrm>
          <a:custGeom>
            <a:avLst/>
            <a:gdLst/>
            <a:ahLst/>
            <a:cxnLst>
              <a:cxn ang="0">
                <a:pos x="615" y="2"/>
              </a:cxn>
              <a:cxn ang="0">
                <a:pos x="612" y="11"/>
              </a:cxn>
              <a:cxn ang="0">
                <a:pos x="612" y="22"/>
              </a:cxn>
              <a:cxn ang="0">
                <a:pos x="601" y="32"/>
              </a:cxn>
              <a:cxn ang="0">
                <a:pos x="587" y="47"/>
              </a:cxn>
              <a:cxn ang="0">
                <a:pos x="572" y="54"/>
              </a:cxn>
              <a:cxn ang="0">
                <a:pos x="558" y="65"/>
              </a:cxn>
              <a:cxn ang="0">
                <a:pos x="556" y="62"/>
              </a:cxn>
              <a:cxn ang="0">
                <a:pos x="555" y="60"/>
              </a:cxn>
              <a:cxn ang="0">
                <a:pos x="549" y="61"/>
              </a:cxn>
              <a:cxn ang="0">
                <a:pos x="547" y="64"/>
              </a:cxn>
              <a:cxn ang="0">
                <a:pos x="544" y="69"/>
              </a:cxn>
              <a:cxn ang="0">
                <a:pos x="539" y="71"/>
              </a:cxn>
              <a:cxn ang="0">
                <a:pos x="534" y="79"/>
              </a:cxn>
              <a:cxn ang="0">
                <a:pos x="521" y="91"/>
              </a:cxn>
              <a:cxn ang="0">
                <a:pos x="504" y="107"/>
              </a:cxn>
              <a:cxn ang="0">
                <a:pos x="481" y="117"/>
              </a:cxn>
              <a:cxn ang="0">
                <a:pos x="462" y="133"/>
              </a:cxn>
              <a:cxn ang="0">
                <a:pos x="447" y="153"/>
              </a:cxn>
              <a:cxn ang="0">
                <a:pos x="441" y="177"/>
              </a:cxn>
              <a:cxn ang="0">
                <a:pos x="219" y="201"/>
              </a:cxn>
              <a:cxn ang="0">
                <a:pos x="114" y="212"/>
              </a:cxn>
              <a:cxn ang="0">
                <a:pos x="31" y="218"/>
              </a:cxn>
              <a:cxn ang="0">
                <a:pos x="0" y="217"/>
              </a:cxn>
              <a:cxn ang="0">
                <a:pos x="3" y="215"/>
              </a:cxn>
              <a:cxn ang="0">
                <a:pos x="7" y="200"/>
              </a:cxn>
              <a:cxn ang="0">
                <a:pos x="12" y="181"/>
              </a:cxn>
              <a:cxn ang="0">
                <a:pos x="8" y="175"/>
              </a:cxn>
              <a:cxn ang="0">
                <a:pos x="15" y="170"/>
              </a:cxn>
              <a:cxn ang="0">
                <a:pos x="20" y="167"/>
              </a:cxn>
              <a:cxn ang="0">
                <a:pos x="20" y="160"/>
              </a:cxn>
              <a:cxn ang="0">
                <a:pos x="19" y="155"/>
              </a:cxn>
              <a:cxn ang="0">
                <a:pos x="21" y="152"/>
              </a:cxn>
              <a:cxn ang="0">
                <a:pos x="24" y="151"/>
              </a:cxn>
              <a:cxn ang="0">
                <a:pos x="28" y="149"/>
              </a:cxn>
              <a:cxn ang="0">
                <a:pos x="31" y="141"/>
              </a:cxn>
              <a:cxn ang="0">
                <a:pos x="35" y="135"/>
              </a:cxn>
              <a:cxn ang="0">
                <a:pos x="36" y="133"/>
              </a:cxn>
              <a:cxn ang="0">
                <a:pos x="34" y="132"/>
              </a:cxn>
              <a:cxn ang="0">
                <a:pos x="30" y="127"/>
              </a:cxn>
              <a:cxn ang="0">
                <a:pos x="36" y="117"/>
              </a:cxn>
              <a:cxn ang="0">
                <a:pos x="38" y="107"/>
              </a:cxn>
              <a:cxn ang="0">
                <a:pos x="38" y="104"/>
              </a:cxn>
              <a:cxn ang="0">
                <a:pos x="41" y="100"/>
              </a:cxn>
              <a:cxn ang="0">
                <a:pos x="39" y="95"/>
              </a:cxn>
              <a:cxn ang="0">
                <a:pos x="44" y="93"/>
              </a:cxn>
              <a:cxn ang="0">
                <a:pos x="48" y="79"/>
              </a:cxn>
              <a:cxn ang="0">
                <a:pos x="151" y="70"/>
              </a:cxn>
              <a:cxn ang="0">
                <a:pos x="152" y="62"/>
              </a:cxn>
              <a:cxn ang="0">
                <a:pos x="151" y="57"/>
              </a:cxn>
              <a:cxn ang="0">
                <a:pos x="149" y="56"/>
              </a:cxn>
              <a:cxn ang="0">
                <a:pos x="179" y="53"/>
              </a:cxn>
              <a:cxn ang="0">
                <a:pos x="251" y="47"/>
              </a:cxn>
              <a:cxn ang="0">
                <a:pos x="340" y="37"/>
              </a:cxn>
              <a:cxn ang="0">
                <a:pos x="411" y="32"/>
              </a:cxn>
              <a:cxn ang="0">
                <a:pos x="471" y="23"/>
              </a:cxn>
              <a:cxn ang="0">
                <a:pos x="524" y="16"/>
              </a:cxn>
              <a:cxn ang="0">
                <a:pos x="584" y="7"/>
              </a:cxn>
            </a:cxnLst>
            <a:rect l="0" t="0" r="r" b="b"/>
            <a:pathLst>
              <a:path w="615" h="219">
                <a:moveTo>
                  <a:pt x="612" y="0"/>
                </a:moveTo>
                <a:lnTo>
                  <a:pt x="615" y="2"/>
                </a:lnTo>
                <a:lnTo>
                  <a:pt x="615" y="6"/>
                </a:lnTo>
                <a:lnTo>
                  <a:pt x="612" y="11"/>
                </a:lnTo>
                <a:lnTo>
                  <a:pt x="611" y="16"/>
                </a:lnTo>
                <a:lnTo>
                  <a:pt x="612" y="22"/>
                </a:lnTo>
                <a:lnTo>
                  <a:pt x="605" y="26"/>
                </a:lnTo>
                <a:lnTo>
                  <a:pt x="601" y="32"/>
                </a:lnTo>
                <a:lnTo>
                  <a:pt x="596" y="48"/>
                </a:lnTo>
                <a:lnTo>
                  <a:pt x="587" y="47"/>
                </a:lnTo>
                <a:lnTo>
                  <a:pt x="579" y="49"/>
                </a:lnTo>
                <a:lnTo>
                  <a:pt x="572" y="54"/>
                </a:lnTo>
                <a:lnTo>
                  <a:pt x="562" y="68"/>
                </a:lnTo>
                <a:lnTo>
                  <a:pt x="558" y="65"/>
                </a:lnTo>
                <a:lnTo>
                  <a:pt x="556" y="64"/>
                </a:lnTo>
                <a:lnTo>
                  <a:pt x="556" y="62"/>
                </a:lnTo>
                <a:lnTo>
                  <a:pt x="555" y="61"/>
                </a:lnTo>
                <a:lnTo>
                  <a:pt x="555" y="60"/>
                </a:lnTo>
                <a:lnTo>
                  <a:pt x="552" y="60"/>
                </a:lnTo>
                <a:lnTo>
                  <a:pt x="549" y="61"/>
                </a:lnTo>
                <a:lnTo>
                  <a:pt x="548" y="63"/>
                </a:lnTo>
                <a:lnTo>
                  <a:pt x="547" y="64"/>
                </a:lnTo>
                <a:lnTo>
                  <a:pt x="546" y="67"/>
                </a:lnTo>
                <a:lnTo>
                  <a:pt x="544" y="69"/>
                </a:lnTo>
                <a:lnTo>
                  <a:pt x="542" y="71"/>
                </a:lnTo>
                <a:lnTo>
                  <a:pt x="539" y="71"/>
                </a:lnTo>
                <a:lnTo>
                  <a:pt x="537" y="70"/>
                </a:lnTo>
                <a:lnTo>
                  <a:pt x="534" y="79"/>
                </a:lnTo>
                <a:lnTo>
                  <a:pt x="531" y="90"/>
                </a:lnTo>
                <a:lnTo>
                  <a:pt x="521" y="91"/>
                </a:lnTo>
                <a:lnTo>
                  <a:pt x="512" y="98"/>
                </a:lnTo>
                <a:lnTo>
                  <a:pt x="504" y="107"/>
                </a:lnTo>
                <a:lnTo>
                  <a:pt x="497" y="116"/>
                </a:lnTo>
                <a:lnTo>
                  <a:pt x="481" y="117"/>
                </a:lnTo>
                <a:lnTo>
                  <a:pt x="469" y="123"/>
                </a:lnTo>
                <a:lnTo>
                  <a:pt x="462" y="133"/>
                </a:lnTo>
                <a:lnTo>
                  <a:pt x="459" y="147"/>
                </a:lnTo>
                <a:lnTo>
                  <a:pt x="447" y="153"/>
                </a:lnTo>
                <a:lnTo>
                  <a:pt x="441" y="153"/>
                </a:lnTo>
                <a:lnTo>
                  <a:pt x="441" y="177"/>
                </a:lnTo>
                <a:lnTo>
                  <a:pt x="331" y="189"/>
                </a:lnTo>
                <a:lnTo>
                  <a:pt x="219" y="201"/>
                </a:lnTo>
                <a:lnTo>
                  <a:pt x="166" y="205"/>
                </a:lnTo>
                <a:lnTo>
                  <a:pt x="114" y="212"/>
                </a:lnTo>
                <a:lnTo>
                  <a:pt x="62" y="217"/>
                </a:lnTo>
                <a:lnTo>
                  <a:pt x="31" y="218"/>
                </a:lnTo>
                <a:lnTo>
                  <a:pt x="0" y="219"/>
                </a:lnTo>
                <a:lnTo>
                  <a:pt x="0" y="217"/>
                </a:lnTo>
                <a:lnTo>
                  <a:pt x="2" y="216"/>
                </a:lnTo>
                <a:lnTo>
                  <a:pt x="3" y="215"/>
                </a:lnTo>
                <a:lnTo>
                  <a:pt x="10" y="211"/>
                </a:lnTo>
                <a:lnTo>
                  <a:pt x="7" y="200"/>
                </a:lnTo>
                <a:lnTo>
                  <a:pt x="8" y="190"/>
                </a:lnTo>
                <a:lnTo>
                  <a:pt x="12" y="181"/>
                </a:lnTo>
                <a:lnTo>
                  <a:pt x="8" y="177"/>
                </a:lnTo>
                <a:lnTo>
                  <a:pt x="8" y="175"/>
                </a:lnTo>
                <a:lnTo>
                  <a:pt x="10" y="173"/>
                </a:lnTo>
                <a:lnTo>
                  <a:pt x="15" y="170"/>
                </a:lnTo>
                <a:lnTo>
                  <a:pt x="16" y="170"/>
                </a:lnTo>
                <a:lnTo>
                  <a:pt x="20" y="167"/>
                </a:lnTo>
                <a:lnTo>
                  <a:pt x="21" y="163"/>
                </a:lnTo>
                <a:lnTo>
                  <a:pt x="20" y="160"/>
                </a:lnTo>
                <a:lnTo>
                  <a:pt x="20" y="158"/>
                </a:lnTo>
                <a:lnTo>
                  <a:pt x="19" y="155"/>
                </a:lnTo>
                <a:lnTo>
                  <a:pt x="20" y="153"/>
                </a:lnTo>
                <a:lnTo>
                  <a:pt x="21" y="152"/>
                </a:lnTo>
                <a:lnTo>
                  <a:pt x="22" y="152"/>
                </a:lnTo>
                <a:lnTo>
                  <a:pt x="24" y="151"/>
                </a:lnTo>
                <a:lnTo>
                  <a:pt x="27" y="151"/>
                </a:lnTo>
                <a:lnTo>
                  <a:pt x="28" y="149"/>
                </a:lnTo>
                <a:lnTo>
                  <a:pt x="30" y="145"/>
                </a:lnTo>
                <a:lnTo>
                  <a:pt x="31" y="141"/>
                </a:lnTo>
                <a:lnTo>
                  <a:pt x="34" y="138"/>
                </a:lnTo>
                <a:lnTo>
                  <a:pt x="35" y="135"/>
                </a:lnTo>
                <a:lnTo>
                  <a:pt x="36" y="134"/>
                </a:lnTo>
                <a:lnTo>
                  <a:pt x="36" y="133"/>
                </a:lnTo>
                <a:lnTo>
                  <a:pt x="35" y="132"/>
                </a:lnTo>
                <a:lnTo>
                  <a:pt x="34" y="132"/>
                </a:lnTo>
                <a:lnTo>
                  <a:pt x="31" y="130"/>
                </a:lnTo>
                <a:lnTo>
                  <a:pt x="30" y="127"/>
                </a:lnTo>
                <a:lnTo>
                  <a:pt x="32" y="121"/>
                </a:lnTo>
                <a:lnTo>
                  <a:pt x="36" y="117"/>
                </a:lnTo>
                <a:lnTo>
                  <a:pt x="38" y="112"/>
                </a:lnTo>
                <a:lnTo>
                  <a:pt x="38" y="107"/>
                </a:lnTo>
                <a:lnTo>
                  <a:pt x="36" y="104"/>
                </a:lnTo>
                <a:lnTo>
                  <a:pt x="38" y="104"/>
                </a:lnTo>
                <a:lnTo>
                  <a:pt x="41" y="102"/>
                </a:lnTo>
                <a:lnTo>
                  <a:pt x="41" y="100"/>
                </a:lnTo>
                <a:lnTo>
                  <a:pt x="39" y="98"/>
                </a:lnTo>
                <a:lnTo>
                  <a:pt x="39" y="95"/>
                </a:lnTo>
                <a:lnTo>
                  <a:pt x="38" y="93"/>
                </a:lnTo>
                <a:lnTo>
                  <a:pt x="44" y="93"/>
                </a:lnTo>
                <a:lnTo>
                  <a:pt x="44" y="83"/>
                </a:lnTo>
                <a:lnTo>
                  <a:pt x="48" y="79"/>
                </a:lnTo>
                <a:lnTo>
                  <a:pt x="100" y="76"/>
                </a:lnTo>
                <a:lnTo>
                  <a:pt x="151" y="70"/>
                </a:lnTo>
                <a:lnTo>
                  <a:pt x="151" y="64"/>
                </a:lnTo>
                <a:lnTo>
                  <a:pt x="152" y="62"/>
                </a:lnTo>
                <a:lnTo>
                  <a:pt x="152" y="60"/>
                </a:lnTo>
                <a:lnTo>
                  <a:pt x="151" y="57"/>
                </a:lnTo>
                <a:lnTo>
                  <a:pt x="150" y="56"/>
                </a:lnTo>
                <a:lnTo>
                  <a:pt x="149" y="56"/>
                </a:lnTo>
                <a:lnTo>
                  <a:pt x="163" y="55"/>
                </a:lnTo>
                <a:lnTo>
                  <a:pt x="179" y="53"/>
                </a:lnTo>
                <a:lnTo>
                  <a:pt x="197" y="51"/>
                </a:lnTo>
                <a:lnTo>
                  <a:pt x="251" y="47"/>
                </a:lnTo>
                <a:lnTo>
                  <a:pt x="308" y="42"/>
                </a:lnTo>
                <a:lnTo>
                  <a:pt x="340" y="37"/>
                </a:lnTo>
                <a:lnTo>
                  <a:pt x="371" y="34"/>
                </a:lnTo>
                <a:lnTo>
                  <a:pt x="411" y="32"/>
                </a:lnTo>
                <a:lnTo>
                  <a:pt x="449" y="28"/>
                </a:lnTo>
                <a:lnTo>
                  <a:pt x="471" y="23"/>
                </a:lnTo>
                <a:lnTo>
                  <a:pt x="492" y="20"/>
                </a:lnTo>
                <a:lnTo>
                  <a:pt x="524" y="16"/>
                </a:lnTo>
                <a:lnTo>
                  <a:pt x="554" y="13"/>
                </a:lnTo>
                <a:lnTo>
                  <a:pt x="584" y="7"/>
                </a:lnTo>
                <a:lnTo>
                  <a:pt x="612"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4" name="Freeform 100"/>
          <p:cNvSpPr>
            <a:spLocks/>
          </p:cNvSpPr>
          <p:nvPr/>
        </p:nvSpPr>
        <p:spPr bwMode="auto">
          <a:xfrm>
            <a:off x="7207954" y="3572389"/>
            <a:ext cx="803330" cy="359758"/>
          </a:xfrm>
          <a:custGeom>
            <a:avLst/>
            <a:gdLst/>
            <a:ahLst/>
            <a:cxnLst>
              <a:cxn ang="0">
                <a:pos x="598" y="21"/>
              </a:cxn>
              <a:cxn ang="0">
                <a:pos x="598" y="25"/>
              </a:cxn>
              <a:cxn ang="0">
                <a:pos x="574" y="22"/>
              </a:cxn>
              <a:cxn ang="0">
                <a:pos x="586" y="34"/>
              </a:cxn>
              <a:cxn ang="0">
                <a:pos x="570" y="39"/>
              </a:cxn>
              <a:cxn ang="0">
                <a:pos x="556" y="50"/>
              </a:cxn>
              <a:cxn ang="0">
                <a:pos x="537" y="36"/>
              </a:cxn>
              <a:cxn ang="0">
                <a:pos x="558" y="63"/>
              </a:cxn>
              <a:cxn ang="0">
                <a:pos x="567" y="57"/>
              </a:cxn>
              <a:cxn ang="0">
                <a:pos x="574" y="58"/>
              </a:cxn>
              <a:cxn ang="0">
                <a:pos x="592" y="68"/>
              </a:cxn>
              <a:cxn ang="0">
                <a:pos x="604" y="78"/>
              </a:cxn>
              <a:cxn ang="0">
                <a:pos x="614" y="55"/>
              </a:cxn>
              <a:cxn ang="0">
                <a:pos x="623" y="78"/>
              </a:cxn>
              <a:cxn ang="0">
                <a:pos x="604" y="106"/>
              </a:cxn>
              <a:cxn ang="0">
                <a:pos x="580" y="98"/>
              </a:cxn>
              <a:cxn ang="0">
                <a:pos x="571" y="104"/>
              </a:cxn>
              <a:cxn ang="0">
                <a:pos x="564" y="98"/>
              </a:cxn>
              <a:cxn ang="0">
                <a:pos x="560" y="110"/>
              </a:cxn>
              <a:cxn ang="0">
                <a:pos x="545" y="114"/>
              </a:cxn>
              <a:cxn ang="0">
                <a:pos x="569" y="127"/>
              </a:cxn>
              <a:cxn ang="0">
                <a:pos x="567" y="135"/>
              </a:cxn>
              <a:cxn ang="0">
                <a:pos x="560" y="152"/>
              </a:cxn>
              <a:cxn ang="0">
                <a:pos x="540" y="148"/>
              </a:cxn>
              <a:cxn ang="0">
                <a:pos x="569" y="154"/>
              </a:cxn>
              <a:cxn ang="0">
                <a:pos x="585" y="148"/>
              </a:cxn>
              <a:cxn ang="0">
                <a:pos x="588" y="162"/>
              </a:cxn>
              <a:cxn ang="0">
                <a:pos x="581" y="168"/>
              </a:cxn>
              <a:cxn ang="0">
                <a:pos x="564" y="174"/>
              </a:cxn>
              <a:cxn ang="0">
                <a:pos x="530" y="197"/>
              </a:cxn>
              <a:cxn ang="0">
                <a:pos x="522" y="187"/>
              </a:cxn>
              <a:cxn ang="0">
                <a:pos x="509" y="218"/>
              </a:cxn>
              <a:cxn ang="0">
                <a:pos x="493" y="244"/>
              </a:cxn>
              <a:cxn ang="0">
                <a:pos x="462" y="274"/>
              </a:cxn>
              <a:cxn ang="0">
                <a:pos x="435" y="266"/>
              </a:cxn>
              <a:cxn ang="0">
                <a:pos x="415" y="253"/>
              </a:cxn>
              <a:cxn ang="0">
                <a:pos x="403" y="247"/>
              </a:cxn>
              <a:cxn ang="0">
                <a:pos x="396" y="240"/>
              </a:cxn>
              <a:cxn ang="0">
                <a:pos x="368" y="221"/>
              </a:cxn>
              <a:cxn ang="0">
                <a:pos x="333" y="210"/>
              </a:cxn>
              <a:cxn ang="0">
                <a:pos x="266" y="214"/>
              </a:cxn>
              <a:cxn ang="0">
                <a:pos x="179" y="203"/>
              </a:cxn>
              <a:cxn ang="0">
                <a:pos x="129" y="215"/>
              </a:cxn>
              <a:cxn ang="0">
                <a:pos x="106" y="225"/>
              </a:cxn>
              <a:cxn ang="0">
                <a:pos x="83" y="236"/>
              </a:cxn>
              <a:cxn ang="0">
                <a:pos x="0" y="247"/>
              </a:cxn>
              <a:cxn ang="0">
                <a:pos x="18" y="219"/>
              </a:cxn>
              <a:cxn ang="0">
                <a:pos x="20" y="203"/>
              </a:cxn>
              <a:cxn ang="0">
                <a:pos x="61" y="183"/>
              </a:cxn>
              <a:cxn ang="0">
                <a:pos x="88" y="163"/>
              </a:cxn>
              <a:cxn ang="0">
                <a:pos x="112" y="139"/>
              </a:cxn>
              <a:cxn ang="0">
                <a:pos x="132" y="126"/>
              </a:cxn>
              <a:cxn ang="0">
                <a:pos x="158" y="112"/>
              </a:cxn>
              <a:cxn ang="0">
                <a:pos x="175" y="70"/>
              </a:cxn>
              <a:cxn ang="0">
                <a:pos x="347" y="48"/>
              </a:cxn>
              <a:cxn ang="0">
                <a:pos x="494" y="18"/>
              </a:cxn>
              <a:cxn ang="0">
                <a:pos x="576" y="0"/>
              </a:cxn>
            </a:cxnLst>
            <a:rect l="0" t="0" r="r" b="b"/>
            <a:pathLst>
              <a:path w="623" h="279">
                <a:moveTo>
                  <a:pt x="576" y="0"/>
                </a:moveTo>
                <a:lnTo>
                  <a:pt x="586" y="2"/>
                </a:lnTo>
                <a:lnTo>
                  <a:pt x="593" y="9"/>
                </a:lnTo>
                <a:lnTo>
                  <a:pt x="600" y="22"/>
                </a:lnTo>
                <a:lnTo>
                  <a:pt x="598" y="21"/>
                </a:lnTo>
                <a:lnTo>
                  <a:pt x="597" y="19"/>
                </a:lnTo>
                <a:lnTo>
                  <a:pt x="592" y="16"/>
                </a:lnTo>
                <a:lnTo>
                  <a:pt x="592" y="20"/>
                </a:lnTo>
                <a:lnTo>
                  <a:pt x="593" y="22"/>
                </a:lnTo>
                <a:lnTo>
                  <a:pt x="598" y="25"/>
                </a:lnTo>
                <a:lnTo>
                  <a:pt x="593" y="27"/>
                </a:lnTo>
                <a:lnTo>
                  <a:pt x="590" y="25"/>
                </a:lnTo>
                <a:lnTo>
                  <a:pt x="585" y="21"/>
                </a:lnTo>
                <a:lnTo>
                  <a:pt x="580" y="20"/>
                </a:lnTo>
                <a:lnTo>
                  <a:pt x="574" y="22"/>
                </a:lnTo>
                <a:lnTo>
                  <a:pt x="578" y="26"/>
                </a:lnTo>
                <a:lnTo>
                  <a:pt x="580" y="27"/>
                </a:lnTo>
                <a:lnTo>
                  <a:pt x="584" y="27"/>
                </a:lnTo>
                <a:lnTo>
                  <a:pt x="586" y="29"/>
                </a:lnTo>
                <a:lnTo>
                  <a:pt x="586" y="34"/>
                </a:lnTo>
                <a:lnTo>
                  <a:pt x="583" y="34"/>
                </a:lnTo>
                <a:lnTo>
                  <a:pt x="580" y="35"/>
                </a:lnTo>
                <a:lnTo>
                  <a:pt x="576" y="35"/>
                </a:lnTo>
                <a:lnTo>
                  <a:pt x="573" y="36"/>
                </a:lnTo>
                <a:lnTo>
                  <a:pt x="570" y="39"/>
                </a:lnTo>
                <a:lnTo>
                  <a:pt x="569" y="41"/>
                </a:lnTo>
                <a:lnTo>
                  <a:pt x="567" y="44"/>
                </a:lnTo>
                <a:lnTo>
                  <a:pt x="560" y="54"/>
                </a:lnTo>
                <a:lnTo>
                  <a:pt x="558" y="51"/>
                </a:lnTo>
                <a:lnTo>
                  <a:pt x="556" y="50"/>
                </a:lnTo>
                <a:lnTo>
                  <a:pt x="547" y="50"/>
                </a:lnTo>
                <a:lnTo>
                  <a:pt x="545" y="43"/>
                </a:lnTo>
                <a:lnTo>
                  <a:pt x="544" y="35"/>
                </a:lnTo>
                <a:lnTo>
                  <a:pt x="541" y="28"/>
                </a:lnTo>
                <a:lnTo>
                  <a:pt x="537" y="36"/>
                </a:lnTo>
                <a:lnTo>
                  <a:pt x="538" y="43"/>
                </a:lnTo>
                <a:lnTo>
                  <a:pt x="545" y="57"/>
                </a:lnTo>
                <a:lnTo>
                  <a:pt x="547" y="64"/>
                </a:lnTo>
                <a:lnTo>
                  <a:pt x="556" y="64"/>
                </a:lnTo>
                <a:lnTo>
                  <a:pt x="558" y="63"/>
                </a:lnTo>
                <a:lnTo>
                  <a:pt x="562" y="61"/>
                </a:lnTo>
                <a:lnTo>
                  <a:pt x="564" y="58"/>
                </a:lnTo>
                <a:lnTo>
                  <a:pt x="566" y="57"/>
                </a:lnTo>
                <a:lnTo>
                  <a:pt x="567" y="56"/>
                </a:lnTo>
                <a:lnTo>
                  <a:pt x="567" y="57"/>
                </a:lnTo>
                <a:lnTo>
                  <a:pt x="569" y="57"/>
                </a:lnTo>
                <a:lnTo>
                  <a:pt x="569" y="58"/>
                </a:lnTo>
                <a:lnTo>
                  <a:pt x="570" y="60"/>
                </a:lnTo>
                <a:lnTo>
                  <a:pt x="572" y="60"/>
                </a:lnTo>
                <a:lnTo>
                  <a:pt x="574" y="58"/>
                </a:lnTo>
                <a:lnTo>
                  <a:pt x="584" y="55"/>
                </a:lnTo>
                <a:lnTo>
                  <a:pt x="594" y="50"/>
                </a:lnTo>
                <a:lnTo>
                  <a:pt x="597" y="57"/>
                </a:lnTo>
                <a:lnTo>
                  <a:pt x="597" y="63"/>
                </a:lnTo>
                <a:lnTo>
                  <a:pt x="592" y="68"/>
                </a:lnTo>
                <a:lnTo>
                  <a:pt x="594" y="69"/>
                </a:lnTo>
                <a:lnTo>
                  <a:pt x="595" y="71"/>
                </a:lnTo>
                <a:lnTo>
                  <a:pt x="595" y="77"/>
                </a:lnTo>
                <a:lnTo>
                  <a:pt x="598" y="82"/>
                </a:lnTo>
                <a:lnTo>
                  <a:pt x="604" y="78"/>
                </a:lnTo>
                <a:lnTo>
                  <a:pt x="605" y="74"/>
                </a:lnTo>
                <a:lnTo>
                  <a:pt x="605" y="61"/>
                </a:lnTo>
                <a:lnTo>
                  <a:pt x="606" y="56"/>
                </a:lnTo>
                <a:lnTo>
                  <a:pt x="612" y="56"/>
                </a:lnTo>
                <a:lnTo>
                  <a:pt x="614" y="55"/>
                </a:lnTo>
                <a:lnTo>
                  <a:pt x="614" y="54"/>
                </a:lnTo>
                <a:lnTo>
                  <a:pt x="619" y="57"/>
                </a:lnTo>
                <a:lnTo>
                  <a:pt x="622" y="63"/>
                </a:lnTo>
                <a:lnTo>
                  <a:pt x="623" y="70"/>
                </a:lnTo>
                <a:lnTo>
                  <a:pt x="623" y="78"/>
                </a:lnTo>
                <a:lnTo>
                  <a:pt x="614" y="78"/>
                </a:lnTo>
                <a:lnTo>
                  <a:pt x="613" y="83"/>
                </a:lnTo>
                <a:lnTo>
                  <a:pt x="611" y="91"/>
                </a:lnTo>
                <a:lnTo>
                  <a:pt x="607" y="99"/>
                </a:lnTo>
                <a:lnTo>
                  <a:pt x="604" y="106"/>
                </a:lnTo>
                <a:lnTo>
                  <a:pt x="597" y="106"/>
                </a:lnTo>
                <a:lnTo>
                  <a:pt x="591" y="107"/>
                </a:lnTo>
                <a:lnTo>
                  <a:pt x="585" y="106"/>
                </a:lnTo>
                <a:lnTo>
                  <a:pt x="581" y="104"/>
                </a:lnTo>
                <a:lnTo>
                  <a:pt x="580" y="98"/>
                </a:lnTo>
                <a:lnTo>
                  <a:pt x="578" y="100"/>
                </a:lnTo>
                <a:lnTo>
                  <a:pt x="578" y="106"/>
                </a:lnTo>
                <a:lnTo>
                  <a:pt x="574" y="106"/>
                </a:lnTo>
                <a:lnTo>
                  <a:pt x="572" y="105"/>
                </a:lnTo>
                <a:lnTo>
                  <a:pt x="571" y="104"/>
                </a:lnTo>
                <a:lnTo>
                  <a:pt x="571" y="97"/>
                </a:lnTo>
                <a:lnTo>
                  <a:pt x="570" y="96"/>
                </a:lnTo>
                <a:lnTo>
                  <a:pt x="567" y="96"/>
                </a:lnTo>
                <a:lnTo>
                  <a:pt x="565" y="97"/>
                </a:lnTo>
                <a:lnTo>
                  <a:pt x="564" y="98"/>
                </a:lnTo>
                <a:lnTo>
                  <a:pt x="564" y="100"/>
                </a:lnTo>
                <a:lnTo>
                  <a:pt x="563" y="103"/>
                </a:lnTo>
                <a:lnTo>
                  <a:pt x="563" y="106"/>
                </a:lnTo>
                <a:lnTo>
                  <a:pt x="562" y="109"/>
                </a:lnTo>
                <a:lnTo>
                  <a:pt x="560" y="110"/>
                </a:lnTo>
                <a:lnTo>
                  <a:pt x="550" y="110"/>
                </a:lnTo>
                <a:lnTo>
                  <a:pt x="536" y="105"/>
                </a:lnTo>
                <a:lnTo>
                  <a:pt x="530" y="106"/>
                </a:lnTo>
                <a:lnTo>
                  <a:pt x="537" y="112"/>
                </a:lnTo>
                <a:lnTo>
                  <a:pt x="545" y="114"/>
                </a:lnTo>
                <a:lnTo>
                  <a:pt x="556" y="117"/>
                </a:lnTo>
                <a:lnTo>
                  <a:pt x="574" y="121"/>
                </a:lnTo>
                <a:lnTo>
                  <a:pt x="574" y="125"/>
                </a:lnTo>
                <a:lnTo>
                  <a:pt x="572" y="127"/>
                </a:lnTo>
                <a:lnTo>
                  <a:pt x="569" y="127"/>
                </a:lnTo>
                <a:lnTo>
                  <a:pt x="566" y="130"/>
                </a:lnTo>
                <a:lnTo>
                  <a:pt x="565" y="132"/>
                </a:lnTo>
                <a:lnTo>
                  <a:pt x="566" y="133"/>
                </a:lnTo>
                <a:lnTo>
                  <a:pt x="566" y="134"/>
                </a:lnTo>
                <a:lnTo>
                  <a:pt x="567" y="135"/>
                </a:lnTo>
                <a:lnTo>
                  <a:pt x="572" y="135"/>
                </a:lnTo>
                <a:lnTo>
                  <a:pt x="572" y="137"/>
                </a:lnTo>
                <a:lnTo>
                  <a:pt x="573" y="138"/>
                </a:lnTo>
                <a:lnTo>
                  <a:pt x="572" y="140"/>
                </a:lnTo>
                <a:lnTo>
                  <a:pt x="560" y="152"/>
                </a:lnTo>
                <a:lnTo>
                  <a:pt x="550" y="146"/>
                </a:lnTo>
                <a:lnTo>
                  <a:pt x="538" y="140"/>
                </a:lnTo>
                <a:lnTo>
                  <a:pt x="537" y="142"/>
                </a:lnTo>
                <a:lnTo>
                  <a:pt x="537" y="146"/>
                </a:lnTo>
                <a:lnTo>
                  <a:pt x="540" y="148"/>
                </a:lnTo>
                <a:lnTo>
                  <a:pt x="542" y="152"/>
                </a:lnTo>
                <a:lnTo>
                  <a:pt x="549" y="156"/>
                </a:lnTo>
                <a:lnTo>
                  <a:pt x="552" y="158"/>
                </a:lnTo>
                <a:lnTo>
                  <a:pt x="560" y="158"/>
                </a:lnTo>
                <a:lnTo>
                  <a:pt x="569" y="154"/>
                </a:lnTo>
                <a:lnTo>
                  <a:pt x="577" y="153"/>
                </a:lnTo>
                <a:lnTo>
                  <a:pt x="584" y="155"/>
                </a:lnTo>
                <a:lnTo>
                  <a:pt x="583" y="152"/>
                </a:lnTo>
                <a:lnTo>
                  <a:pt x="583" y="148"/>
                </a:lnTo>
                <a:lnTo>
                  <a:pt x="585" y="148"/>
                </a:lnTo>
                <a:lnTo>
                  <a:pt x="586" y="149"/>
                </a:lnTo>
                <a:lnTo>
                  <a:pt x="586" y="152"/>
                </a:lnTo>
                <a:lnTo>
                  <a:pt x="590" y="158"/>
                </a:lnTo>
                <a:lnTo>
                  <a:pt x="590" y="160"/>
                </a:lnTo>
                <a:lnTo>
                  <a:pt x="588" y="162"/>
                </a:lnTo>
                <a:lnTo>
                  <a:pt x="587" y="163"/>
                </a:lnTo>
                <a:lnTo>
                  <a:pt x="586" y="166"/>
                </a:lnTo>
                <a:lnTo>
                  <a:pt x="586" y="169"/>
                </a:lnTo>
                <a:lnTo>
                  <a:pt x="584" y="169"/>
                </a:lnTo>
                <a:lnTo>
                  <a:pt x="581" y="168"/>
                </a:lnTo>
                <a:lnTo>
                  <a:pt x="580" y="168"/>
                </a:lnTo>
                <a:lnTo>
                  <a:pt x="579" y="167"/>
                </a:lnTo>
                <a:lnTo>
                  <a:pt x="577" y="166"/>
                </a:lnTo>
                <a:lnTo>
                  <a:pt x="572" y="166"/>
                </a:lnTo>
                <a:lnTo>
                  <a:pt x="564" y="174"/>
                </a:lnTo>
                <a:lnTo>
                  <a:pt x="553" y="179"/>
                </a:lnTo>
                <a:lnTo>
                  <a:pt x="541" y="180"/>
                </a:lnTo>
                <a:lnTo>
                  <a:pt x="536" y="187"/>
                </a:lnTo>
                <a:lnTo>
                  <a:pt x="535" y="190"/>
                </a:lnTo>
                <a:lnTo>
                  <a:pt x="530" y="197"/>
                </a:lnTo>
                <a:lnTo>
                  <a:pt x="529" y="195"/>
                </a:lnTo>
                <a:lnTo>
                  <a:pt x="529" y="194"/>
                </a:lnTo>
                <a:lnTo>
                  <a:pt x="528" y="191"/>
                </a:lnTo>
                <a:lnTo>
                  <a:pt x="526" y="189"/>
                </a:lnTo>
                <a:lnTo>
                  <a:pt x="522" y="187"/>
                </a:lnTo>
                <a:lnTo>
                  <a:pt x="519" y="186"/>
                </a:lnTo>
                <a:lnTo>
                  <a:pt x="521" y="195"/>
                </a:lnTo>
                <a:lnTo>
                  <a:pt x="520" y="204"/>
                </a:lnTo>
                <a:lnTo>
                  <a:pt x="515" y="211"/>
                </a:lnTo>
                <a:lnTo>
                  <a:pt x="509" y="218"/>
                </a:lnTo>
                <a:lnTo>
                  <a:pt x="502" y="226"/>
                </a:lnTo>
                <a:lnTo>
                  <a:pt x="498" y="236"/>
                </a:lnTo>
                <a:lnTo>
                  <a:pt x="496" y="247"/>
                </a:lnTo>
                <a:lnTo>
                  <a:pt x="494" y="246"/>
                </a:lnTo>
                <a:lnTo>
                  <a:pt x="493" y="244"/>
                </a:lnTo>
                <a:lnTo>
                  <a:pt x="488" y="242"/>
                </a:lnTo>
                <a:lnTo>
                  <a:pt x="492" y="259"/>
                </a:lnTo>
                <a:lnTo>
                  <a:pt x="491" y="267"/>
                </a:lnTo>
                <a:lnTo>
                  <a:pt x="477" y="271"/>
                </a:lnTo>
                <a:lnTo>
                  <a:pt x="462" y="274"/>
                </a:lnTo>
                <a:lnTo>
                  <a:pt x="449" y="279"/>
                </a:lnTo>
                <a:lnTo>
                  <a:pt x="445" y="277"/>
                </a:lnTo>
                <a:lnTo>
                  <a:pt x="443" y="273"/>
                </a:lnTo>
                <a:lnTo>
                  <a:pt x="437" y="267"/>
                </a:lnTo>
                <a:lnTo>
                  <a:pt x="435" y="266"/>
                </a:lnTo>
                <a:lnTo>
                  <a:pt x="431" y="265"/>
                </a:lnTo>
                <a:lnTo>
                  <a:pt x="429" y="264"/>
                </a:lnTo>
                <a:lnTo>
                  <a:pt x="425" y="263"/>
                </a:lnTo>
                <a:lnTo>
                  <a:pt x="423" y="261"/>
                </a:lnTo>
                <a:lnTo>
                  <a:pt x="415" y="253"/>
                </a:lnTo>
                <a:lnTo>
                  <a:pt x="411" y="251"/>
                </a:lnTo>
                <a:lnTo>
                  <a:pt x="409" y="250"/>
                </a:lnTo>
                <a:lnTo>
                  <a:pt x="408" y="249"/>
                </a:lnTo>
                <a:lnTo>
                  <a:pt x="406" y="249"/>
                </a:lnTo>
                <a:lnTo>
                  <a:pt x="403" y="247"/>
                </a:lnTo>
                <a:lnTo>
                  <a:pt x="402" y="246"/>
                </a:lnTo>
                <a:lnTo>
                  <a:pt x="402" y="243"/>
                </a:lnTo>
                <a:lnTo>
                  <a:pt x="401" y="242"/>
                </a:lnTo>
                <a:lnTo>
                  <a:pt x="399" y="242"/>
                </a:lnTo>
                <a:lnTo>
                  <a:pt x="396" y="240"/>
                </a:lnTo>
                <a:lnTo>
                  <a:pt x="394" y="240"/>
                </a:lnTo>
                <a:lnTo>
                  <a:pt x="392" y="239"/>
                </a:lnTo>
                <a:lnTo>
                  <a:pt x="385" y="232"/>
                </a:lnTo>
                <a:lnTo>
                  <a:pt x="375" y="225"/>
                </a:lnTo>
                <a:lnTo>
                  <a:pt x="368" y="221"/>
                </a:lnTo>
                <a:lnTo>
                  <a:pt x="361" y="215"/>
                </a:lnTo>
                <a:lnTo>
                  <a:pt x="354" y="210"/>
                </a:lnTo>
                <a:lnTo>
                  <a:pt x="350" y="208"/>
                </a:lnTo>
                <a:lnTo>
                  <a:pt x="343" y="209"/>
                </a:lnTo>
                <a:lnTo>
                  <a:pt x="333" y="210"/>
                </a:lnTo>
                <a:lnTo>
                  <a:pt x="323" y="212"/>
                </a:lnTo>
                <a:lnTo>
                  <a:pt x="314" y="214"/>
                </a:lnTo>
                <a:lnTo>
                  <a:pt x="292" y="218"/>
                </a:lnTo>
                <a:lnTo>
                  <a:pt x="268" y="223"/>
                </a:lnTo>
                <a:lnTo>
                  <a:pt x="266" y="214"/>
                </a:lnTo>
                <a:lnTo>
                  <a:pt x="257" y="200"/>
                </a:lnTo>
                <a:lnTo>
                  <a:pt x="237" y="197"/>
                </a:lnTo>
                <a:lnTo>
                  <a:pt x="217" y="197"/>
                </a:lnTo>
                <a:lnTo>
                  <a:pt x="198" y="200"/>
                </a:lnTo>
                <a:lnTo>
                  <a:pt x="179" y="203"/>
                </a:lnTo>
                <a:lnTo>
                  <a:pt x="155" y="203"/>
                </a:lnTo>
                <a:lnTo>
                  <a:pt x="145" y="205"/>
                </a:lnTo>
                <a:lnTo>
                  <a:pt x="141" y="207"/>
                </a:lnTo>
                <a:lnTo>
                  <a:pt x="131" y="214"/>
                </a:lnTo>
                <a:lnTo>
                  <a:pt x="129" y="215"/>
                </a:lnTo>
                <a:lnTo>
                  <a:pt x="126" y="215"/>
                </a:lnTo>
                <a:lnTo>
                  <a:pt x="122" y="217"/>
                </a:lnTo>
                <a:lnTo>
                  <a:pt x="119" y="219"/>
                </a:lnTo>
                <a:lnTo>
                  <a:pt x="108" y="225"/>
                </a:lnTo>
                <a:lnTo>
                  <a:pt x="106" y="225"/>
                </a:lnTo>
                <a:lnTo>
                  <a:pt x="105" y="226"/>
                </a:lnTo>
                <a:lnTo>
                  <a:pt x="103" y="226"/>
                </a:lnTo>
                <a:lnTo>
                  <a:pt x="102" y="228"/>
                </a:lnTo>
                <a:lnTo>
                  <a:pt x="95" y="232"/>
                </a:lnTo>
                <a:lnTo>
                  <a:pt x="83" y="236"/>
                </a:lnTo>
                <a:lnTo>
                  <a:pt x="70" y="238"/>
                </a:lnTo>
                <a:lnTo>
                  <a:pt x="42" y="240"/>
                </a:lnTo>
                <a:lnTo>
                  <a:pt x="30" y="242"/>
                </a:lnTo>
                <a:lnTo>
                  <a:pt x="16" y="244"/>
                </a:lnTo>
                <a:lnTo>
                  <a:pt x="0" y="247"/>
                </a:lnTo>
                <a:lnTo>
                  <a:pt x="0" y="225"/>
                </a:lnTo>
                <a:lnTo>
                  <a:pt x="7" y="225"/>
                </a:lnTo>
                <a:lnTo>
                  <a:pt x="12" y="223"/>
                </a:lnTo>
                <a:lnTo>
                  <a:pt x="13" y="222"/>
                </a:lnTo>
                <a:lnTo>
                  <a:pt x="18" y="219"/>
                </a:lnTo>
                <a:lnTo>
                  <a:pt x="18" y="214"/>
                </a:lnTo>
                <a:lnTo>
                  <a:pt x="19" y="212"/>
                </a:lnTo>
                <a:lnTo>
                  <a:pt x="19" y="210"/>
                </a:lnTo>
                <a:lnTo>
                  <a:pt x="20" y="209"/>
                </a:lnTo>
                <a:lnTo>
                  <a:pt x="20" y="203"/>
                </a:lnTo>
                <a:lnTo>
                  <a:pt x="27" y="196"/>
                </a:lnTo>
                <a:lnTo>
                  <a:pt x="37" y="193"/>
                </a:lnTo>
                <a:lnTo>
                  <a:pt x="47" y="190"/>
                </a:lnTo>
                <a:lnTo>
                  <a:pt x="58" y="186"/>
                </a:lnTo>
                <a:lnTo>
                  <a:pt x="61" y="183"/>
                </a:lnTo>
                <a:lnTo>
                  <a:pt x="63" y="180"/>
                </a:lnTo>
                <a:lnTo>
                  <a:pt x="77" y="166"/>
                </a:lnTo>
                <a:lnTo>
                  <a:pt x="80" y="165"/>
                </a:lnTo>
                <a:lnTo>
                  <a:pt x="81" y="163"/>
                </a:lnTo>
                <a:lnTo>
                  <a:pt x="88" y="163"/>
                </a:lnTo>
                <a:lnTo>
                  <a:pt x="97" y="148"/>
                </a:lnTo>
                <a:lnTo>
                  <a:pt x="108" y="135"/>
                </a:lnTo>
                <a:lnTo>
                  <a:pt x="110" y="135"/>
                </a:lnTo>
                <a:lnTo>
                  <a:pt x="112" y="138"/>
                </a:lnTo>
                <a:lnTo>
                  <a:pt x="112" y="139"/>
                </a:lnTo>
                <a:lnTo>
                  <a:pt x="113" y="140"/>
                </a:lnTo>
                <a:lnTo>
                  <a:pt x="119" y="140"/>
                </a:lnTo>
                <a:lnTo>
                  <a:pt x="124" y="137"/>
                </a:lnTo>
                <a:lnTo>
                  <a:pt x="127" y="132"/>
                </a:lnTo>
                <a:lnTo>
                  <a:pt x="132" y="126"/>
                </a:lnTo>
                <a:lnTo>
                  <a:pt x="138" y="123"/>
                </a:lnTo>
                <a:lnTo>
                  <a:pt x="144" y="121"/>
                </a:lnTo>
                <a:lnTo>
                  <a:pt x="151" y="124"/>
                </a:lnTo>
                <a:lnTo>
                  <a:pt x="155" y="118"/>
                </a:lnTo>
                <a:lnTo>
                  <a:pt x="158" y="112"/>
                </a:lnTo>
                <a:lnTo>
                  <a:pt x="161" y="105"/>
                </a:lnTo>
                <a:lnTo>
                  <a:pt x="166" y="99"/>
                </a:lnTo>
                <a:lnTo>
                  <a:pt x="173" y="96"/>
                </a:lnTo>
                <a:lnTo>
                  <a:pt x="176" y="78"/>
                </a:lnTo>
                <a:lnTo>
                  <a:pt x="175" y="70"/>
                </a:lnTo>
                <a:lnTo>
                  <a:pt x="205" y="69"/>
                </a:lnTo>
                <a:lnTo>
                  <a:pt x="236" y="67"/>
                </a:lnTo>
                <a:lnTo>
                  <a:pt x="266" y="62"/>
                </a:lnTo>
                <a:lnTo>
                  <a:pt x="304" y="55"/>
                </a:lnTo>
                <a:lnTo>
                  <a:pt x="347" y="48"/>
                </a:lnTo>
                <a:lnTo>
                  <a:pt x="392" y="39"/>
                </a:lnTo>
                <a:lnTo>
                  <a:pt x="415" y="34"/>
                </a:lnTo>
                <a:lnTo>
                  <a:pt x="441" y="28"/>
                </a:lnTo>
                <a:lnTo>
                  <a:pt x="469" y="22"/>
                </a:lnTo>
                <a:lnTo>
                  <a:pt x="494" y="18"/>
                </a:lnTo>
                <a:lnTo>
                  <a:pt x="519" y="14"/>
                </a:lnTo>
                <a:lnTo>
                  <a:pt x="533" y="11"/>
                </a:lnTo>
                <a:lnTo>
                  <a:pt x="545" y="6"/>
                </a:lnTo>
                <a:lnTo>
                  <a:pt x="560" y="2"/>
                </a:lnTo>
                <a:lnTo>
                  <a:pt x="576"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5" name="Freeform 101"/>
          <p:cNvSpPr>
            <a:spLocks/>
          </p:cNvSpPr>
          <p:nvPr/>
        </p:nvSpPr>
        <p:spPr bwMode="auto">
          <a:xfrm>
            <a:off x="7088039" y="3877989"/>
            <a:ext cx="509335" cy="533834"/>
          </a:xfrm>
          <a:custGeom>
            <a:avLst/>
            <a:gdLst/>
            <a:ahLst/>
            <a:cxnLst>
              <a:cxn ang="0">
                <a:pos x="167" y="22"/>
              </a:cxn>
              <a:cxn ang="0">
                <a:pos x="190" y="42"/>
              </a:cxn>
              <a:cxn ang="0">
                <a:pos x="206" y="47"/>
              </a:cxn>
              <a:cxn ang="0">
                <a:pos x="224" y="71"/>
              </a:cxn>
              <a:cxn ang="0">
                <a:pos x="242" y="93"/>
              </a:cxn>
              <a:cxn ang="0">
                <a:pos x="248" y="96"/>
              </a:cxn>
              <a:cxn ang="0">
                <a:pos x="254" y="99"/>
              </a:cxn>
              <a:cxn ang="0">
                <a:pos x="259" y="101"/>
              </a:cxn>
              <a:cxn ang="0">
                <a:pos x="265" y="106"/>
              </a:cxn>
              <a:cxn ang="0">
                <a:pos x="263" y="110"/>
              </a:cxn>
              <a:cxn ang="0">
                <a:pos x="268" y="112"/>
              </a:cxn>
              <a:cxn ang="0">
                <a:pos x="291" y="126"/>
              </a:cxn>
              <a:cxn ang="0">
                <a:pos x="319" y="159"/>
              </a:cxn>
              <a:cxn ang="0">
                <a:pos x="339" y="181"/>
              </a:cxn>
              <a:cxn ang="0">
                <a:pos x="347" y="202"/>
              </a:cxn>
              <a:cxn ang="0">
                <a:pos x="355" y="205"/>
              </a:cxn>
              <a:cxn ang="0">
                <a:pos x="360" y="210"/>
              </a:cxn>
              <a:cxn ang="0">
                <a:pos x="361" y="212"/>
              </a:cxn>
              <a:cxn ang="0">
                <a:pos x="372" y="232"/>
              </a:cxn>
              <a:cxn ang="0">
                <a:pos x="389" y="246"/>
              </a:cxn>
              <a:cxn ang="0">
                <a:pos x="387" y="260"/>
              </a:cxn>
              <a:cxn ang="0">
                <a:pos x="379" y="255"/>
              </a:cxn>
              <a:cxn ang="0">
                <a:pos x="381" y="275"/>
              </a:cxn>
              <a:cxn ang="0">
                <a:pos x="372" y="284"/>
              </a:cxn>
              <a:cxn ang="0">
                <a:pos x="375" y="309"/>
              </a:cxn>
              <a:cxn ang="0">
                <a:pos x="367" y="314"/>
              </a:cxn>
              <a:cxn ang="0">
                <a:pos x="360" y="314"/>
              </a:cxn>
              <a:cxn ang="0">
                <a:pos x="355" y="315"/>
              </a:cxn>
              <a:cxn ang="0">
                <a:pos x="361" y="318"/>
              </a:cxn>
              <a:cxn ang="0">
                <a:pos x="369" y="321"/>
              </a:cxn>
              <a:cxn ang="0">
                <a:pos x="372" y="326"/>
              </a:cxn>
              <a:cxn ang="0">
                <a:pos x="368" y="331"/>
              </a:cxn>
              <a:cxn ang="0">
                <a:pos x="361" y="329"/>
              </a:cxn>
              <a:cxn ang="0">
                <a:pos x="364" y="365"/>
              </a:cxn>
              <a:cxn ang="0">
                <a:pos x="348" y="373"/>
              </a:cxn>
              <a:cxn ang="0">
                <a:pos x="322" y="380"/>
              </a:cxn>
              <a:cxn ang="0">
                <a:pos x="327" y="406"/>
              </a:cxn>
              <a:cxn ang="0">
                <a:pos x="318" y="410"/>
              </a:cxn>
              <a:cxn ang="0">
                <a:pos x="316" y="403"/>
              </a:cxn>
              <a:cxn ang="0">
                <a:pos x="314" y="398"/>
              </a:cxn>
              <a:cxn ang="0">
                <a:pos x="132" y="407"/>
              </a:cxn>
              <a:cxn ang="0">
                <a:pos x="112" y="412"/>
              </a:cxn>
              <a:cxn ang="0">
                <a:pos x="92" y="388"/>
              </a:cxn>
              <a:cxn ang="0">
                <a:pos x="81" y="371"/>
              </a:cxn>
              <a:cxn ang="0">
                <a:pos x="81" y="349"/>
              </a:cxn>
              <a:cxn ang="0">
                <a:pos x="74" y="324"/>
              </a:cxn>
              <a:cxn ang="0">
                <a:pos x="76" y="286"/>
              </a:cxn>
              <a:cxn ang="0">
                <a:pos x="77" y="255"/>
              </a:cxn>
              <a:cxn ang="0">
                <a:pos x="67" y="242"/>
              </a:cxn>
              <a:cxn ang="0">
                <a:pos x="61" y="231"/>
              </a:cxn>
              <a:cxn ang="0">
                <a:pos x="47" y="190"/>
              </a:cxn>
              <a:cxn ang="0">
                <a:pos x="15" y="76"/>
              </a:cxn>
              <a:cxn ang="0">
                <a:pos x="92" y="13"/>
              </a:cxn>
            </a:cxnLst>
            <a:rect l="0" t="0" r="r" b="b"/>
            <a:pathLst>
              <a:path w="395" h="414">
                <a:moveTo>
                  <a:pt x="181" y="0"/>
                </a:moveTo>
                <a:lnTo>
                  <a:pt x="175" y="12"/>
                </a:lnTo>
                <a:lnTo>
                  <a:pt x="167" y="22"/>
                </a:lnTo>
                <a:lnTo>
                  <a:pt x="170" y="30"/>
                </a:lnTo>
                <a:lnTo>
                  <a:pt x="176" y="35"/>
                </a:lnTo>
                <a:lnTo>
                  <a:pt x="190" y="42"/>
                </a:lnTo>
                <a:lnTo>
                  <a:pt x="195" y="48"/>
                </a:lnTo>
                <a:lnTo>
                  <a:pt x="198" y="47"/>
                </a:lnTo>
                <a:lnTo>
                  <a:pt x="206" y="47"/>
                </a:lnTo>
                <a:lnTo>
                  <a:pt x="210" y="48"/>
                </a:lnTo>
                <a:lnTo>
                  <a:pt x="217" y="58"/>
                </a:lnTo>
                <a:lnTo>
                  <a:pt x="224" y="71"/>
                </a:lnTo>
                <a:lnTo>
                  <a:pt x="232" y="83"/>
                </a:lnTo>
                <a:lnTo>
                  <a:pt x="240" y="92"/>
                </a:lnTo>
                <a:lnTo>
                  <a:pt x="242" y="93"/>
                </a:lnTo>
                <a:lnTo>
                  <a:pt x="245" y="93"/>
                </a:lnTo>
                <a:lnTo>
                  <a:pt x="246" y="94"/>
                </a:lnTo>
                <a:lnTo>
                  <a:pt x="248" y="96"/>
                </a:lnTo>
                <a:lnTo>
                  <a:pt x="251" y="98"/>
                </a:lnTo>
                <a:lnTo>
                  <a:pt x="251" y="99"/>
                </a:lnTo>
                <a:lnTo>
                  <a:pt x="254" y="99"/>
                </a:lnTo>
                <a:lnTo>
                  <a:pt x="258" y="98"/>
                </a:lnTo>
                <a:lnTo>
                  <a:pt x="258" y="100"/>
                </a:lnTo>
                <a:lnTo>
                  <a:pt x="259" y="101"/>
                </a:lnTo>
                <a:lnTo>
                  <a:pt x="261" y="103"/>
                </a:lnTo>
                <a:lnTo>
                  <a:pt x="262" y="105"/>
                </a:lnTo>
                <a:lnTo>
                  <a:pt x="265" y="106"/>
                </a:lnTo>
                <a:lnTo>
                  <a:pt x="266" y="107"/>
                </a:lnTo>
                <a:lnTo>
                  <a:pt x="266" y="110"/>
                </a:lnTo>
                <a:lnTo>
                  <a:pt x="263" y="110"/>
                </a:lnTo>
                <a:lnTo>
                  <a:pt x="262" y="111"/>
                </a:lnTo>
                <a:lnTo>
                  <a:pt x="262" y="112"/>
                </a:lnTo>
                <a:lnTo>
                  <a:pt x="268" y="112"/>
                </a:lnTo>
                <a:lnTo>
                  <a:pt x="274" y="118"/>
                </a:lnTo>
                <a:lnTo>
                  <a:pt x="281" y="121"/>
                </a:lnTo>
                <a:lnTo>
                  <a:pt x="291" y="126"/>
                </a:lnTo>
                <a:lnTo>
                  <a:pt x="297" y="140"/>
                </a:lnTo>
                <a:lnTo>
                  <a:pt x="308" y="150"/>
                </a:lnTo>
                <a:lnTo>
                  <a:pt x="319" y="159"/>
                </a:lnTo>
                <a:lnTo>
                  <a:pt x="333" y="166"/>
                </a:lnTo>
                <a:lnTo>
                  <a:pt x="336" y="174"/>
                </a:lnTo>
                <a:lnTo>
                  <a:pt x="339" y="181"/>
                </a:lnTo>
                <a:lnTo>
                  <a:pt x="344" y="188"/>
                </a:lnTo>
                <a:lnTo>
                  <a:pt x="345" y="197"/>
                </a:lnTo>
                <a:lnTo>
                  <a:pt x="347" y="202"/>
                </a:lnTo>
                <a:lnTo>
                  <a:pt x="350" y="203"/>
                </a:lnTo>
                <a:lnTo>
                  <a:pt x="353" y="204"/>
                </a:lnTo>
                <a:lnTo>
                  <a:pt x="355" y="205"/>
                </a:lnTo>
                <a:lnTo>
                  <a:pt x="359" y="206"/>
                </a:lnTo>
                <a:lnTo>
                  <a:pt x="361" y="208"/>
                </a:lnTo>
                <a:lnTo>
                  <a:pt x="360" y="210"/>
                </a:lnTo>
                <a:lnTo>
                  <a:pt x="359" y="211"/>
                </a:lnTo>
                <a:lnTo>
                  <a:pt x="360" y="212"/>
                </a:lnTo>
                <a:lnTo>
                  <a:pt x="361" y="212"/>
                </a:lnTo>
                <a:lnTo>
                  <a:pt x="361" y="211"/>
                </a:lnTo>
                <a:lnTo>
                  <a:pt x="368" y="221"/>
                </a:lnTo>
                <a:lnTo>
                  <a:pt x="372" y="232"/>
                </a:lnTo>
                <a:lnTo>
                  <a:pt x="375" y="245"/>
                </a:lnTo>
                <a:lnTo>
                  <a:pt x="383" y="244"/>
                </a:lnTo>
                <a:lnTo>
                  <a:pt x="389" y="246"/>
                </a:lnTo>
                <a:lnTo>
                  <a:pt x="395" y="247"/>
                </a:lnTo>
                <a:lnTo>
                  <a:pt x="392" y="258"/>
                </a:lnTo>
                <a:lnTo>
                  <a:pt x="387" y="260"/>
                </a:lnTo>
                <a:lnTo>
                  <a:pt x="385" y="260"/>
                </a:lnTo>
                <a:lnTo>
                  <a:pt x="381" y="259"/>
                </a:lnTo>
                <a:lnTo>
                  <a:pt x="379" y="255"/>
                </a:lnTo>
                <a:lnTo>
                  <a:pt x="378" y="263"/>
                </a:lnTo>
                <a:lnTo>
                  <a:pt x="380" y="269"/>
                </a:lnTo>
                <a:lnTo>
                  <a:pt x="381" y="275"/>
                </a:lnTo>
                <a:lnTo>
                  <a:pt x="375" y="275"/>
                </a:lnTo>
                <a:lnTo>
                  <a:pt x="373" y="279"/>
                </a:lnTo>
                <a:lnTo>
                  <a:pt x="372" y="284"/>
                </a:lnTo>
                <a:lnTo>
                  <a:pt x="372" y="300"/>
                </a:lnTo>
                <a:lnTo>
                  <a:pt x="374" y="305"/>
                </a:lnTo>
                <a:lnTo>
                  <a:pt x="375" y="309"/>
                </a:lnTo>
                <a:lnTo>
                  <a:pt x="372" y="310"/>
                </a:lnTo>
                <a:lnTo>
                  <a:pt x="369" y="312"/>
                </a:lnTo>
                <a:lnTo>
                  <a:pt x="367" y="314"/>
                </a:lnTo>
                <a:lnTo>
                  <a:pt x="364" y="315"/>
                </a:lnTo>
                <a:lnTo>
                  <a:pt x="362" y="314"/>
                </a:lnTo>
                <a:lnTo>
                  <a:pt x="360" y="314"/>
                </a:lnTo>
                <a:lnTo>
                  <a:pt x="359" y="312"/>
                </a:lnTo>
                <a:lnTo>
                  <a:pt x="357" y="314"/>
                </a:lnTo>
                <a:lnTo>
                  <a:pt x="355" y="315"/>
                </a:lnTo>
                <a:lnTo>
                  <a:pt x="357" y="317"/>
                </a:lnTo>
                <a:lnTo>
                  <a:pt x="359" y="318"/>
                </a:lnTo>
                <a:lnTo>
                  <a:pt x="361" y="318"/>
                </a:lnTo>
                <a:lnTo>
                  <a:pt x="365" y="319"/>
                </a:lnTo>
                <a:lnTo>
                  <a:pt x="367" y="319"/>
                </a:lnTo>
                <a:lnTo>
                  <a:pt x="369" y="321"/>
                </a:lnTo>
                <a:lnTo>
                  <a:pt x="372" y="321"/>
                </a:lnTo>
                <a:lnTo>
                  <a:pt x="373" y="323"/>
                </a:lnTo>
                <a:lnTo>
                  <a:pt x="372" y="326"/>
                </a:lnTo>
                <a:lnTo>
                  <a:pt x="372" y="329"/>
                </a:lnTo>
                <a:lnTo>
                  <a:pt x="371" y="330"/>
                </a:lnTo>
                <a:lnTo>
                  <a:pt x="368" y="331"/>
                </a:lnTo>
                <a:lnTo>
                  <a:pt x="366" y="330"/>
                </a:lnTo>
                <a:lnTo>
                  <a:pt x="364" y="330"/>
                </a:lnTo>
                <a:lnTo>
                  <a:pt x="361" y="329"/>
                </a:lnTo>
                <a:lnTo>
                  <a:pt x="362" y="340"/>
                </a:lnTo>
                <a:lnTo>
                  <a:pt x="362" y="358"/>
                </a:lnTo>
                <a:lnTo>
                  <a:pt x="364" y="365"/>
                </a:lnTo>
                <a:lnTo>
                  <a:pt x="367" y="374"/>
                </a:lnTo>
                <a:lnTo>
                  <a:pt x="358" y="374"/>
                </a:lnTo>
                <a:lnTo>
                  <a:pt x="348" y="373"/>
                </a:lnTo>
                <a:lnTo>
                  <a:pt x="340" y="371"/>
                </a:lnTo>
                <a:lnTo>
                  <a:pt x="336" y="366"/>
                </a:lnTo>
                <a:lnTo>
                  <a:pt x="322" y="380"/>
                </a:lnTo>
                <a:lnTo>
                  <a:pt x="325" y="387"/>
                </a:lnTo>
                <a:lnTo>
                  <a:pt x="327" y="396"/>
                </a:lnTo>
                <a:lnTo>
                  <a:pt x="327" y="406"/>
                </a:lnTo>
                <a:lnTo>
                  <a:pt x="325" y="414"/>
                </a:lnTo>
                <a:lnTo>
                  <a:pt x="322" y="414"/>
                </a:lnTo>
                <a:lnTo>
                  <a:pt x="318" y="410"/>
                </a:lnTo>
                <a:lnTo>
                  <a:pt x="317" y="408"/>
                </a:lnTo>
                <a:lnTo>
                  <a:pt x="317" y="406"/>
                </a:lnTo>
                <a:lnTo>
                  <a:pt x="316" y="403"/>
                </a:lnTo>
                <a:lnTo>
                  <a:pt x="316" y="401"/>
                </a:lnTo>
                <a:lnTo>
                  <a:pt x="315" y="399"/>
                </a:lnTo>
                <a:lnTo>
                  <a:pt x="314" y="398"/>
                </a:lnTo>
                <a:lnTo>
                  <a:pt x="311" y="396"/>
                </a:lnTo>
                <a:lnTo>
                  <a:pt x="222" y="402"/>
                </a:lnTo>
                <a:lnTo>
                  <a:pt x="132" y="407"/>
                </a:lnTo>
                <a:lnTo>
                  <a:pt x="126" y="408"/>
                </a:lnTo>
                <a:lnTo>
                  <a:pt x="120" y="410"/>
                </a:lnTo>
                <a:lnTo>
                  <a:pt x="112" y="412"/>
                </a:lnTo>
                <a:lnTo>
                  <a:pt x="103" y="410"/>
                </a:lnTo>
                <a:lnTo>
                  <a:pt x="98" y="400"/>
                </a:lnTo>
                <a:lnTo>
                  <a:pt x="92" y="388"/>
                </a:lnTo>
                <a:lnTo>
                  <a:pt x="85" y="377"/>
                </a:lnTo>
                <a:lnTo>
                  <a:pt x="84" y="374"/>
                </a:lnTo>
                <a:lnTo>
                  <a:pt x="81" y="371"/>
                </a:lnTo>
                <a:lnTo>
                  <a:pt x="80" y="368"/>
                </a:lnTo>
                <a:lnTo>
                  <a:pt x="80" y="359"/>
                </a:lnTo>
                <a:lnTo>
                  <a:pt x="81" y="349"/>
                </a:lnTo>
                <a:lnTo>
                  <a:pt x="80" y="338"/>
                </a:lnTo>
                <a:lnTo>
                  <a:pt x="77" y="330"/>
                </a:lnTo>
                <a:lnTo>
                  <a:pt x="74" y="324"/>
                </a:lnTo>
                <a:lnTo>
                  <a:pt x="71" y="318"/>
                </a:lnTo>
                <a:lnTo>
                  <a:pt x="71" y="302"/>
                </a:lnTo>
                <a:lnTo>
                  <a:pt x="76" y="286"/>
                </a:lnTo>
                <a:lnTo>
                  <a:pt x="83" y="273"/>
                </a:lnTo>
                <a:lnTo>
                  <a:pt x="80" y="265"/>
                </a:lnTo>
                <a:lnTo>
                  <a:pt x="77" y="255"/>
                </a:lnTo>
                <a:lnTo>
                  <a:pt x="75" y="247"/>
                </a:lnTo>
                <a:lnTo>
                  <a:pt x="74" y="246"/>
                </a:lnTo>
                <a:lnTo>
                  <a:pt x="67" y="242"/>
                </a:lnTo>
                <a:lnTo>
                  <a:pt x="66" y="241"/>
                </a:lnTo>
                <a:lnTo>
                  <a:pt x="63" y="238"/>
                </a:lnTo>
                <a:lnTo>
                  <a:pt x="61" y="231"/>
                </a:lnTo>
                <a:lnTo>
                  <a:pt x="57" y="223"/>
                </a:lnTo>
                <a:lnTo>
                  <a:pt x="55" y="217"/>
                </a:lnTo>
                <a:lnTo>
                  <a:pt x="47" y="190"/>
                </a:lnTo>
                <a:lnTo>
                  <a:pt x="40" y="161"/>
                </a:lnTo>
                <a:lnTo>
                  <a:pt x="32" y="132"/>
                </a:lnTo>
                <a:lnTo>
                  <a:pt x="15" y="76"/>
                </a:lnTo>
                <a:lnTo>
                  <a:pt x="0" y="23"/>
                </a:lnTo>
                <a:lnTo>
                  <a:pt x="46" y="17"/>
                </a:lnTo>
                <a:lnTo>
                  <a:pt x="92" y="13"/>
                </a:lnTo>
                <a:lnTo>
                  <a:pt x="138" y="7"/>
                </a:lnTo>
                <a:lnTo>
                  <a:pt x="181"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6" name="Freeform 102"/>
          <p:cNvSpPr>
            <a:spLocks/>
          </p:cNvSpPr>
          <p:nvPr/>
        </p:nvSpPr>
        <p:spPr bwMode="auto">
          <a:xfrm>
            <a:off x="6837881" y="3908936"/>
            <a:ext cx="359758" cy="590570"/>
          </a:xfrm>
          <a:custGeom>
            <a:avLst/>
            <a:gdLst/>
            <a:ahLst/>
            <a:cxnLst>
              <a:cxn ang="0">
                <a:pos x="202" y="46"/>
              </a:cxn>
              <a:cxn ang="0">
                <a:pos x="232" y="142"/>
              </a:cxn>
              <a:cxn ang="0">
                <a:pos x="243" y="189"/>
              </a:cxn>
              <a:cxn ang="0">
                <a:pos x="254" y="215"/>
              </a:cxn>
              <a:cxn ang="0">
                <a:pos x="263" y="223"/>
              </a:cxn>
              <a:cxn ang="0">
                <a:pos x="267" y="231"/>
              </a:cxn>
              <a:cxn ang="0">
                <a:pos x="267" y="243"/>
              </a:cxn>
              <a:cxn ang="0">
                <a:pos x="267" y="255"/>
              </a:cxn>
              <a:cxn ang="0">
                <a:pos x="263" y="274"/>
              </a:cxn>
              <a:cxn ang="0">
                <a:pos x="262" y="294"/>
              </a:cxn>
              <a:cxn ang="0">
                <a:pos x="271" y="314"/>
              </a:cxn>
              <a:cxn ang="0">
                <a:pos x="269" y="339"/>
              </a:cxn>
              <a:cxn ang="0">
                <a:pos x="275" y="351"/>
              </a:cxn>
              <a:cxn ang="0">
                <a:pos x="279" y="364"/>
              </a:cxn>
              <a:cxn ang="0">
                <a:pos x="209" y="371"/>
              </a:cxn>
              <a:cxn ang="0">
                <a:pos x="136" y="382"/>
              </a:cxn>
              <a:cxn ang="0">
                <a:pos x="100" y="383"/>
              </a:cxn>
              <a:cxn ang="0">
                <a:pos x="80" y="389"/>
              </a:cxn>
              <a:cxn ang="0">
                <a:pos x="77" y="404"/>
              </a:cxn>
              <a:cxn ang="0">
                <a:pos x="88" y="414"/>
              </a:cxn>
              <a:cxn ang="0">
                <a:pos x="92" y="426"/>
              </a:cxn>
              <a:cxn ang="0">
                <a:pos x="94" y="444"/>
              </a:cxn>
              <a:cxn ang="0">
                <a:pos x="91" y="446"/>
              </a:cxn>
              <a:cxn ang="0">
                <a:pos x="86" y="449"/>
              </a:cxn>
              <a:cxn ang="0">
                <a:pos x="84" y="448"/>
              </a:cxn>
              <a:cxn ang="0">
                <a:pos x="79" y="446"/>
              </a:cxn>
              <a:cxn ang="0">
                <a:pos x="80" y="452"/>
              </a:cxn>
              <a:cxn ang="0">
                <a:pos x="77" y="458"/>
              </a:cxn>
              <a:cxn ang="0">
                <a:pos x="70" y="451"/>
              </a:cxn>
              <a:cxn ang="0">
                <a:pos x="64" y="444"/>
              </a:cxn>
              <a:cxn ang="0">
                <a:pos x="57" y="431"/>
              </a:cxn>
              <a:cxn ang="0">
                <a:pos x="46" y="416"/>
              </a:cxn>
              <a:cxn ang="0">
                <a:pos x="41" y="435"/>
              </a:cxn>
              <a:cxn ang="0">
                <a:pos x="21" y="449"/>
              </a:cxn>
              <a:cxn ang="0">
                <a:pos x="15" y="400"/>
              </a:cxn>
              <a:cxn ang="0">
                <a:pos x="2" y="320"/>
              </a:cxn>
              <a:cxn ang="0">
                <a:pos x="1" y="277"/>
              </a:cxn>
              <a:cxn ang="0">
                <a:pos x="5" y="184"/>
              </a:cxn>
              <a:cxn ang="0">
                <a:pos x="6" y="83"/>
              </a:cxn>
              <a:cxn ang="0">
                <a:pos x="8" y="31"/>
              </a:cxn>
              <a:cxn ang="0">
                <a:pos x="2" y="23"/>
              </a:cxn>
              <a:cxn ang="0">
                <a:pos x="0" y="19"/>
              </a:cxn>
              <a:cxn ang="0">
                <a:pos x="66" y="14"/>
              </a:cxn>
            </a:cxnLst>
            <a:rect l="0" t="0" r="r" b="b"/>
            <a:pathLst>
              <a:path w="279" h="458">
                <a:moveTo>
                  <a:pt x="190" y="0"/>
                </a:moveTo>
                <a:lnTo>
                  <a:pt x="202" y="46"/>
                </a:lnTo>
                <a:lnTo>
                  <a:pt x="218" y="94"/>
                </a:lnTo>
                <a:lnTo>
                  <a:pt x="232" y="142"/>
                </a:lnTo>
                <a:lnTo>
                  <a:pt x="239" y="174"/>
                </a:lnTo>
                <a:lnTo>
                  <a:pt x="243" y="189"/>
                </a:lnTo>
                <a:lnTo>
                  <a:pt x="248" y="202"/>
                </a:lnTo>
                <a:lnTo>
                  <a:pt x="254" y="215"/>
                </a:lnTo>
                <a:lnTo>
                  <a:pt x="260" y="221"/>
                </a:lnTo>
                <a:lnTo>
                  <a:pt x="263" y="223"/>
                </a:lnTo>
                <a:lnTo>
                  <a:pt x="265" y="227"/>
                </a:lnTo>
                <a:lnTo>
                  <a:pt x="267" y="231"/>
                </a:lnTo>
                <a:lnTo>
                  <a:pt x="265" y="237"/>
                </a:lnTo>
                <a:lnTo>
                  <a:pt x="267" y="243"/>
                </a:lnTo>
                <a:lnTo>
                  <a:pt x="271" y="246"/>
                </a:lnTo>
                <a:lnTo>
                  <a:pt x="267" y="255"/>
                </a:lnTo>
                <a:lnTo>
                  <a:pt x="265" y="263"/>
                </a:lnTo>
                <a:lnTo>
                  <a:pt x="263" y="274"/>
                </a:lnTo>
                <a:lnTo>
                  <a:pt x="262" y="285"/>
                </a:lnTo>
                <a:lnTo>
                  <a:pt x="262" y="294"/>
                </a:lnTo>
                <a:lnTo>
                  <a:pt x="265" y="304"/>
                </a:lnTo>
                <a:lnTo>
                  <a:pt x="271" y="314"/>
                </a:lnTo>
                <a:lnTo>
                  <a:pt x="271" y="334"/>
                </a:lnTo>
                <a:lnTo>
                  <a:pt x="269" y="339"/>
                </a:lnTo>
                <a:lnTo>
                  <a:pt x="270" y="346"/>
                </a:lnTo>
                <a:lnTo>
                  <a:pt x="275" y="351"/>
                </a:lnTo>
                <a:lnTo>
                  <a:pt x="278" y="357"/>
                </a:lnTo>
                <a:lnTo>
                  <a:pt x="279" y="364"/>
                </a:lnTo>
                <a:lnTo>
                  <a:pt x="246" y="367"/>
                </a:lnTo>
                <a:lnTo>
                  <a:pt x="209" y="371"/>
                </a:lnTo>
                <a:lnTo>
                  <a:pt x="172" y="377"/>
                </a:lnTo>
                <a:lnTo>
                  <a:pt x="136" y="382"/>
                </a:lnTo>
                <a:lnTo>
                  <a:pt x="112" y="382"/>
                </a:lnTo>
                <a:lnTo>
                  <a:pt x="100" y="383"/>
                </a:lnTo>
                <a:lnTo>
                  <a:pt x="90" y="384"/>
                </a:lnTo>
                <a:lnTo>
                  <a:pt x="80" y="389"/>
                </a:lnTo>
                <a:lnTo>
                  <a:pt x="74" y="396"/>
                </a:lnTo>
                <a:lnTo>
                  <a:pt x="77" y="404"/>
                </a:lnTo>
                <a:lnTo>
                  <a:pt x="83" y="410"/>
                </a:lnTo>
                <a:lnTo>
                  <a:pt x="88" y="414"/>
                </a:lnTo>
                <a:lnTo>
                  <a:pt x="94" y="420"/>
                </a:lnTo>
                <a:lnTo>
                  <a:pt x="92" y="426"/>
                </a:lnTo>
                <a:lnTo>
                  <a:pt x="94" y="435"/>
                </a:lnTo>
                <a:lnTo>
                  <a:pt x="94" y="444"/>
                </a:lnTo>
                <a:lnTo>
                  <a:pt x="93" y="444"/>
                </a:lnTo>
                <a:lnTo>
                  <a:pt x="91" y="446"/>
                </a:lnTo>
                <a:lnTo>
                  <a:pt x="88" y="447"/>
                </a:lnTo>
                <a:lnTo>
                  <a:pt x="86" y="449"/>
                </a:lnTo>
                <a:lnTo>
                  <a:pt x="85" y="449"/>
                </a:lnTo>
                <a:lnTo>
                  <a:pt x="84" y="448"/>
                </a:lnTo>
                <a:lnTo>
                  <a:pt x="83" y="446"/>
                </a:lnTo>
                <a:lnTo>
                  <a:pt x="79" y="446"/>
                </a:lnTo>
                <a:lnTo>
                  <a:pt x="79" y="449"/>
                </a:lnTo>
                <a:lnTo>
                  <a:pt x="80" y="452"/>
                </a:lnTo>
                <a:lnTo>
                  <a:pt x="80" y="458"/>
                </a:lnTo>
                <a:lnTo>
                  <a:pt x="77" y="458"/>
                </a:lnTo>
                <a:lnTo>
                  <a:pt x="72" y="455"/>
                </a:lnTo>
                <a:lnTo>
                  <a:pt x="70" y="451"/>
                </a:lnTo>
                <a:lnTo>
                  <a:pt x="67" y="447"/>
                </a:lnTo>
                <a:lnTo>
                  <a:pt x="64" y="444"/>
                </a:lnTo>
                <a:lnTo>
                  <a:pt x="57" y="444"/>
                </a:lnTo>
                <a:lnTo>
                  <a:pt x="57" y="431"/>
                </a:lnTo>
                <a:lnTo>
                  <a:pt x="53" y="421"/>
                </a:lnTo>
                <a:lnTo>
                  <a:pt x="46" y="416"/>
                </a:lnTo>
                <a:lnTo>
                  <a:pt x="42" y="425"/>
                </a:lnTo>
                <a:lnTo>
                  <a:pt x="41" y="435"/>
                </a:lnTo>
                <a:lnTo>
                  <a:pt x="41" y="449"/>
                </a:lnTo>
                <a:lnTo>
                  <a:pt x="21" y="449"/>
                </a:lnTo>
                <a:lnTo>
                  <a:pt x="16" y="425"/>
                </a:lnTo>
                <a:lnTo>
                  <a:pt x="15" y="400"/>
                </a:lnTo>
                <a:lnTo>
                  <a:pt x="13" y="376"/>
                </a:lnTo>
                <a:lnTo>
                  <a:pt x="2" y="320"/>
                </a:lnTo>
                <a:lnTo>
                  <a:pt x="1" y="299"/>
                </a:lnTo>
                <a:lnTo>
                  <a:pt x="1" y="277"/>
                </a:lnTo>
                <a:lnTo>
                  <a:pt x="5" y="232"/>
                </a:lnTo>
                <a:lnTo>
                  <a:pt x="5" y="184"/>
                </a:lnTo>
                <a:lnTo>
                  <a:pt x="6" y="133"/>
                </a:lnTo>
                <a:lnTo>
                  <a:pt x="6" y="83"/>
                </a:lnTo>
                <a:lnTo>
                  <a:pt x="7" y="34"/>
                </a:lnTo>
                <a:lnTo>
                  <a:pt x="8" y="31"/>
                </a:lnTo>
                <a:lnTo>
                  <a:pt x="5" y="24"/>
                </a:lnTo>
                <a:lnTo>
                  <a:pt x="2" y="23"/>
                </a:lnTo>
                <a:lnTo>
                  <a:pt x="0" y="20"/>
                </a:lnTo>
                <a:lnTo>
                  <a:pt x="0" y="19"/>
                </a:lnTo>
                <a:lnTo>
                  <a:pt x="1" y="18"/>
                </a:lnTo>
                <a:lnTo>
                  <a:pt x="66" y="14"/>
                </a:lnTo>
                <a:lnTo>
                  <a:pt x="190" y="0"/>
                </a:lnTo>
                <a:close/>
              </a:path>
            </a:pathLst>
          </a:custGeom>
          <a:solidFill>
            <a:srgbClr val="33CCCC"/>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7" name="Freeform 103"/>
          <p:cNvSpPr>
            <a:spLocks/>
          </p:cNvSpPr>
          <p:nvPr/>
        </p:nvSpPr>
        <p:spPr bwMode="auto">
          <a:xfrm>
            <a:off x="6525837" y="3936014"/>
            <a:ext cx="332679" cy="585412"/>
          </a:xfrm>
          <a:custGeom>
            <a:avLst/>
            <a:gdLst/>
            <a:ahLst/>
            <a:cxnLst>
              <a:cxn ang="0">
                <a:pos x="238" y="6"/>
              </a:cxn>
              <a:cxn ang="0">
                <a:pos x="238" y="221"/>
              </a:cxn>
              <a:cxn ang="0">
                <a:pos x="251" y="374"/>
              </a:cxn>
              <a:cxn ang="0">
                <a:pos x="256" y="426"/>
              </a:cxn>
              <a:cxn ang="0">
                <a:pos x="257" y="433"/>
              </a:cxn>
              <a:cxn ang="0">
                <a:pos x="244" y="430"/>
              </a:cxn>
              <a:cxn ang="0">
                <a:pos x="235" y="433"/>
              </a:cxn>
              <a:cxn ang="0">
                <a:pos x="224" y="428"/>
              </a:cxn>
              <a:cxn ang="0">
                <a:pos x="203" y="434"/>
              </a:cxn>
              <a:cxn ang="0">
                <a:pos x="183" y="442"/>
              </a:cxn>
              <a:cxn ang="0">
                <a:pos x="177" y="452"/>
              </a:cxn>
              <a:cxn ang="0">
                <a:pos x="165" y="449"/>
              </a:cxn>
              <a:cxn ang="0">
                <a:pos x="159" y="434"/>
              </a:cxn>
              <a:cxn ang="0">
                <a:pos x="152" y="425"/>
              </a:cxn>
              <a:cxn ang="0">
                <a:pos x="148" y="399"/>
              </a:cxn>
              <a:cxn ang="0">
                <a:pos x="123" y="382"/>
              </a:cxn>
              <a:cxn ang="0">
                <a:pos x="35" y="389"/>
              </a:cxn>
              <a:cxn ang="0">
                <a:pos x="0" y="376"/>
              </a:cxn>
              <a:cxn ang="0">
                <a:pos x="10" y="367"/>
              </a:cxn>
              <a:cxn ang="0">
                <a:pos x="10" y="339"/>
              </a:cxn>
              <a:cxn ang="0">
                <a:pos x="14" y="337"/>
              </a:cxn>
              <a:cxn ang="0">
                <a:pos x="15" y="328"/>
              </a:cxn>
              <a:cxn ang="0">
                <a:pos x="18" y="313"/>
              </a:cxn>
              <a:cxn ang="0">
                <a:pos x="38" y="288"/>
              </a:cxn>
              <a:cxn ang="0">
                <a:pos x="39" y="279"/>
              </a:cxn>
              <a:cxn ang="0">
                <a:pos x="40" y="273"/>
              </a:cxn>
              <a:cxn ang="0">
                <a:pos x="47" y="263"/>
              </a:cxn>
              <a:cxn ang="0">
                <a:pos x="38" y="257"/>
              </a:cxn>
              <a:cxn ang="0">
                <a:pos x="38" y="248"/>
              </a:cxn>
              <a:cxn ang="0">
                <a:pos x="38" y="239"/>
              </a:cxn>
              <a:cxn ang="0">
                <a:pos x="28" y="237"/>
              </a:cxn>
              <a:cxn ang="0">
                <a:pos x="36" y="229"/>
              </a:cxn>
              <a:cxn ang="0">
                <a:pos x="32" y="227"/>
              </a:cxn>
              <a:cxn ang="0">
                <a:pos x="28" y="218"/>
              </a:cxn>
              <a:cxn ang="0">
                <a:pos x="33" y="213"/>
              </a:cxn>
              <a:cxn ang="0">
                <a:pos x="33" y="208"/>
              </a:cxn>
              <a:cxn ang="0">
                <a:pos x="27" y="207"/>
              </a:cxn>
              <a:cxn ang="0">
                <a:pos x="24" y="197"/>
              </a:cxn>
              <a:cxn ang="0">
                <a:pos x="30" y="178"/>
              </a:cxn>
              <a:cxn ang="0">
                <a:pos x="27" y="164"/>
              </a:cxn>
              <a:cxn ang="0">
                <a:pos x="27" y="158"/>
              </a:cxn>
              <a:cxn ang="0">
                <a:pos x="18" y="150"/>
              </a:cxn>
              <a:cxn ang="0">
                <a:pos x="25" y="137"/>
              </a:cxn>
              <a:cxn ang="0">
                <a:pos x="30" y="135"/>
              </a:cxn>
              <a:cxn ang="0">
                <a:pos x="22" y="131"/>
              </a:cxn>
              <a:cxn ang="0">
                <a:pos x="27" y="129"/>
              </a:cxn>
              <a:cxn ang="0">
                <a:pos x="30" y="115"/>
              </a:cxn>
              <a:cxn ang="0">
                <a:pos x="29" y="111"/>
              </a:cxn>
              <a:cxn ang="0">
                <a:pos x="37" y="107"/>
              </a:cxn>
              <a:cxn ang="0">
                <a:pos x="43" y="88"/>
              </a:cxn>
              <a:cxn ang="0">
                <a:pos x="60" y="67"/>
              </a:cxn>
              <a:cxn ang="0">
                <a:pos x="64" y="48"/>
              </a:cxn>
              <a:cxn ang="0">
                <a:pos x="72" y="31"/>
              </a:cxn>
              <a:cxn ang="0">
                <a:pos x="75" y="26"/>
              </a:cxn>
              <a:cxn ang="0">
                <a:pos x="81" y="14"/>
              </a:cxn>
              <a:cxn ang="0">
                <a:pos x="236" y="0"/>
              </a:cxn>
            </a:cxnLst>
            <a:rect l="0" t="0" r="r" b="b"/>
            <a:pathLst>
              <a:path w="258" h="454">
                <a:moveTo>
                  <a:pt x="236" y="0"/>
                </a:moveTo>
                <a:lnTo>
                  <a:pt x="236" y="4"/>
                </a:lnTo>
                <a:lnTo>
                  <a:pt x="238" y="6"/>
                </a:lnTo>
                <a:lnTo>
                  <a:pt x="244" y="6"/>
                </a:lnTo>
                <a:lnTo>
                  <a:pt x="242" y="114"/>
                </a:lnTo>
                <a:lnTo>
                  <a:pt x="238" y="221"/>
                </a:lnTo>
                <a:lnTo>
                  <a:pt x="240" y="273"/>
                </a:lnTo>
                <a:lnTo>
                  <a:pt x="244" y="325"/>
                </a:lnTo>
                <a:lnTo>
                  <a:pt x="251" y="374"/>
                </a:lnTo>
                <a:lnTo>
                  <a:pt x="258" y="421"/>
                </a:lnTo>
                <a:lnTo>
                  <a:pt x="258" y="426"/>
                </a:lnTo>
                <a:lnTo>
                  <a:pt x="256" y="426"/>
                </a:lnTo>
                <a:lnTo>
                  <a:pt x="256" y="428"/>
                </a:lnTo>
                <a:lnTo>
                  <a:pt x="257" y="430"/>
                </a:lnTo>
                <a:lnTo>
                  <a:pt x="257" y="433"/>
                </a:lnTo>
                <a:lnTo>
                  <a:pt x="255" y="434"/>
                </a:lnTo>
                <a:lnTo>
                  <a:pt x="251" y="433"/>
                </a:lnTo>
                <a:lnTo>
                  <a:pt x="244" y="430"/>
                </a:lnTo>
                <a:lnTo>
                  <a:pt x="240" y="432"/>
                </a:lnTo>
                <a:lnTo>
                  <a:pt x="238" y="434"/>
                </a:lnTo>
                <a:lnTo>
                  <a:pt x="235" y="433"/>
                </a:lnTo>
                <a:lnTo>
                  <a:pt x="230" y="431"/>
                </a:lnTo>
                <a:lnTo>
                  <a:pt x="227" y="430"/>
                </a:lnTo>
                <a:lnTo>
                  <a:pt x="224" y="428"/>
                </a:lnTo>
                <a:lnTo>
                  <a:pt x="221" y="428"/>
                </a:lnTo>
                <a:lnTo>
                  <a:pt x="212" y="431"/>
                </a:lnTo>
                <a:lnTo>
                  <a:pt x="203" y="434"/>
                </a:lnTo>
                <a:lnTo>
                  <a:pt x="194" y="439"/>
                </a:lnTo>
                <a:lnTo>
                  <a:pt x="185" y="440"/>
                </a:lnTo>
                <a:lnTo>
                  <a:pt x="183" y="442"/>
                </a:lnTo>
                <a:lnTo>
                  <a:pt x="180" y="446"/>
                </a:lnTo>
                <a:lnTo>
                  <a:pt x="179" y="448"/>
                </a:lnTo>
                <a:lnTo>
                  <a:pt x="177" y="452"/>
                </a:lnTo>
                <a:lnTo>
                  <a:pt x="173" y="454"/>
                </a:lnTo>
                <a:lnTo>
                  <a:pt x="167" y="453"/>
                </a:lnTo>
                <a:lnTo>
                  <a:pt x="165" y="449"/>
                </a:lnTo>
                <a:lnTo>
                  <a:pt x="163" y="445"/>
                </a:lnTo>
                <a:lnTo>
                  <a:pt x="162" y="439"/>
                </a:lnTo>
                <a:lnTo>
                  <a:pt x="159" y="434"/>
                </a:lnTo>
                <a:lnTo>
                  <a:pt x="158" y="431"/>
                </a:lnTo>
                <a:lnTo>
                  <a:pt x="156" y="427"/>
                </a:lnTo>
                <a:lnTo>
                  <a:pt x="152" y="425"/>
                </a:lnTo>
                <a:lnTo>
                  <a:pt x="145" y="418"/>
                </a:lnTo>
                <a:lnTo>
                  <a:pt x="145" y="407"/>
                </a:lnTo>
                <a:lnTo>
                  <a:pt x="148" y="399"/>
                </a:lnTo>
                <a:lnTo>
                  <a:pt x="150" y="392"/>
                </a:lnTo>
                <a:lnTo>
                  <a:pt x="151" y="384"/>
                </a:lnTo>
                <a:lnTo>
                  <a:pt x="123" y="382"/>
                </a:lnTo>
                <a:lnTo>
                  <a:pt x="94" y="383"/>
                </a:lnTo>
                <a:lnTo>
                  <a:pt x="65" y="386"/>
                </a:lnTo>
                <a:lnTo>
                  <a:pt x="35" y="389"/>
                </a:lnTo>
                <a:lnTo>
                  <a:pt x="4" y="390"/>
                </a:lnTo>
                <a:lnTo>
                  <a:pt x="1" y="383"/>
                </a:lnTo>
                <a:lnTo>
                  <a:pt x="0" y="376"/>
                </a:lnTo>
                <a:lnTo>
                  <a:pt x="1" y="370"/>
                </a:lnTo>
                <a:lnTo>
                  <a:pt x="4" y="367"/>
                </a:lnTo>
                <a:lnTo>
                  <a:pt x="10" y="367"/>
                </a:lnTo>
                <a:lnTo>
                  <a:pt x="8" y="362"/>
                </a:lnTo>
                <a:lnTo>
                  <a:pt x="8" y="346"/>
                </a:lnTo>
                <a:lnTo>
                  <a:pt x="10" y="339"/>
                </a:lnTo>
                <a:lnTo>
                  <a:pt x="11" y="339"/>
                </a:lnTo>
                <a:lnTo>
                  <a:pt x="13" y="337"/>
                </a:lnTo>
                <a:lnTo>
                  <a:pt x="14" y="337"/>
                </a:lnTo>
                <a:lnTo>
                  <a:pt x="14" y="336"/>
                </a:lnTo>
                <a:lnTo>
                  <a:pt x="11" y="333"/>
                </a:lnTo>
                <a:lnTo>
                  <a:pt x="15" y="328"/>
                </a:lnTo>
                <a:lnTo>
                  <a:pt x="18" y="325"/>
                </a:lnTo>
                <a:lnTo>
                  <a:pt x="21" y="319"/>
                </a:lnTo>
                <a:lnTo>
                  <a:pt x="18" y="313"/>
                </a:lnTo>
                <a:lnTo>
                  <a:pt x="30" y="305"/>
                </a:lnTo>
                <a:lnTo>
                  <a:pt x="38" y="293"/>
                </a:lnTo>
                <a:lnTo>
                  <a:pt x="38" y="288"/>
                </a:lnTo>
                <a:lnTo>
                  <a:pt x="40" y="284"/>
                </a:lnTo>
                <a:lnTo>
                  <a:pt x="40" y="280"/>
                </a:lnTo>
                <a:lnTo>
                  <a:pt x="39" y="279"/>
                </a:lnTo>
                <a:lnTo>
                  <a:pt x="33" y="279"/>
                </a:lnTo>
                <a:lnTo>
                  <a:pt x="37" y="277"/>
                </a:lnTo>
                <a:lnTo>
                  <a:pt x="40" y="273"/>
                </a:lnTo>
                <a:lnTo>
                  <a:pt x="50" y="269"/>
                </a:lnTo>
                <a:lnTo>
                  <a:pt x="49" y="265"/>
                </a:lnTo>
                <a:lnTo>
                  <a:pt x="47" y="263"/>
                </a:lnTo>
                <a:lnTo>
                  <a:pt x="45" y="262"/>
                </a:lnTo>
                <a:lnTo>
                  <a:pt x="43" y="259"/>
                </a:lnTo>
                <a:lnTo>
                  <a:pt x="38" y="257"/>
                </a:lnTo>
                <a:lnTo>
                  <a:pt x="36" y="255"/>
                </a:lnTo>
                <a:lnTo>
                  <a:pt x="38" y="250"/>
                </a:lnTo>
                <a:lnTo>
                  <a:pt x="38" y="248"/>
                </a:lnTo>
                <a:lnTo>
                  <a:pt x="37" y="246"/>
                </a:lnTo>
                <a:lnTo>
                  <a:pt x="37" y="242"/>
                </a:lnTo>
                <a:lnTo>
                  <a:pt x="38" y="239"/>
                </a:lnTo>
                <a:lnTo>
                  <a:pt x="38" y="238"/>
                </a:lnTo>
                <a:lnTo>
                  <a:pt x="36" y="237"/>
                </a:lnTo>
                <a:lnTo>
                  <a:pt x="28" y="237"/>
                </a:lnTo>
                <a:lnTo>
                  <a:pt x="30" y="235"/>
                </a:lnTo>
                <a:lnTo>
                  <a:pt x="32" y="231"/>
                </a:lnTo>
                <a:lnTo>
                  <a:pt x="36" y="229"/>
                </a:lnTo>
                <a:lnTo>
                  <a:pt x="36" y="228"/>
                </a:lnTo>
                <a:lnTo>
                  <a:pt x="33" y="227"/>
                </a:lnTo>
                <a:lnTo>
                  <a:pt x="32" y="227"/>
                </a:lnTo>
                <a:lnTo>
                  <a:pt x="30" y="225"/>
                </a:lnTo>
                <a:lnTo>
                  <a:pt x="28" y="225"/>
                </a:lnTo>
                <a:lnTo>
                  <a:pt x="28" y="218"/>
                </a:lnTo>
                <a:lnTo>
                  <a:pt x="30" y="217"/>
                </a:lnTo>
                <a:lnTo>
                  <a:pt x="31" y="215"/>
                </a:lnTo>
                <a:lnTo>
                  <a:pt x="33" y="213"/>
                </a:lnTo>
                <a:lnTo>
                  <a:pt x="36" y="211"/>
                </a:lnTo>
                <a:lnTo>
                  <a:pt x="35" y="209"/>
                </a:lnTo>
                <a:lnTo>
                  <a:pt x="33" y="208"/>
                </a:lnTo>
                <a:lnTo>
                  <a:pt x="31" y="208"/>
                </a:lnTo>
                <a:lnTo>
                  <a:pt x="29" y="207"/>
                </a:lnTo>
                <a:lnTo>
                  <a:pt x="27" y="207"/>
                </a:lnTo>
                <a:lnTo>
                  <a:pt x="25" y="206"/>
                </a:lnTo>
                <a:lnTo>
                  <a:pt x="24" y="203"/>
                </a:lnTo>
                <a:lnTo>
                  <a:pt x="24" y="197"/>
                </a:lnTo>
                <a:lnTo>
                  <a:pt x="27" y="194"/>
                </a:lnTo>
                <a:lnTo>
                  <a:pt x="31" y="185"/>
                </a:lnTo>
                <a:lnTo>
                  <a:pt x="30" y="178"/>
                </a:lnTo>
                <a:lnTo>
                  <a:pt x="24" y="172"/>
                </a:lnTo>
                <a:lnTo>
                  <a:pt x="24" y="168"/>
                </a:lnTo>
                <a:lnTo>
                  <a:pt x="27" y="164"/>
                </a:lnTo>
                <a:lnTo>
                  <a:pt x="28" y="163"/>
                </a:lnTo>
                <a:lnTo>
                  <a:pt x="28" y="161"/>
                </a:lnTo>
                <a:lnTo>
                  <a:pt x="27" y="158"/>
                </a:lnTo>
                <a:lnTo>
                  <a:pt x="24" y="157"/>
                </a:lnTo>
                <a:lnTo>
                  <a:pt x="20" y="152"/>
                </a:lnTo>
                <a:lnTo>
                  <a:pt x="18" y="150"/>
                </a:lnTo>
                <a:lnTo>
                  <a:pt x="18" y="147"/>
                </a:lnTo>
                <a:lnTo>
                  <a:pt x="22" y="144"/>
                </a:lnTo>
                <a:lnTo>
                  <a:pt x="25" y="137"/>
                </a:lnTo>
                <a:lnTo>
                  <a:pt x="28" y="136"/>
                </a:lnTo>
                <a:lnTo>
                  <a:pt x="30" y="136"/>
                </a:lnTo>
                <a:lnTo>
                  <a:pt x="30" y="135"/>
                </a:lnTo>
                <a:lnTo>
                  <a:pt x="28" y="133"/>
                </a:lnTo>
                <a:lnTo>
                  <a:pt x="22" y="133"/>
                </a:lnTo>
                <a:lnTo>
                  <a:pt x="22" y="131"/>
                </a:lnTo>
                <a:lnTo>
                  <a:pt x="23" y="130"/>
                </a:lnTo>
                <a:lnTo>
                  <a:pt x="24" y="130"/>
                </a:lnTo>
                <a:lnTo>
                  <a:pt x="27" y="129"/>
                </a:lnTo>
                <a:lnTo>
                  <a:pt x="28" y="129"/>
                </a:lnTo>
                <a:lnTo>
                  <a:pt x="30" y="126"/>
                </a:lnTo>
                <a:lnTo>
                  <a:pt x="30" y="115"/>
                </a:lnTo>
                <a:lnTo>
                  <a:pt x="29" y="114"/>
                </a:lnTo>
                <a:lnTo>
                  <a:pt x="28" y="114"/>
                </a:lnTo>
                <a:lnTo>
                  <a:pt x="29" y="111"/>
                </a:lnTo>
                <a:lnTo>
                  <a:pt x="31" y="109"/>
                </a:lnTo>
                <a:lnTo>
                  <a:pt x="33" y="108"/>
                </a:lnTo>
                <a:lnTo>
                  <a:pt x="37" y="107"/>
                </a:lnTo>
                <a:lnTo>
                  <a:pt x="42" y="104"/>
                </a:lnTo>
                <a:lnTo>
                  <a:pt x="40" y="95"/>
                </a:lnTo>
                <a:lnTo>
                  <a:pt x="43" y="88"/>
                </a:lnTo>
                <a:lnTo>
                  <a:pt x="47" y="81"/>
                </a:lnTo>
                <a:lnTo>
                  <a:pt x="54" y="74"/>
                </a:lnTo>
                <a:lnTo>
                  <a:pt x="60" y="67"/>
                </a:lnTo>
                <a:lnTo>
                  <a:pt x="63" y="60"/>
                </a:lnTo>
                <a:lnTo>
                  <a:pt x="61" y="52"/>
                </a:lnTo>
                <a:lnTo>
                  <a:pt x="64" y="48"/>
                </a:lnTo>
                <a:lnTo>
                  <a:pt x="70" y="42"/>
                </a:lnTo>
                <a:lnTo>
                  <a:pt x="70" y="35"/>
                </a:lnTo>
                <a:lnTo>
                  <a:pt x="72" y="31"/>
                </a:lnTo>
                <a:lnTo>
                  <a:pt x="72" y="30"/>
                </a:lnTo>
                <a:lnTo>
                  <a:pt x="74" y="28"/>
                </a:lnTo>
                <a:lnTo>
                  <a:pt x="75" y="26"/>
                </a:lnTo>
                <a:lnTo>
                  <a:pt x="78" y="23"/>
                </a:lnTo>
                <a:lnTo>
                  <a:pt x="81" y="19"/>
                </a:lnTo>
                <a:lnTo>
                  <a:pt x="81" y="14"/>
                </a:lnTo>
                <a:lnTo>
                  <a:pt x="132" y="10"/>
                </a:lnTo>
                <a:lnTo>
                  <a:pt x="185" y="6"/>
                </a:lnTo>
                <a:lnTo>
                  <a:pt x="236"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8" name="Freeform 104"/>
          <p:cNvSpPr>
            <a:spLocks/>
          </p:cNvSpPr>
          <p:nvPr/>
        </p:nvSpPr>
        <p:spPr bwMode="auto">
          <a:xfrm>
            <a:off x="7679894" y="4585900"/>
            <a:ext cx="11606" cy="10316"/>
          </a:xfrm>
          <a:custGeom>
            <a:avLst/>
            <a:gdLst/>
            <a:ahLst/>
            <a:cxnLst>
              <a:cxn ang="0">
                <a:pos x="1" y="0"/>
              </a:cxn>
              <a:cxn ang="0">
                <a:pos x="2" y="1"/>
              </a:cxn>
              <a:cxn ang="0">
                <a:pos x="5" y="3"/>
              </a:cxn>
              <a:cxn ang="0">
                <a:pos x="7" y="5"/>
              </a:cxn>
              <a:cxn ang="0">
                <a:pos x="9" y="6"/>
              </a:cxn>
              <a:cxn ang="0">
                <a:pos x="8" y="8"/>
              </a:cxn>
              <a:cxn ang="0">
                <a:pos x="4" y="8"/>
              </a:cxn>
              <a:cxn ang="0">
                <a:pos x="2" y="6"/>
              </a:cxn>
              <a:cxn ang="0">
                <a:pos x="1" y="5"/>
              </a:cxn>
              <a:cxn ang="0">
                <a:pos x="0" y="3"/>
              </a:cxn>
              <a:cxn ang="0">
                <a:pos x="1" y="0"/>
              </a:cxn>
            </a:cxnLst>
            <a:rect l="0" t="0" r="r" b="b"/>
            <a:pathLst>
              <a:path w="9" h="8">
                <a:moveTo>
                  <a:pt x="1" y="0"/>
                </a:moveTo>
                <a:lnTo>
                  <a:pt x="2" y="1"/>
                </a:lnTo>
                <a:lnTo>
                  <a:pt x="5" y="3"/>
                </a:lnTo>
                <a:lnTo>
                  <a:pt x="7" y="5"/>
                </a:lnTo>
                <a:lnTo>
                  <a:pt x="9" y="6"/>
                </a:lnTo>
                <a:lnTo>
                  <a:pt x="8" y="8"/>
                </a:lnTo>
                <a:lnTo>
                  <a:pt x="4" y="8"/>
                </a:lnTo>
                <a:lnTo>
                  <a:pt x="2" y="6"/>
                </a:lnTo>
                <a:lnTo>
                  <a:pt x="1" y="5"/>
                </a:lnTo>
                <a:lnTo>
                  <a:pt x="0" y="3"/>
                </a:lnTo>
                <a:lnTo>
                  <a:pt x="1"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29" name="Freeform 105"/>
          <p:cNvSpPr>
            <a:spLocks noEditPoints="1"/>
          </p:cNvSpPr>
          <p:nvPr/>
        </p:nvSpPr>
        <p:spPr bwMode="auto">
          <a:xfrm>
            <a:off x="6941041" y="4360247"/>
            <a:ext cx="857487" cy="644727"/>
          </a:xfrm>
          <a:custGeom>
            <a:avLst/>
            <a:gdLst/>
            <a:ahLst/>
            <a:cxnLst>
              <a:cxn ang="0">
                <a:pos x="451" y="0"/>
              </a:cxn>
              <a:cxn ang="0">
                <a:pos x="486" y="18"/>
              </a:cxn>
              <a:cxn ang="0">
                <a:pos x="511" y="76"/>
              </a:cxn>
              <a:cxn ang="0">
                <a:pos x="573" y="171"/>
              </a:cxn>
              <a:cxn ang="0">
                <a:pos x="566" y="182"/>
              </a:cxn>
              <a:cxn ang="0">
                <a:pos x="602" y="248"/>
              </a:cxn>
              <a:cxn ang="0">
                <a:pos x="636" y="304"/>
              </a:cxn>
              <a:cxn ang="0">
                <a:pos x="649" y="319"/>
              </a:cxn>
              <a:cxn ang="0">
                <a:pos x="665" y="395"/>
              </a:cxn>
              <a:cxn ang="0">
                <a:pos x="656" y="452"/>
              </a:cxn>
              <a:cxn ang="0">
                <a:pos x="655" y="479"/>
              </a:cxn>
              <a:cxn ang="0">
                <a:pos x="635" y="496"/>
              </a:cxn>
              <a:cxn ang="0">
                <a:pos x="613" y="496"/>
              </a:cxn>
              <a:cxn ang="0">
                <a:pos x="596" y="486"/>
              </a:cxn>
              <a:cxn ang="0">
                <a:pos x="567" y="447"/>
              </a:cxn>
              <a:cxn ang="0">
                <a:pos x="542" y="440"/>
              </a:cxn>
              <a:cxn ang="0">
                <a:pos x="509" y="395"/>
              </a:cxn>
              <a:cxn ang="0">
                <a:pos x="511" y="374"/>
              </a:cxn>
              <a:cxn ang="0">
                <a:pos x="496" y="377"/>
              </a:cxn>
              <a:cxn ang="0">
                <a:pos x="489" y="354"/>
              </a:cxn>
              <a:cxn ang="0">
                <a:pos x="479" y="357"/>
              </a:cxn>
              <a:cxn ang="0">
                <a:pos x="473" y="362"/>
              </a:cxn>
              <a:cxn ang="0">
                <a:pos x="447" y="322"/>
              </a:cxn>
              <a:cxn ang="0">
                <a:pos x="436" y="311"/>
              </a:cxn>
              <a:cxn ang="0">
                <a:pos x="444" y="300"/>
              </a:cxn>
              <a:cxn ang="0">
                <a:pos x="452" y="286"/>
              </a:cxn>
              <a:cxn ang="0">
                <a:pos x="440" y="270"/>
              </a:cxn>
              <a:cxn ang="0">
                <a:pos x="428" y="270"/>
              </a:cxn>
              <a:cxn ang="0">
                <a:pos x="431" y="278"/>
              </a:cxn>
              <a:cxn ang="0">
                <a:pos x="430" y="288"/>
              </a:cxn>
              <a:cxn ang="0">
                <a:pos x="421" y="283"/>
              </a:cxn>
              <a:cxn ang="0">
                <a:pos x="419" y="271"/>
              </a:cxn>
              <a:cxn ang="0">
                <a:pos x="424" y="204"/>
              </a:cxn>
              <a:cxn ang="0">
                <a:pos x="400" y="158"/>
              </a:cxn>
              <a:cxn ang="0">
                <a:pos x="386" y="160"/>
              </a:cxn>
              <a:cxn ang="0">
                <a:pos x="350" y="126"/>
              </a:cxn>
              <a:cxn ang="0">
                <a:pos x="330" y="110"/>
              </a:cxn>
              <a:cxn ang="0">
                <a:pos x="319" y="97"/>
              </a:cxn>
              <a:cxn ang="0">
                <a:pos x="280" y="87"/>
              </a:cxn>
              <a:cxn ang="0">
                <a:pos x="262" y="98"/>
              </a:cxn>
              <a:cxn ang="0">
                <a:pos x="258" y="103"/>
              </a:cxn>
              <a:cxn ang="0">
                <a:pos x="251" y="110"/>
              </a:cxn>
              <a:cxn ang="0">
                <a:pos x="232" y="129"/>
              </a:cxn>
              <a:cxn ang="0">
                <a:pos x="221" y="127"/>
              </a:cxn>
              <a:cxn ang="0">
                <a:pos x="197" y="138"/>
              </a:cxn>
              <a:cxn ang="0">
                <a:pos x="176" y="111"/>
              </a:cxn>
              <a:cxn ang="0">
                <a:pos x="160" y="92"/>
              </a:cxn>
              <a:cxn ang="0">
                <a:pos x="157" y="88"/>
              </a:cxn>
              <a:cxn ang="0">
                <a:pos x="147" y="85"/>
              </a:cxn>
              <a:cxn ang="0">
                <a:pos x="126" y="88"/>
              </a:cxn>
              <a:cxn ang="0">
                <a:pos x="113" y="74"/>
              </a:cxn>
              <a:cxn ang="0">
                <a:pos x="78" y="82"/>
              </a:cxn>
              <a:cxn ang="0">
                <a:pos x="50" y="68"/>
              </a:cxn>
              <a:cxn ang="0">
                <a:pos x="39" y="74"/>
              </a:cxn>
              <a:cxn ang="0">
                <a:pos x="34" y="81"/>
              </a:cxn>
              <a:cxn ang="0">
                <a:pos x="22" y="87"/>
              </a:cxn>
              <a:cxn ang="0">
                <a:pos x="11" y="62"/>
              </a:cxn>
              <a:cxn ang="0">
                <a:pos x="14" y="36"/>
              </a:cxn>
              <a:cxn ang="0">
                <a:pos x="203" y="17"/>
              </a:cxn>
              <a:cxn ang="0">
                <a:pos x="428" y="28"/>
              </a:cxn>
              <a:cxn ang="0">
                <a:pos x="444" y="38"/>
              </a:cxn>
              <a:cxn ang="0">
                <a:pos x="444" y="0"/>
              </a:cxn>
            </a:cxnLst>
            <a:rect l="0" t="0" r="r" b="b"/>
            <a:pathLst>
              <a:path w="665" h="500">
                <a:moveTo>
                  <a:pt x="265" y="104"/>
                </a:moveTo>
                <a:lnTo>
                  <a:pt x="263" y="105"/>
                </a:lnTo>
                <a:lnTo>
                  <a:pt x="265" y="104"/>
                </a:lnTo>
                <a:close/>
                <a:moveTo>
                  <a:pt x="444" y="0"/>
                </a:moveTo>
                <a:lnTo>
                  <a:pt x="451" y="0"/>
                </a:lnTo>
                <a:lnTo>
                  <a:pt x="460" y="1"/>
                </a:lnTo>
                <a:lnTo>
                  <a:pt x="472" y="4"/>
                </a:lnTo>
                <a:lnTo>
                  <a:pt x="483" y="3"/>
                </a:lnTo>
                <a:lnTo>
                  <a:pt x="485" y="10"/>
                </a:lnTo>
                <a:lnTo>
                  <a:pt x="486" y="18"/>
                </a:lnTo>
                <a:lnTo>
                  <a:pt x="488" y="24"/>
                </a:lnTo>
                <a:lnTo>
                  <a:pt x="495" y="28"/>
                </a:lnTo>
                <a:lnTo>
                  <a:pt x="499" y="45"/>
                </a:lnTo>
                <a:lnTo>
                  <a:pt x="504" y="61"/>
                </a:lnTo>
                <a:lnTo>
                  <a:pt x="511" y="76"/>
                </a:lnTo>
                <a:lnTo>
                  <a:pt x="524" y="102"/>
                </a:lnTo>
                <a:lnTo>
                  <a:pt x="538" y="126"/>
                </a:lnTo>
                <a:lnTo>
                  <a:pt x="556" y="150"/>
                </a:lnTo>
                <a:lnTo>
                  <a:pt x="574" y="169"/>
                </a:lnTo>
                <a:lnTo>
                  <a:pt x="573" y="171"/>
                </a:lnTo>
                <a:lnTo>
                  <a:pt x="573" y="172"/>
                </a:lnTo>
                <a:lnTo>
                  <a:pt x="572" y="171"/>
                </a:lnTo>
                <a:lnTo>
                  <a:pt x="570" y="169"/>
                </a:lnTo>
                <a:lnTo>
                  <a:pt x="565" y="169"/>
                </a:lnTo>
                <a:lnTo>
                  <a:pt x="566" y="182"/>
                </a:lnTo>
                <a:lnTo>
                  <a:pt x="571" y="194"/>
                </a:lnTo>
                <a:lnTo>
                  <a:pt x="577" y="206"/>
                </a:lnTo>
                <a:lnTo>
                  <a:pt x="586" y="222"/>
                </a:lnTo>
                <a:lnTo>
                  <a:pt x="596" y="237"/>
                </a:lnTo>
                <a:lnTo>
                  <a:pt x="602" y="248"/>
                </a:lnTo>
                <a:lnTo>
                  <a:pt x="610" y="257"/>
                </a:lnTo>
                <a:lnTo>
                  <a:pt x="616" y="266"/>
                </a:lnTo>
                <a:lnTo>
                  <a:pt x="628" y="290"/>
                </a:lnTo>
                <a:lnTo>
                  <a:pt x="636" y="299"/>
                </a:lnTo>
                <a:lnTo>
                  <a:pt x="636" y="304"/>
                </a:lnTo>
                <a:lnTo>
                  <a:pt x="635" y="306"/>
                </a:lnTo>
                <a:lnTo>
                  <a:pt x="634" y="307"/>
                </a:lnTo>
                <a:lnTo>
                  <a:pt x="632" y="307"/>
                </a:lnTo>
                <a:lnTo>
                  <a:pt x="642" y="312"/>
                </a:lnTo>
                <a:lnTo>
                  <a:pt x="649" y="319"/>
                </a:lnTo>
                <a:lnTo>
                  <a:pt x="653" y="327"/>
                </a:lnTo>
                <a:lnTo>
                  <a:pt x="658" y="341"/>
                </a:lnTo>
                <a:lnTo>
                  <a:pt x="662" y="355"/>
                </a:lnTo>
                <a:lnTo>
                  <a:pt x="664" y="374"/>
                </a:lnTo>
                <a:lnTo>
                  <a:pt x="665" y="395"/>
                </a:lnTo>
                <a:lnTo>
                  <a:pt x="665" y="416"/>
                </a:lnTo>
                <a:lnTo>
                  <a:pt x="664" y="432"/>
                </a:lnTo>
                <a:lnTo>
                  <a:pt x="662" y="439"/>
                </a:lnTo>
                <a:lnTo>
                  <a:pt x="658" y="445"/>
                </a:lnTo>
                <a:lnTo>
                  <a:pt x="656" y="452"/>
                </a:lnTo>
                <a:lnTo>
                  <a:pt x="656" y="458"/>
                </a:lnTo>
                <a:lnTo>
                  <a:pt x="658" y="465"/>
                </a:lnTo>
                <a:lnTo>
                  <a:pt x="658" y="474"/>
                </a:lnTo>
                <a:lnTo>
                  <a:pt x="657" y="476"/>
                </a:lnTo>
                <a:lnTo>
                  <a:pt x="655" y="479"/>
                </a:lnTo>
                <a:lnTo>
                  <a:pt x="652" y="483"/>
                </a:lnTo>
                <a:lnTo>
                  <a:pt x="652" y="488"/>
                </a:lnTo>
                <a:lnTo>
                  <a:pt x="645" y="489"/>
                </a:lnTo>
                <a:lnTo>
                  <a:pt x="639" y="491"/>
                </a:lnTo>
                <a:lnTo>
                  <a:pt x="635" y="496"/>
                </a:lnTo>
                <a:lnTo>
                  <a:pt x="629" y="498"/>
                </a:lnTo>
                <a:lnTo>
                  <a:pt x="623" y="500"/>
                </a:lnTo>
                <a:lnTo>
                  <a:pt x="616" y="496"/>
                </a:lnTo>
                <a:lnTo>
                  <a:pt x="615" y="495"/>
                </a:lnTo>
                <a:lnTo>
                  <a:pt x="613" y="496"/>
                </a:lnTo>
                <a:lnTo>
                  <a:pt x="613" y="493"/>
                </a:lnTo>
                <a:lnTo>
                  <a:pt x="610" y="489"/>
                </a:lnTo>
                <a:lnTo>
                  <a:pt x="608" y="488"/>
                </a:lnTo>
                <a:lnTo>
                  <a:pt x="606" y="486"/>
                </a:lnTo>
                <a:lnTo>
                  <a:pt x="596" y="486"/>
                </a:lnTo>
                <a:lnTo>
                  <a:pt x="586" y="472"/>
                </a:lnTo>
                <a:lnTo>
                  <a:pt x="574" y="456"/>
                </a:lnTo>
                <a:lnTo>
                  <a:pt x="571" y="453"/>
                </a:lnTo>
                <a:lnTo>
                  <a:pt x="568" y="449"/>
                </a:lnTo>
                <a:lnTo>
                  <a:pt x="567" y="447"/>
                </a:lnTo>
                <a:lnTo>
                  <a:pt x="565" y="445"/>
                </a:lnTo>
                <a:lnTo>
                  <a:pt x="561" y="442"/>
                </a:lnTo>
                <a:lnTo>
                  <a:pt x="557" y="440"/>
                </a:lnTo>
                <a:lnTo>
                  <a:pt x="549" y="439"/>
                </a:lnTo>
                <a:lnTo>
                  <a:pt x="542" y="440"/>
                </a:lnTo>
                <a:lnTo>
                  <a:pt x="535" y="438"/>
                </a:lnTo>
                <a:lnTo>
                  <a:pt x="523" y="417"/>
                </a:lnTo>
                <a:lnTo>
                  <a:pt x="521" y="404"/>
                </a:lnTo>
                <a:lnTo>
                  <a:pt x="518" y="399"/>
                </a:lnTo>
                <a:lnTo>
                  <a:pt x="509" y="395"/>
                </a:lnTo>
                <a:lnTo>
                  <a:pt x="511" y="385"/>
                </a:lnTo>
                <a:lnTo>
                  <a:pt x="516" y="379"/>
                </a:lnTo>
                <a:lnTo>
                  <a:pt x="521" y="372"/>
                </a:lnTo>
                <a:lnTo>
                  <a:pt x="514" y="372"/>
                </a:lnTo>
                <a:lnTo>
                  <a:pt x="511" y="374"/>
                </a:lnTo>
                <a:lnTo>
                  <a:pt x="510" y="376"/>
                </a:lnTo>
                <a:lnTo>
                  <a:pt x="509" y="377"/>
                </a:lnTo>
                <a:lnTo>
                  <a:pt x="503" y="389"/>
                </a:lnTo>
                <a:lnTo>
                  <a:pt x="499" y="384"/>
                </a:lnTo>
                <a:lnTo>
                  <a:pt x="496" y="377"/>
                </a:lnTo>
                <a:lnTo>
                  <a:pt x="495" y="369"/>
                </a:lnTo>
                <a:lnTo>
                  <a:pt x="495" y="360"/>
                </a:lnTo>
                <a:lnTo>
                  <a:pt x="497" y="353"/>
                </a:lnTo>
                <a:lnTo>
                  <a:pt x="494" y="351"/>
                </a:lnTo>
                <a:lnTo>
                  <a:pt x="489" y="354"/>
                </a:lnTo>
                <a:lnTo>
                  <a:pt x="483" y="355"/>
                </a:lnTo>
                <a:lnTo>
                  <a:pt x="478" y="353"/>
                </a:lnTo>
                <a:lnTo>
                  <a:pt x="476" y="354"/>
                </a:lnTo>
                <a:lnTo>
                  <a:pt x="476" y="356"/>
                </a:lnTo>
                <a:lnTo>
                  <a:pt x="479" y="357"/>
                </a:lnTo>
                <a:lnTo>
                  <a:pt x="480" y="358"/>
                </a:lnTo>
                <a:lnTo>
                  <a:pt x="482" y="360"/>
                </a:lnTo>
                <a:lnTo>
                  <a:pt x="483" y="362"/>
                </a:lnTo>
                <a:lnTo>
                  <a:pt x="483" y="367"/>
                </a:lnTo>
                <a:lnTo>
                  <a:pt x="473" y="362"/>
                </a:lnTo>
                <a:lnTo>
                  <a:pt x="465" y="356"/>
                </a:lnTo>
                <a:lnTo>
                  <a:pt x="459" y="347"/>
                </a:lnTo>
                <a:lnTo>
                  <a:pt x="454" y="337"/>
                </a:lnTo>
                <a:lnTo>
                  <a:pt x="450" y="327"/>
                </a:lnTo>
                <a:lnTo>
                  <a:pt x="447" y="322"/>
                </a:lnTo>
                <a:lnTo>
                  <a:pt x="445" y="321"/>
                </a:lnTo>
                <a:lnTo>
                  <a:pt x="443" y="319"/>
                </a:lnTo>
                <a:lnTo>
                  <a:pt x="438" y="316"/>
                </a:lnTo>
                <a:lnTo>
                  <a:pt x="437" y="314"/>
                </a:lnTo>
                <a:lnTo>
                  <a:pt x="436" y="311"/>
                </a:lnTo>
                <a:lnTo>
                  <a:pt x="438" y="311"/>
                </a:lnTo>
                <a:lnTo>
                  <a:pt x="440" y="309"/>
                </a:lnTo>
                <a:lnTo>
                  <a:pt x="443" y="305"/>
                </a:lnTo>
                <a:lnTo>
                  <a:pt x="443" y="302"/>
                </a:lnTo>
                <a:lnTo>
                  <a:pt x="444" y="300"/>
                </a:lnTo>
                <a:lnTo>
                  <a:pt x="444" y="293"/>
                </a:lnTo>
                <a:lnTo>
                  <a:pt x="445" y="291"/>
                </a:lnTo>
                <a:lnTo>
                  <a:pt x="447" y="290"/>
                </a:lnTo>
                <a:lnTo>
                  <a:pt x="450" y="287"/>
                </a:lnTo>
                <a:lnTo>
                  <a:pt x="452" y="286"/>
                </a:lnTo>
                <a:lnTo>
                  <a:pt x="453" y="284"/>
                </a:lnTo>
                <a:lnTo>
                  <a:pt x="453" y="279"/>
                </a:lnTo>
                <a:lnTo>
                  <a:pt x="451" y="272"/>
                </a:lnTo>
                <a:lnTo>
                  <a:pt x="446" y="270"/>
                </a:lnTo>
                <a:lnTo>
                  <a:pt x="440" y="270"/>
                </a:lnTo>
                <a:lnTo>
                  <a:pt x="433" y="269"/>
                </a:lnTo>
                <a:lnTo>
                  <a:pt x="426" y="265"/>
                </a:lnTo>
                <a:lnTo>
                  <a:pt x="425" y="269"/>
                </a:lnTo>
                <a:lnTo>
                  <a:pt x="426" y="270"/>
                </a:lnTo>
                <a:lnTo>
                  <a:pt x="428" y="270"/>
                </a:lnTo>
                <a:lnTo>
                  <a:pt x="428" y="273"/>
                </a:lnTo>
                <a:lnTo>
                  <a:pt x="429" y="274"/>
                </a:lnTo>
                <a:lnTo>
                  <a:pt x="429" y="277"/>
                </a:lnTo>
                <a:lnTo>
                  <a:pt x="430" y="277"/>
                </a:lnTo>
                <a:lnTo>
                  <a:pt x="431" y="278"/>
                </a:lnTo>
                <a:lnTo>
                  <a:pt x="433" y="278"/>
                </a:lnTo>
                <a:lnTo>
                  <a:pt x="436" y="277"/>
                </a:lnTo>
                <a:lnTo>
                  <a:pt x="433" y="281"/>
                </a:lnTo>
                <a:lnTo>
                  <a:pt x="433" y="287"/>
                </a:lnTo>
                <a:lnTo>
                  <a:pt x="430" y="288"/>
                </a:lnTo>
                <a:lnTo>
                  <a:pt x="428" y="287"/>
                </a:lnTo>
                <a:lnTo>
                  <a:pt x="426" y="287"/>
                </a:lnTo>
                <a:lnTo>
                  <a:pt x="424" y="285"/>
                </a:lnTo>
                <a:lnTo>
                  <a:pt x="422" y="284"/>
                </a:lnTo>
                <a:lnTo>
                  <a:pt x="421" y="283"/>
                </a:lnTo>
                <a:lnTo>
                  <a:pt x="416" y="283"/>
                </a:lnTo>
                <a:lnTo>
                  <a:pt x="416" y="277"/>
                </a:lnTo>
                <a:lnTo>
                  <a:pt x="418" y="274"/>
                </a:lnTo>
                <a:lnTo>
                  <a:pt x="418" y="272"/>
                </a:lnTo>
                <a:lnTo>
                  <a:pt x="419" y="271"/>
                </a:lnTo>
                <a:lnTo>
                  <a:pt x="419" y="269"/>
                </a:lnTo>
                <a:lnTo>
                  <a:pt x="421" y="265"/>
                </a:lnTo>
                <a:lnTo>
                  <a:pt x="421" y="246"/>
                </a:lnTo>
                <a:lnTo>
                  <a:pt x="423" y="227"/>
                </a:lnTo>
                <a:lnTo>
                  <a:pt x="424" y="204"/>
                </a:lnTo>
                <a:lnTo>
                  <a:pt x="419" y="183"/>
                </a:lnTo>
                <a:lnTo>
                  <a:pt x="412" y="179"/>
                </a:lnTo>
                <a:lnTo>
                  <a:pt x="408" y="172"/>
                </a:lnTo>
                <a:lnTo>
                  <a:pt x="404" y="165"/>
                </a:lnTo>
                <a:lnTo>
                  <a:pt x="400" y="158"/>
                </a:lnTo>
                <a:lnTo>
                  <a:pt x="397" y="157"/>
                </a:lnTo>
                <a:lnTo>
                  <a:pt x="395" y="158"/>
                </a:lnTo>
                <a:lnTo>
                  <a:pt x="393" y="158"/>
                </a:lnTo>
                <a:lnTo>
                  <a:pt x="388" y="160"/>
                </a:lnTo>
                <a:lnTo>
                  <a:pt x="386" y="160"/>
                </a:lnTo>
                <a:lnTo>
                  <a:pt x="386" y="158"/>
                </a:lnTo>
                <a:lnTo>
                  <a:pt x="376" y="152"/>
                </a:lnTo>
                <a:lnTo>
                  <a:pt x="360" y="138"/>
                </a:lnTo>
                <a:lnTo>
                  <a:pt x="348" y="133"/>
                </a:lnTo>
                <a:lnTo>
                  <a:pt x="350" y="126"/>
                </a:lnTo>
                <a:lnTo>
                  <a:pt x="347" y="122"/>
                </a:lnTo>
                <a:lnTo>
                  <a:pt x="343" y="118"/>
                </a:lnTo>
                <a:lnTo>
                  <a:pt x="338" y="116"/>
                </a:lnTo>
                <a:lnTo>
                  <a:pt x="332" y="113"/>
                </a:lnTo>
                <a:lnTo>
                  <a:pt x="330" y="110"/>
                </a:lnTo>
                <a:lnTo>
                  <a:pt x="329" y="108"/>
                </a:lnTo>
                <a:lnTo>
                  <a:pt x="327" y="104"/>
                </a:lnTo>
                <a:lnTo>
                  <a:pt x="325" y="102"/>
                </a:lnTo>
                <a:lnTo>
                  <a:pt x="324" y="99"/>
                </a:lnTo>
                <a:lnTo>
                  <a:pt x="319" y="97"/>
                </a:lnTo>
                <a:lnTo>
                  <a:pt x="311" y="94"/>
                </a:lnTo>
                <a:lnTo>
                  <a:pt x="302" y="90"/>
                </a:lnTo>
                <a:lnTo>
                  <a:pt x="295" y="88"/>
                </a:lnTo>
                <a:lnTo>
                  <a:pt x="288" y="87"/>
                </a:lnTo>
                <a:lnTo>
                  <a:pt x="280" y="87"/>
                </a:lnTo>
                <a:lnTo>
                  <a:pt x="273" y="88"/>
                </a:lnTo>
                <a:lnTo>
                  <a:pt x="270" y="89"/>
                </a:lnTo>
                <a:lnTo>
                  <a:pt x="267" y="92"/>
                </a:lnTo>
                <a:lnTo>
                  <a:pt x="265" y="96"/>
                </a:lnTo>
                <a:lnTo>
                  <a:pt x="262" y="98"/>
                </a:lnTo>
                <a:lnTo>
                  <a:pt x="260" y="99"/>
                </a:lnTo>
                <a:lnTo>
                  <a:pt x="258" y="102"/>
                </a:lnTo>
                <a:lnTo>
                  <a:pt x="256" y="102"/>
                </a:lnTo>
                <a:lnTo>
                  <a:pt x="256" y="103"/>
                </a:lnTo>
                <a:lnTo>
                  <a:pt x="258" y="103"/>
                </a:lnTo>
                <a:lnTo>
                  <a:pt x="259" y="104"/>
                </a:lnTo>
                <a:lnTo>
                  <a:pt x="261" y="105"/>
                </a:lnTo>
                <a:lnTo>
                  <a:pt x="263" y="105"/>
                </a:lnTo>
                <a:lnTo>
                  <a:pt x="261" y="106"/>
                </a:lnTo>
                <a:lnTo>
                  <a:pt x="251" y="110"/>
                </a:lnTo>
                <a:lnTo>
                  <a:pt x="241" y="117"/>
                </a:lnTo>
                <a:lnTo>
                  <a:pt x="239" y="120"/>
                </a:lnTo>
                <a:lnTo>
                  <a:pt x="235" y="124"/>
                </a:lnTo>
                <a:lnTo>
                  <a:pt x="233" y="127"/>
                </a:lnTo>
                <a:lnTo>
                  <a:pt x="232" y="129"/>
                </a:lnTo>
                <a:lnTo>
                  <a:pt x="227" y="124"/>
                </a:lnTo>
                <a:lnTo>
                  <a:pt x="227" y="122"/>
                </a:lnTo>
                <a:lnTo>
                  <a:pt x="225" y="123"/>
                </a:lnTo>
                <a:lnTo>
                  <a:pt x="223" y="125"/>
                </a:lnTo>
                <a:lnTo>
                  <a:pt x="221" y="127"/>
                </a:lnTo>
                <a:lnTo>
                  <a:pt x="219" y="131"/>
                </a:lnTo>
                <a:lnTo>
                  <a:pt x="217" y="133"/>
                </a:lnTo>
                <a:lnTo>
                  <a:pt x="211" y="134"/>
                </a:lnTo>
                <a:lnTo>
                  <a:pt x="200" y="134"/>
                </a:lnTo>
                <a:lnTo>
                  <a:pt x="197" y="138"/>
                </a:lnTo>
                <a:lnTo>
                  <a:pt x="194" y="130"/>
                </a:lnTo>
                <a:lnTo>
                  <a:pt x="189" y="122"/>
                </a:lnTo>
                <a:lnTo>
                  <a:pt x="183" y="116"/>
                </a:lnTo>
                <a:lnTo>
                  <a:pt x="174" y="113"/>
                </a:lnTo>
                <a:lnTo>
                  <a:pt x="176" y="111"/>
                </a:lnTo>
                <a:lnTo>
                  <a:pt x="180" y="111"/>
                </a:lnTo>
                <a:lnTo>
                  <a:pt x="183" y="108"/>
                </a:lnTo>
                <a:lnTo>
                  <a:pt x="171" y="101"/>
                </a:lnTo>
                <a:lnTo>
                  <a:pt x="157" y="96"/>
                </a:lnTo>
                <a:lnTo>
                  <a:pt x="160" y="92"/>
                </a:lnTo>
                <a:lnTo>
                  <a:pt x="167" y="85"/>
                </a:lnTo>
                <a:lnTo>
                  <a:pt x="169" y="82"/>
                </a:lnTo>
                <a:lnTo>
                  <a:pt x="168" y="80"/>
                </a:lnTo>
                <a:lnTo>
                  <a:pt x="166" y="80"/>
                </a:lnTo>
                <a:lnTo>
                  <a:pt x="157" y="88"/>
                </a:lnTo>
                <a:lnTo>
                  <a:pt x="154" y="88"/>
                </a:lnTo>
                <a:lnTo>
                  <a:pt x="153" y="87"/>
                </a:lnTo>
                <a:lnTo>
                  <a:pt x="150" y="87"/>
                </a:lnTo>
                <a:lnTo>
                  <a:pt x="149" y="85"/>
                </a:lnTo>
                <a:lnTo>
                  <a:pt x="147" y="85"/>
                </a:lnTo>
                <a:lnTo>
                  <a:pt x="145" y="88"/>
                </a:lnTo>
                <a:lnTo>
                  <a:pt x="143" y="90"/>
                </a:lnTo>
                <a:lnTo>
                  <a:pt x="143" y="94"/>
                </a:lnTo>
                <a:lnTo>
                  <a:pt x="138" y="92"/>
                </a:lnTo>
                <a:lnTo>
                  <a:pt x="126" y="88"/>
                </a:lnTo>
                <a:lnTo>
                  <a:pt x="118" y="88"/>
                </a:lnTo>
                <a:lnTo>
                  <a:pt x="121" y="82"/>
                </a:lnTo>
                <a:lnTo>
                  <a:pt x="121" y="78"/>
                </a:lnTo>
                <a:lnTo>
                  <a:pt x="118" y="76"/>
                </a:lnTo>
                <a:lnTo>
                  <a:pt x="113" y="74"/>
                </a:lnTo>
                <a:lnTo>
                  <a:pt x="106" y="73"/>
                </a:lnTo>
                <a:lnTo>
                  <a:pt x="100" y="71"/>
                </a:lnTo>
                <a:lnTo>
                  <a:pt x="96" y="70"/>
                </a:lnTo>
                <a:lnTo>
                  <a:pt x="88" y="77"/>
                </a:lnTo>
                <a:lnTo>
                  <a:pt x="78" y="82"/>
                </a:lnTo>
                <a:lnTo>
                  <a:pt x="67" y="84"/>
                </a:lnTo>
                <a:lnTo>
                  <a:pt x="56" y="88"/>
                </a:lnTo>
                <a:lnTo>
                  <a:pt x="55" y="83"/>
                </a:lnTo>
                <a:lnTo>
                  <a:pt x="53" y="77"/>
                </a:lnTo>
                <a:lnTo>
                  <a:pt x="50" y="68"/>
                </a:lnTo>
                <a:lnTo>
                  <a:pt x="47" y="68"/>
                </a:lnTo>
                <a:lnTo>
                  <a:pt x="46" y="69"/>
                </a:lnTo>
                <a:lnTo>
                  <a:pt x="46" y="78"/>
                </a:lnTo>
                <a:lnTo>
                  <a:pt x="44" y="80"/>
                </a:lnTo>
                <a:lnTo>
                  <a:pt x="39" y="74"/>
                </a:lnTo>
                <a:lnTo>
                  <a:pt x="36" y="74"/>
                </a:lnTo>
                <a:lnTo>
                  <a:pt x="36" y="75"/>
                </a:lnTo>
                <a:lnTo>
                  <a:pt x="35" y="76"/>
                </a:lnTo>
                <a:lnTo>
                  <a:pt x="35" y="78"/>
                </a:lnTo>
                <a:lnTo>
                  <a:pt x="34" y="81"/>
                </a:lnTo>
                <a:lnTo>
                  <a:pt x="34" y="84"/>
                </a:lnTo>
                <a:lnTo>
                  <a:pt x="33" y="87"/>
                </a:lnTo>
                <a:lnTo>
                  <a:pt x="31" y="90"/>
                </a:lnTo>
                <a:lnTo>
                  <a:pt x="25" y="90"/>
                </a:lnTo>
                <a:lnTo>
                  <a:pt x="22" y="87"/>
                </a:lnTo>
                <a:lnTo>
                  <a:pt x="19" y="81"/>
                </a:lnTo>
                <a:lnTo>
                  <a:pt x="17" y="76"/>
                </a:lnTo>
                <a:lnTo>
                  <a:pt x="20" y="70"/>
                </a:lnTo>
                <a:lnTo>
                  <a:pt x="17" y="66"/>
                </a:lnTo>
                <a:lnTo>
                  <a:pt x="11" y="62"/>
                </a:lnTo>
                <a:lnTo>
                  <a:pt x="1" y="55"/>
                </a:lnTo>
                <a:lnTo>
                  <a:pt x="0" y="48"/>
                </a:lnTo>
                <a:lnTo>
                  <a:pt x="3" y="41"/>
                </a:lnTo>
                <a:lnTo>
                  <a:pt x="8" y="38"/>
                </a:lnTo>
                <a:lnTo>
                  <a:pt x="14" y="36"/>
                </a:lnTo>
                <a:lnTo>
                  <a:pt x="34" y="36"/>
                </a:lnTo>
                <a:lnTo>
                  <a:pt x="75" y="32"/>
                </a:lnTo>
                <a:lnTo>
                  <a:pt x="118" y="27"/>
                </a:lnTo>
                <a:lnTo>
                  <a:pt x="161" y="21"/>
                </a:lnTo>
                <a:lnTo>
                  <a:pt x="203" y="17"/>
                </a:lnTo>
                <a:lnTo>
                  <a:pt x="213" y="40"/>
                </a:lnTo>
                <a:lnTo>
                  <a:pt x="268" y="38"/>
                </a:lnTo>
                <a:lnTo>
                  <a:pt x="323" y="33"/>
                </a:lnTo>
                <a:lnTo>
                  <a:pt x="376" y="29"/>
                </a:lnTo>
                <a:lnTo>
                  <a:pt x="428" y="28"/>
                </a:lnTo>
                <a:lnTo>
                  <a:pt x="428" y="33"/>
                </a:lnTo>
                <a:lnTo>
                  <a:pt x="429" y="38"/>
                </a:lnTo>
                <a:lnTo>
                  <a:pt x="433" y="42"/>
                </a:lnTo>
                <a:lnTo>
                  <a:pt x="440" y="41"/>
                </a:lnTo>
                <a:lnTo>
                  <a:pt x="444" y="38"/>
                </a:lnTo>
                <a:lnTo>
                  <a:pt x="445" y="32"/>
                </a:lnTo>
                <a:lnTo>
                  <a:pt x="445" y="25"/>
                </a:lnTo>
                <a:lnTo>
                  <a:pt x="443" y="11"/>
                </a:lnTo>
                <a:lnTo>
                  <a:pt x="441" y="5"/>
                </a:lnTo>
                <a:lnTo>
                  <a:pt x="444"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30" name="Freeform 106"/>
          <p:cNvSpPr>
            <a:spLocks/>
          </p:cNvSpPr>
          <p:nvPr/>
        </p:nvSpPr>
        <p:spPr bwMode="auto">
          <a:xfrm>
            <a:off x="6273101" y="4199066"/>
            <a:ext cx="528676" cy="459045"/>
          </a:xfrm>
          <a:custGeom>
            <a:avLst/>
            <a:gdLst/>
            <a:ahLst/>
            <a:cxnLst>
              <a:cxn ang="0">
                <a:pos x="217" y="9"/>
              </a:cxn>
              <a:cxn ang="0">
                <a:pos x="224" y="11"/>
              </a:cxn>
              <a:cxn ang="0">
                <a:pos x="225" y="28"/>
              </a:cxn>
              <a:cxn ang="0">
                <a:pos x="228" y="46"/>
              </a:cxn>
              <a:cxn ang="0">
                <a:pos x="226" y="72"/>
              </a:cxn>
              <a:cxn ang="0">
                <a:pos x="226" y="87"/>
              </a:cxn>
              <a:cxn ang="0">
                <a:pos x="212" y="116"/>
              </a:cxn>
              <a:cxn ang="0">
                <a:pos x="203" y="144"/>
              </a:cxn>
              <a:cxn ang="0">
                <a:pos x="200" y="159"/>
              </a:cxn>
              <a:cxn ang="0">
                <a:pos x="196" y="185"/>
              </a:cxn>
              <a:cxn ang="0">
                <a:pos x="338" y="205"/>
              </a:cxn>
              <a:cxn ang="0">
                <a:pos x="361" y="254"/>
              </a:cxn>
              <a:cxn ang="0">
                <a:pos x="327" y="240"/>
              </a:cxn>
              <a:cxn ang="0">
                <a:pos x="304" y="268"/>
              </a:cxn>
              <a:cxn ang="0">
                <a:pos x="352" y="262"/>
              </a:cxn>
              <a:cxn ang="0">
                <a:pos x="344" y="270"/>
              </a:cxn>
              <a:cxn ang="0">
                <a:pos x="367" y="280"/>
              </a:cxn>
              <a:cxn ang="0">
                <a:pos x="372" y="266"/>
              </a:cxn>
              <a:cxn ang="0">
                <a:pos x="383" y="286"/>
              </a:cxn>
              <a:cxn ang="0">
                <a:pos x="367" y="297"/>
              </a:cxn>
              <a:cxn ang="0">
                <a:pos x="361" y="306"/>
              </a:cxn>
              <a:cxn ang="0">
                <a:pos x="365" y="317"/>
              </a:cxn>
              <a:cxn ang="0">
                <a:pos x="376" y="325"/>
              </a:cxn>
              <a:cxn ang="0">
                <a:pos x="383" y="325"/>
              </a:cxn>
              <a:cxn ang="0">
                <a:pos x="392" y="331"/>
              </a:cxn>
              <a:cxn ang="0">
                <a:pos x="410" y="347"/>
              </a:cxn>
              <a:cxn ang="0">
                <a:pos x="394" y="342"/>
              </a:cxn>
              <a:cxn ang="0">
                <a:pos x="384" y="343"/>
              </a:cxn>
              <a:cxn ang="0">
                <a:pos x="368" y="332"/>
              </a:cxn>
              <a:cxn ang="0">
                <a:pos x="356" y="326"/>
              </a:cxn>
              <a:cxn ang="0">
                <a:pos x="333" y="318"/>
              </a:cxn>
              <a:cxn ang="0">
                <a:pos x="320" y="321"/>
              </a:cxn>
              <a:cxn ang="0">
                <a:pos x="333" y="332"/>
              </a:cxn>
              <a:cxn ang="0">
                <a:pos x="326" y="336"/>
              </a:cxn>
              <a:cxn ang="0">
                <a:pos x="324" y="354"/>
              </a:cxn>
              <a:cxn ang="0">
                <a:pos x="312" y="340"/>
              </a:cxn>
              <a:cxn ang="0">
                <a:pos x="299" y="335"/>
              </a:cxn>
              <a:cxn ang="0">
                <a:pos x="262" y="350"/>
              </a:cxn>
              <a:cxn ang="0">
                <a:pos x="236" y="314"/>
              </a:cxn>
              <a:cxn ang="0">
                <a:pos x="217" y="320"/>
              </a:cxn>
              <a:cxn ang="0">
                <a:pos x="185" y="294"/>
              </a:cxn>
              <a:cxn ang="0">
                <a:pos x="158" y="311"/>
              </a:cxn>
              <a:cxn ang="0">
                <a:pos x="158" y="319"/>
              </a:cxn>
              <a:cxn ang="0">
                <a:pos x="127" y="320"/>
              </a:cxn>
              <a:cxn ang="0">
                <a:pos x="77" y="305"/>
              </a:cxn>
              <a:cxn ang="0">
                <a:pos x="58" y="294"/>
              </a:cxn>
              <a:cxn ang="0">
                <a:pos x="22" y="311"/>
              </a:cxn>
              <a:cxn ang="0">
                <a:pos x="32" y="300"/>
              </a:cxn>
              <a:cxn ang="0">
                <a:pos x="35" y="271"/>
              </a:cxn>
              <a:cxn ang="0">
                <a:pos x="37" y="229"/>
              </a:cxn>
              <a:cxn ang="0">
                <a:pos x="44" y="173"/>
              </a:cxn>
              <a:cxn ang="0">
                <a:pos x="27" y="144"/>
              </a:cxn>
              <a:cxn ang="0">
                <a:pos x="0" y="10"/>
              </a:cxn>
            </a:cxnLst>
            <a:rect l="0" t="0" r="r" b="b"/>
            <a:pathLst>
              <a:path w="410" h="356">
                <a:moveTo>
                  <a:pt x="191" y="0"/>
                </a:moveTo>
                <a:lnTo>
                  <a:pt x="217" y="2"/>
                </a:lnTo>
                <a:lnTo>
                  <a:pt x="216" y="5"/>
                </a:lnTo>
                <a:lnTo>
                  <a:pt x="214" y="7"/>
                </a:lnTo>
                <a:lnTo>
                  <a:pt x="216" y="9"/>
                </a:lnTo>
                <a:lnTo>
                  <a:pt x="217" y="9"/>
                </a:lnTo>
                <a:lnTo>
                  <a:pt x="219" y="7"/>
                </a:lnTo>
                <a:lnTo>
                  <a:pt x="223" y="4"/>
                </a:lnTo>
                <a:lnTo>
                  <a:pt x="225" y="5"/>
                </a:lnTo>
                <a:lnTo>
                  <a:pt x="225" y="7"/>
                </a:lnTo>
                <a:lnTo>
                  <a:pt x="224" y="9"/>
                </a:lnTo>
                <a:lnTo>
                  <a:pt x="224" y="11"/>
                </a:lnTo>
                <a:lnTo>
                  <a:pt x="223" y="13"/>
                </a:lnTo>
                <a:lnTo>
                  <a:pt x="223" y="18"/>
                </a:lnTo>
                <a:lnTo>
                  <a:pt x="228" y="24"/>
                </a:lnTo>
                <a:lnTo>
                  <a:pt x="228" y="25"/>
                </a:lnTo>
                <a:lnTo>
                  <a:pt x="226" y="26"/>
                </a:lnTo>
                <a:lnTo>
                  <a:pt x="225" y="28"/>
                </a:lnTo>
                <a:lnTo>
                  <a:pt x="223" y="31"/>
                </a:lnTo>
                <a:lnTo>
                  <a:pt x="223" y="32"/>
                </a:lnTo>
                <a:lnTo>
                  <a:pt x="224" y="34"/>
                </a:lnTo>
                <a:lnTo>
                  <a:pt x="226" y="35"/>
                </a:lnTo>
                <a:lnTo>
                  <a:pt x="228" y="38"/>
                </a:lnTo>
                <a:lnTo>
                  <a:pt x="228" y="46"/>
                </a:lnTo>
                <a:lnTo>
                  <a:pt x="233" y="53"/>
                </a:lnTo>
                <a:lnTo>
                  <a:pt x="236" y="56"/>
                </a:lnTo>
                <a:lnTo>
                  <a:pt x="239" y="60"/>
                </a:lnTo>
                <a:lnTo>
                  <a:pt x="236" y="65"/>
                </a:lnTo>
                <a:lnTo>
                  <a:pt x="229" y="68"/>
                </a:lnTo>
                <a:lnTo>
                  <a:pt x="226" y="72"/>
                </a:lnTo>
                <a:lnTo>
                  <a:pt x="225" y="74"/>
                </a:lnTo>
                <a:lnTo>
                  <a:pt x="227" y="76"/>
                </a:lnTo>
                <a:lnTo>
                  <a:pt x="234" y="80"/>
                </a:lnTo>
                <a:lnTo>
                  <a:pt x="231" y="83"/>
                </a:lnTo>
                <a:lnTo>
                  <a:pt x="228" y="84"/>
                </a:lnTo>
                <a:lnTo>
                  <a:pt x="226" y="87"/>
                </a:lnTo>
                <a:lnTo>
                  <a:pt x="226" y="88"/>
                </a:lnTo>
                <a:lnTo>
                  <a:pt x="227" y="89"/>
                </a:lnTo>
                <a:lnTo>
                  <a:pt x="231" y="89"/>
                </a:lnTo>
                <a:lnTo>
                  <a:pt x="223" y="100"/>
                </a:lnTo>
                <a:lnTo>
                  <a:pt x="211" y="108"/>
                </a:lnTo>
                <a:lnTo>
                  <a:pt x="212" y="116"/>
                </a:lnTo>
                <a:lnTo>
                  <a:pt x="207" y="124"/>
                </a:lnTo>
                <a:lnTo>
                  <a:pt x="203" y="131"/>
                </a:lnTo>
                <a:lnTo>
                  <a:pt x="200" y="137"/>
                </a:lnTo>
                <a:lnTo>
                  <a:pt x="200" y="140"/>
                </a:lnTo>
                <a:lnTo>
                  <a:pt x="202" y="143"/>
                </a:lnTo>
                <a:lnTo>
                  <a:pt x="203" y="144"/>
                </a:lnTo>
                <a:lnTo>
                  <a:pt x="203" y="147"/>
                </a:lnTo>
                <a:lnTo>
                  <a:pt x="197" y="147"/>
                </a:lnTo>
                <a:lnTo>
                  <a:pt x="197" y="151"/>
                </a:lnTo>
                <a:lnTo>
                  <a:pt x="199" y="153"/>
                </a:lnTo>
                <a:lnTo>
                  <a:pt x="200" y="156"/>
                </a:lnTo>
                <a:lnTo>
                  <a:pt x="200" y="159"/>
                </a:lnTo>
                <a:lnTo>
                  <a:pt x="198" y="160"/>
                </a:lnTo>
                <a:lnTo>
                  <a:pt x="197" y="160"/>
                </a:lnTo>
                <a:lnTo>
                  <a:pt x="195" y="161"/>
                </a:lnTo>
                <a:lnTo>
                  <a:pt x="191" y="161"/>
                </a:lnTo>
                <a:lnTo>
                  <a:pt x="196" y="178"/>
                </a:lnTo>
                <a:lnTo>
                  <a:pt x="196" y="185"/>
                </a:lnTo>
                <a:lnTo>
                  <a:pt x="191" y="191"/>
                </a:lnTo>
                <a:lnTo>
                  <a:pt x="269" y="185"/>
                </a:lnTo>
                <a:lnTo>
                  <a:pt x="346" y="179"/>
                </a:lnTo>
                <a:lnTo>
                  <a:pt x="344" y="187"/>
                </a:lnTo>
                <a:lnTo>
                  <a:pt x="341" y="196"/>
                </a:lnTo>
                <a:lnTo>
                  <a:pt x="338" y="205"/>
                </a:lnTo>
                <a:lnTo>
                  <a:pt x="342" y="216"/>
                </a:lnTo>
                <a:lnTo>
                  <a:pt x="349" y="227"/>
                </a:lnTo>
                <a:lnTo>
                  <a:pt x="356" y="236"/>
                </a:lnTo>
                <a:lnTo>
                  <a:pt x="363" y="249"/>
                </a:lnTo>
                <a:lnTo>
                  <a:pt x="362" y="252"/>
                </a:lnTo>
                <a:lnTo>
                  <a:pt x="361" y="254"/>
                </a:lnTo>
                <a:lnTo>
                  <a:pt x="359" y="254"/>
                </a:lnTo>
                <a:lnTo>
                  <a:pt x="354" y="249"/>
                </a:lnTo>
                <a:lnTo>
                  <a:pt x="349" y="247"/>
                </a:lnTo>
                <a:lnTo>
                  <a:pt x="335" y="247"/>
                </a:lnTo>
                <a:lnTo>
                  <a:pt x="332" y="244"/>
                </a:lnTo>
                <a:lnTo>
                  <a:pt x="327" y="240"/>
                </a:lnTo>
                <a:lnTo>
                  <a:pt x="323" y="236"/>
                </a:lnTo>
                <a:lnTo>
                  <a:pt x="316" y="235"/>
                </a:lnTo>
                <a:lnTo>
                  <a:pt x="306" y="242"/>
                </a:lnTo>
                <a:lnTo>
                  <a:pt x="299" y="251"/>
                </a:lnTo>
                <a:lnTo>
                  <a:pt x="296" y="263"/>
                </a:lnTo>
                <a:lnTo>
                  <a:pt x="304" y="268"/>
                </a:lnTo>
                <a:lnTo>
                  <a:pt x="313" y="269"/>
                </a:lnTo>
                <a:lnTo>
                  <a:pt x="325" y="268"/>
                </a:lnTo>
                <a:lnTo>
                  <a:pt x="335" y="265"/>
                </a:lnTo>
                <a:lnTo>
                  <a:pt x="344" y="262"/>
                </a:lnTo>
                <a:lnTo>
                  <a:pt x="349" y="261"/>
                </a:lnTo>
                <a:lnTo>
                  <a:pt x="352" y="262"/>
                </a:lnTo>
                <a:lnTo>
                  <a:pt x="352" y="264"/>
                </a:lnTo>
                <a:lnTo>
                  <a:pt x="351" y="265"/>
                </a:lnTo>
                <a:lnTo>
                  <a:pt x="348" y="266"/>
                </a:lnTo>
                <a:lnTo>
                  <a:pt x="347" y="268"/>
                </a:lnTo>
                <a:lnTo>
                  <a:pt x="345" y="269"/>
                </a:lnTo>
                <a:lnTo>
                  <a:pt x="344" y="270"/>
                </a:lnTo>
                <a:lnTo>
                  <a:pt x="344" y="272"/>
                </a:lnTo>
                <a:lnTo>
                  <a:pt x="348" y="277"/>
                </a:lnTo>
                <a:lnTo>
                  <a:pt x="356" y="280"/>
                </a:lnTo>
                <a:lnTo>
                  <a:pt x="363" y="283"/>
                </a:lnTo>
                <a:lnTo>
                  <a:pt x="366" y="282"/>
                </a:lnTo>
                <a:lnTo>
                  <a:pt x="367" y="280"/>
                </a:lnTo>
                <a:lnTo>
                  <a:pt x="368" y="278"/>
                </a:lnTo>
                <a:lnTo>
                  <a:pt x="368" y="276"/>
                </a:lnTo>
                <a:lnTo>
                  <a:pt x="369" y="273"/>
                </a:lnTo>
                <a:lnTo>
                  <a:pt x="369" y="270"/>
                </a:lnTo>
                <a:lnTo>
                  <a:pt x="370" y="269"/>
                </a:lnTo>
                <a:lnTo>
                  <a:pt x="372" y="266"/>
                </a:lnTo>
                <a:lnTo>
                  <a:pt x="377" y="266"/>
                </a:lnTo>
                <a:lnTo>
                  <a:pt x="376" y="272"/>
                </a:lnTo>
                <a:lnTo>
                  <a:pt x="377" y="276"/>
                </a:lnTo>
                <a:lnTo>
                  <a:pt x="380" y="278"/>
                </a:lnTo>
                <a:lnTo>
                  <a:pt x="382" y="282"/>
                </a:lnTo>
                <a:lnTo>
                  <a:pt x="383" y="286"/>
                </a:lnTo>
                <a:lnTo>
                  <a:pt x="377" y="286"/>
                </a:lnTo>
                <a:lnTo>
                  <a:pt x="373" y="287"/>
                </a:lnTo>
                <a:lnTo>
                  <a:pt x="370" y="289"/>
                </a:lnTo>
                <a:lnTo>
                  <a:pt x="368" y="291"/>
                </a:lnTo>
                <a:lnTo>
                  <a:pt x="367" y="293"/>
                </a:lnTo>
                <a:lnTo>
                  <a:pt x="367" y="297"/>
                </a:lnTo>
                <a:lnTo>
                  <a:pt x="369" y="300"/>
                </a:lnTo>
                <a:lnTo>
                  <a:pt x="363" y="300"/>
                </a:lnTo>
                <a:lnTo>
                  <a:pt x="362" y="301"/>
                </a:lnTo>
                <a:lnTo>
                  <a:pt x="362" y="304"/>
                </a:lnTo>
                <a:lnTo>
                  <a:pt x="361" y="305"/>
                </a:lnTo>
                <a:lnTo>
                  <a:pt x="361" y="306"/>
                </a:lnTo>
                <a:lnTo>
                  <a:pt x="360" y="307"/>
                </a:lnTo>
                <a:lnTo>
                  <a:pt x="358" y="308"/>
                </a:lnTo>
                <a:lnTo>
                  <a:pt x="358" y="313"/>
                </a:lnTo>
                <a:lnTo>
                  <a:pt x="360" y="315"/>
                </a:lnTo>
                <a:lnTo>
                  <a:pt x="362" y="317"/>
                </a:lnTo>
                <a:lnTo>
                  <a:pt x="365" y="317"/>
                </a:lnTo>
                <a:lnTo>
                  <a:pt x="368" y="318"/>
                </a:lnTo>
                <a:lnTo>
                  <a:pt x="370" y="318"/>
                </a:lnTo>
                <a:lnTo>
                  <a:pt x="373" y="319"/>
                </a:lnTo>
                <a:lnTo>
                  <a:pt x="375" y="321"/>
                </a:lnTo>
                <a:lnTo>
                  <a:pt x="375" y="324"/>
                </a:lnTo>
                <a:lnTo>
                  <a:pt x="376" y="325"/>
                </a:lnTo>
                <a:lnTo>
                  <a:pt x="376" y="327"/>
                </a:lnTo>
                <a:lnTo>
                  <a:pt x="377" y="328"/>
                </a:lnTo>
                <a:lnTo>
                  <a:pt x="379" y="328"/>
                </a:lnTo>
                <a:lnTo>
                  <a:pt x="380" y="327"/>
                </a:lnTo>
                <a:lnTo>
                  <a:pt x="382" y="326"/>
                </a:lnTo>
                <a:lnTo>
                  <a:pt x="383" y="325"/>
                </a:lnTo>
                <a:lnTo>
                  <a:pt x="386" y="326"/>
                </a:lnTo>
                <a:lnTo>
                  <a:pt x="387" y="326"/>
                </a:lnTo>
                <a:lnTo>
                  <a:pt x="387" y="327"/>
                </a:lnTo>
                <a:lnTo>
                  <a:pt x="389" y="328"/>
                </a:lnTo>
                <a:lnTo>
                  <a:pt x="390" y="331"/>
                </a:lnTo>
                <a:lnTo>
                  <a:pt x="392" y="331"/>
                </a:lnTo>
                <a:lnTo>
                  <a:pt x="396" y="332"/>
                </a:lnTo>
                <a:lnTo>
                  <a:pt x="399" y="332"/>
                </a:lnTo>
                <a:lnTo>
                  <a:pt x="403" y="331"/>
                </a:lnTo>
                <a:lnTo>
                  <a:pt x="406" y="335"/>
                </a:lnTo>
                <a:lnTo>
                  <a:pt x="410" y="341"/>
                </a:lnTo>
                <a:lnTo>
                  <a:pt x="410" y="347"/>
                </a:lnTo>
                <a:lnTo>
                  <a:pt x="408" y="354"/>
                </a:lnTo>
                <a:lnTo>
                  <a:pt x="404" y="353"/>
                </a:lnTo>
                <a:lnTo>
                  <a:pt x="401" y="350"/>
                </a:lnTo>
                <a:lnTo>
                  <a:pt x="398" y="348"/>
                </a:lnTo>
                <a:lnTo>
                  <a:pt x="396" y="345"/>
                </a:lnTo>
                <a:lnTo>
                  <a:pt x="394" y="342"/>
                </a:lnTo>
                <a:lnTo>
                  <a:pt x="391" y="345"/>
                </a:lnTo>
                <a:lnTo>
                  <a:pt x="391" y="347"/>
                </a:lnTo>
                <a:lnTo>
                  <a:pt x="390" y="348"/>
                </a:lnTo>
                <a:lnTo>
                  <a:pt x="386" y="348"/>
                </a:lnTo>
                <a:lnTo>
                  <a:pt x="386" y="346"/>
                </a:lnTo>
                <a:lnTo>
                  <a:pt x="384" y="343"/>
                </a:lnTo>
                <a:lnTo>
                  <a:pt x="383" y="342"/>
                </a:lnTo>
                <a:lnTo>
                  <a:pt x="383" y="336"/>
                </a:lnTo>
                <a:lnTo>
                  <a:pt x="380" y="338"/>
                </a:lnTo>
                <a:lnTo>
                  <a:pt x="376" y="338"/>
                </a:lnTo>
                <a:lnTo>
                  <a:pt x="369" y="334"/>
                </a:lnTo>
                <a:lnTo>
                  <a:pt x="368" y="332"/>
                </a:lnTo>
                <a:lnTo>
                  <a:pt x="366" y="331"/>
                </a:lnTo>
                <a:lnTo>
                  <a:pt x="365" y="331"/>
                </a:lnTo>
                <a:lnTo>
                  <a:pt x="362" y="332"/>
                </a:lnTo>
                <a:lnTo>
                  <a:pt x="359" y="332"/>
                </a:lnTo>
                <a:lnTo>
                  <a:pt x="356" y="329"/>
                </a:lnTo>
                <a:lnTo>
                  <a:pt x="356" y="326"/>
                </a:lnTo>
                <a:lnTo>
                  <a:pt x="355" y="324"/>
                </a:lnTo>
                <a:lnTo>
                  <a:pt x="354" y="322"/>
                </a:lnTo>
                <a:lnTo>
                  <a:pt x="352" y="321"/>
                </a:lnTo>
                <a:lnTo>
                  <a:pt x="341" y="321"/>
                </a:lnTo>
                <a:lnTo>
                  <a:pt x="338" y="320"/>
                </a:lnTo>
                <a:lnTo>
                  <a:pt x="333" y="318"/>
                </a:lnTo>
                <a:lnTo>
                  <a:pt x="330" y="314"/>
                </a:lnTo>
                <a:lnTo>
                  <a:pt x="324" y="312"/>
                </a:lnTo>
                <a:lnTo>
                  <a:pt x="318" y="311"/>
                </a:lnTo>
                <a:lnTo>
                  <a:pt x="318" y="318"/>
                </a:lnTo>
                <a:lnTo>
                  <a:pt x="319" y="319"/>
                </a:lnTo>
                <a:lnTo>
                  <a:pt x="320" y="321"/>
                </a:lnTo>
                <a:lnTo>
                  <a:pt x="325" y="324"/>
                </a:lnTo>
                <a:lnTo>
                  <a:pt x="327" y="324"/>
                </a:lnTo>
                <a:lnTo>
                  <a:pt x="328" y="325"/>
                </a:lnTo>
                <a:lnTo>
                  <a:pt x="331" y="326"/>
                </a:lnTo>
                <a:lnTo>
                  <a:pt x="333" y="331"/>
                </a:lnTo>
                <a:lnTo>
                  <a:pt x="333" y="332"/>
                </a:lnTo>
                <a:lnTo>
                  <a:pt x="332" y="334"/>
                </a:lnTo>
                <a:lnTo>
                  <a:pt x="331" y="334"/>
                </a:lnTo>
                <a:lnTo>
                  <a:pt x="330" y="335"/>
                </a:lnTo>
                <a:lnTo>
                  <a:pt x="328" y="335"/>
                </a:lnTo>
                <a:lnTo>
                  <a:pt x="327" y="336"/>
                </a:lnTo>
                <a:lnTo>
                  <a:pt x="326" y="336"/>
                </a:lnTo>
                <a:lnTo>
                  <a:pt x="326" y="340"/>
                </a:lnTo>
                <a:lnTo>
                  <a:pt x="330" y="347"/>
                </a:lnTo>
                <a:lnTo>
                  <a:pt x="330" y="349"/>
                </a:lnTo>
                <a:lnTo>
                  <a:pt x="328" y="352"/>
                </a:lnTo>
                <a:lnTo>
                  <a:pt x="327" y="353"/>
                </a:lnTo>
                <a:lnTo>
                  <a:pt x="324" y="354"/>
                </a:lnTo>
                <a:lnTo>
                  <a:pt x="319" y="354"/>
                </a:lnTo>
                <a:lnTo>
                  <a:pt x="318" y="353"/>
                </a:lnTo>
                <a:lnTo>
                  <a:pt x="318" y="340"/>
                </a:lnTo>
                <a:lnTo>
                  <a:pt x="317" y="339"/>
                </a:lnTo>
                <a:lnTo>
                  <a:pt x="314" y="339"/>
                </a:lnTo>
                <a:lnTo>
                  <a:pt x="312" y="340"/>
                </a:lnTo>
                <a:lnTo>
                  <a:pt x="310" y="340"/>
                </a:lnTo>
                <a:lnTo>
                  <a:pt x="308" y="341"/>
                </a:lnTo>
                <a:lnTo>
                  <a:pt x="305" y="341"/>
                </a:lnTo>
                <a:lnTo>
                  <a:pt x="303" y="339"/>
                </a:lnTo>
                <a:lnTo>
                  <a:pt x="303" y="335"/>
                </a:lnTo>
                <a:lnTo>
                  <a:pt x="299" y="335"/>
                </a:lnTo>
                <a:lnTo>
                  <a:pt x="296" y="336"/>
                </a:lnTo>
                <a:lnTo>
                  <a:pt x="289" y="340"/>
                </a:lnTo>
                <a:lnTo>
                  <a:pt x="284" y="346"/>
                </a:lnTo>
                <a:lnTo>
                  <a:pt x="282" y="356"/>
                </a:lnTo>
                <a:lnTo>
                  <a:pt x="276" y="355"/>
                </a:lnTo>
                <a:lnTo>
                  <a:pt x="262" y="350"/>
                </a:lnTo>
                <a:lnTo>
                  <a:pt x="255" y="349"/>
                </a:lnTo>
                <a:lnTo>
                  <a:pt x="250" y="350"/>
                </a:lnTo>
                <a:lnTo>
                  <a:pt x="248" y="343"/>
                </a:lnTo>
                <a:lnTo>
                  <a:pt x="239" y="332"/>
                </a:lnTo>
                <a:lnTo>
                  <a:pt x="236" y="325"/>
                </a:lnTo>
                <a:lnTo>
                  <a:pt x="236" y="314"/>
                </a:lnTo>
                <a:lnTo>
                  <a:pt x="232" y="314"/>
                </a:lnTo>
                <a:lnTo>
                  <a:pt x="232" y="317"/>
                </a:lnTo>
                <a:lnTo>
                  <a:pt x="231" y="318"/>
                </a:lnTo>
                <a:lnTo>
                  <a:pt x="231" y="322"/>
                </a:lnTo>
                <a:lnTo>
                  <a:pt x="226" y="322"/>
                </a:lnTo>
                <a:lnTo>
                  <a:pt x="217" y="320"/>
                </a:lnTo>
                <a:lnTo>
                  <a:pt x="211" y="320"/>
                </a:lnTo>
                <a:lnTo>
                  <a:pt x="209" y="312"/>
                </a:lnTo>
                <a:lnTo>
                  <a:pt x="204" y="306"/>
                </a:lnTo>
                <a:lnTo>
                  <a:pt x="196" y="303"/>
                </a:lnTo>
                <a:lnTo>
                  <a:pt x="185" y="303"/>
                </a:lnTo>
                <a:lnTo>
                  <a:pt x="185" y="294"/>
                </a:lnTo>
                <a:lnTo>
                  <a:pt x="176" y="298"/>
                </a:lnTo>
                <a:lnTo>
                  <a:pt x="168" y="303"/>
                </a:lnTo>
                <a:lnTo>
                  <a:pt x="157" y="306"/>
                </a:lnTo>
                <a:lnTo>
                  <a:pt x="156" y="307"/>
                </a:lnTo>
                <a:lnTo>
                  <a:pt x="156" y="310"/>
                </a:lnTo>
                <a:lnTo>
                  <a:pt x="158" y="311"/>
                </a:lnTo>
                <a:lnTo>
                  <a:pt x="160" y="312"/>
                </a:lnTo>
                <a:lnTo>
                  <a:pt x="162" y="313"/>
                </a:lnTo>
                <a:lnTo>
                  <a:pt x="163" y="315"/>
                </a:lnTo>
                <a:lnTo>
                  <a:pt x="163" y="320"/>
                </a:lnTo>
                <a:lnTo>
                  <a:pt x="161" y="319"/>
                </a:lnTo>
                <a:lnTo>
                  <a:pt x="158" y="319"/>
                </a:lnTo>
                <a:lnTo>
                  <a:pt x="156" y="320"/>
                </a:lnTo>
                <a:lnTo>
                  <a:pt x="151" y="325"/>
                </a:lnTo>
                <a:lnTo>
                  <a:pt x="149" y="326"/>
                </a:lnTo>
                <a:lnTo>
                  <a:pt x="143" y="325"/>
                </a:lnTo>
                <a:lnTo>
                  <a:pt x="135" y="321"/>
                </a:lnTo>
                <a:lnTo>
                  <a:pt x="127" y="320"/>
                </a:lnTo>
                <a:lnTo>
                  <a:pt x="115" y="318"/>
                </a:lnTo>
                <a:lnTo>
                  <a:pt x="105" y="314"/>
                </a:lnTo>
                <a:lnTo>
                  <a:pt x="93" y="311"/>
                </a:lnTo>
                <a:lnTo>
                  <a:pt x="87" y="308"/>
                </a:lnTo>
                <a:lnTo>
                  <a:pt x="83" y="306"/>
                </a:lnTo>
                <a:lnTo>
                  <a:pt x="77" y="305"/>
                </a:lnTo>
                <a:lnTo>
                  <a:pt x="70" y="306"/>
                </a:lnTo>
                <a:lnTo>
                  <a:pt x="73" y="298"/>
                </a:lnTo>
                <a:lnTo>
                  <a:pt x="72" y="290"/>
                </a:lnTo>
                <a:lnTo>
                  <a:pt x="70" y="283"/>
                </a:lnTo>
                <a:lnTo>
                  <a:pt x="65" y="277"/>
                </a:lnTo>
                <a:lnTo>
                  <a:pt x="58" y="294"/>
                </a:lnTo>
                <a:lnTo>
                  <a:pt x="58" y="300"/>
                </a:lnTo>
                <a:lnTo>
                  <a:pt x="60" y="303"/>
                </a:lnTo>
                <a:lnTo>
                  <a:pt x="55" y="307"/>
                </a:lnTo>
                <a:lnTo>
                  <a:pt x="39" y="310"/>
                </a:lnTo>
                <a:lnTo>
                  <a:pt x="29" y="310"/>
                </a:lnTo>
                <a:lnTo>
                  <a:pt x="22" y="311"/>
                </a:lnTo>
                <a:lnTo>
                  <a:pt x="21" y="308"/>
                </a:lnTo>
                <a:lnTo>
                  <a:pt x="25" y="305"/>
                </a:lnTo>
                <a:lnTo>
                  <a:pt x="27" y="304"/>
                </a:lnTo>
                <a:lnTo>
                  <a:pt x="28" y="303"/>
                </a:lnTo>
                <a:lnTo>
                  <a:pt x="30" y="301"/>
                </a:lnTo>
                <a:lnTo>
                  <a:pt x="32" y="300"/>
                </a:lnTo>
                <a:lnTo>
                  <a:pt x="32" y="284"/>
                </a:lnTo>
                <a:lnTo>
                  <a:pt x="33" y="283"/>
                </a:lnTo>
                <a:lnTo>
                  <a:pt x="35" y="282"/>
                </a:lnTo>
                <a:lnTo>
                  <a:pt x="36" y="279"/>
                </a:lnTo>
                <a:lnTo>
                  <a:pt x="36" y="277"/>
                </a:lnTo>
                <a:lnTo>
                  <a:pt x="35" y="271"/>
                </a:lnTo>
                <a:lnTo>
                  <a:pt x="33" y="264"/>
                </a:lnTo>
                <a:lnTo>
                  <a:pt x="32" y="258"/>
                </a:lnTo>
                <a:lnTo>
                  <a:pt x="32" y="250"/>
                </a:lnTo>
                <a:lnTo>
                  <a:pt x="33" y="242"/>
                </a:lnTo>
                <a:lnTo>
                  <a:pt x="34" y="235"/>
                </a:lnTo>
                <a:lnTo>
                  <a:pt x="37" y="229"/>
                </a:lnTo>
                <a:lnTo>
                  <a:pt x="42" y="222"/>
                </a:lnTo>
                <a:lnTo>
                  <a:pt x="46" y="215"/>
                </a:lnTo>
                <a:lnTo>
                  <a:pt x="47" y="201"/>
                </a:lnTo>
                <a:lnTo>
                  <a:pt x="47" y="186"/>
                </a:lnTo>
                <a:lnTo>
                  <a:pt x="46" y="175"/>
                </a:lnTo>
                <a:lnTo>
                  <a:pt x="44" y="173"/>
                </a:lnTo>
                <a:lnTo>
                  <a:pt x="42" y="171"/>
                </a:lnTo>
                <a:lnTo>
                  <a:pt x="39" y="170"/>
                </a:lnTo>
                <a:lnTo>
                  <a:pt x="34" y="165"/>
                </a:lnTo>
                <a:lnTo>
                  <a:pt x="33" y="160"/>
                </a:lnTo>
                <a:lnTo>
                  <a:pt x="30" y="149"/>
                </a:lnTo>
                <a:lnTo>
                  <a:pt x="27" y="144"/>
                </a:lnTo>
                <a:lnTo>
                  <a:pt x="22" y="142"/>
                </a:lnTo>
                <a:lnTo>
                  <a:pt x="22" y="130"/>
                </a:lnTo>
                <a:lnTo>
                  <a:pt x="20" y="121"/>
                </a:lnTo>
                <a:lnTo>
                  <a:pt x="2" y="100"/>
                </a:lnTo>
                <a:lnTo>
                  <a:pt x="4" y="76"/>
                </a:lnTo>
                <a:lnTo>
                  <a:pt x="0" y="10"/>
                </a:lnTo>
                <a:lnTo>
                  <a:pt x="54" y="7"/>
                </a:lnTo>
                <a:lnTo>
                  <a:pt x="108" y="4"/>
                </a:lnTo>
                <a:lnTo>
                  <a:pt x="163" y="2"/>
                </a:lnTo>
                <a:lnTo>
                  <a:pt x="191"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sp>
        <p:nvSpPr>
          <p:cNvPr id="1131" name="Freeform 107"/>
          <p:cNvSpPr>
            <a:spLocks noEditPoints="1"/>
          </p:cNvSpPr>
          <p:nvPr/>
        </p:nvSpPr>
        <p:spPr bwMode="auto">
          <a:xfrm>
            <a:off x="5002993" y="3776125"/>
            <a:ext cx="1324269" cy="1293323"/>
          </a:xfrm>
          <a:custGeom>
            <a:avLst/>
            <a:gdLst/>
            <a:ahLst/>
            <a:cxnLst>
              <a:cxn ang="0">
                <a:pos x="310" y="0"/>
              </a:cxn>
              <a:cxn ang="0">
                <a:pos x="532" y="192"/>
              </a:cxn>
              <a:cxn ang="0">
                <a:pos x="585" y="212"/>
              </a:cxn>
              <a:cxn ang="0">
                <a:pos x="642" y="242"/>
              </a:cxn>
              <a:cxn ang="0">
                <a:pos x="677" y="248"/>
              </a:cxn>
              <a:cxn ang="0">
                <a:pos x="699" y="254"/>
              </a:cxn>
              <a:cxn ang="0">
                <a:pos x="730" y="263"/>
              </a:cxn>
              <a:cxn ang="0">
                <a:pos x="745" y="273"/>
              </a:cxn>
              <a:cxn ang="0">
                <a:pos x="757" y="253"/>
              </a:cxn>
              <a:cxn ang="0">
                <a:pos x="802" y="271"/>
              </a:cxn>
              <a:cxn ang="0">
                <a:pos x="841" y="261"/>
              </a:cxn>
              <a:cxn ang="0">
                <a:pos x="878" y="260"/>
              </a:cxn>
              <a:cxn ang="0">
                <a:pos x="926" y="270"/>
              </a:cxn>
              <a:cxn ang="0">
                <a:pos x="951" y="281"/>
              </a:cxn>
              <a:cxn ang="0">
                <a:pos x="989" y="436"/>
              </a:cxn>
              <a:cxn ang="0">
                <a:pos x="1005" y="460"/>
              </a:cxn>
              <a:cxn ang="0">
                <a:pos x="1024" y="503"/>
              </a:cxn>
              <a:cxn ang="0">
                <a:pos x="1027" y="536"/>
              </a:cxn>
              <a:cxn ang="0">
                <a:pos x="1010" y="617"/>
              </a:cxn>
              <a:cxn ang="0">
                <a:pos x="985" y="648"/>
              </a:cxn>
              <a:cxn ang="0">
                <a:pos x="957" y="656"/>
              </a:cxn>
              <a:cxn ang="0">
                <a:pos x="934" y="636"/>
              </a:cxn>
              <a:cxn ang="0">
                <a:pos x="918" y="643"/>
              </a:cxn>
              <a:cxn ang="0">
                <a:pos x="923" y="682"/>
              </a:cxn>
              <a:cxn ang="0">
                <a:pos x="890" y="719"/>
              </a:cxn>
              <a:cxn ang="0">
                <a:pos x="844" y="738"/>
              </a:cxn>
              <a:cxn ang="0">
                <a:pos x="835" y="744"/>
              </a:cxn>
              <a:cxn ang="0">
                <a:pos x="819" y="746"/>
              </a:cxn>
              <a:cxn ang="0">
                <a:pos x="804" y="739"/>
              </a:cxn>
              <a:cxn ang="0">
                <a:pos x="802" y="747"/>
              </a:cxn>
              <a:cxn ang="0">
                <a:pos x="781" y="743"/>
              </a:cxn>
              <a:cxn ang="0">
                <a:pos x="793" y="771"/>
              </a:cxn>
              <a:cxn ang="0">
                <a:pos x="770" y="785"/>
              </a:cxn>
              <a:cxn ang="0">
                <a:pos x="738" y="795"/>
              </a:cxn>
              <a:cxn ang="0">
                <a:pos x="719" y="817"/>
              </a:cxn>
              <a:cxn ang="0">
                <a:pos x="724" y="830"/>
              </a:cxn>
              <a:cxn ang="0">
                <a:pos x="700" y="862"/>
              </a:cxn>
              <a:cxn ang="0">
                <a:pos x="703" y="877"/>
              </a:cxn>
              <a:cxn ang="0">
                <a:pos x="706" y="906"/>
              </a:cxn>
              <a:cxn ang="0">
                <a:pos x="717" y="949"/>
              </a:cxn>
              <a:cxn ang="0">
                <a:pos x="732" y="995"/>
              </a:cxn>
              <a:cxn ang="0">
                <a:pos x="715" y="1000"/>
              </a:cxn>
              <a:cxn ang="0">
                <a:pos x="632" y="969"/>
              </a:cxn>
              <a:cxn ang="0">
                <a:pos x="581" y="951"/>
              </a:cxn>
              <a:cxn ang="0">
                <a:pos x="574" y="941"/>
              </a:cxn>
              <a:cxn ang="0">
                <a:pos x="552" y="886"/>
              </a:cxn>
              <a:cxn ang="0">
                <a:pos x="549" y="867"/>
              </a:cxn>
              <a:cxn ang="0">
                <a:pos x="512" y="803"/>
              </a:cxn>
              <a:cxn ang="0">
                <a:pos x="486" y="767"/>
              </a:cxn>
              <a:cxn ang="0">
                <a:pos x="475" y="741"/>
              </a:cxn>
              <a:cxn ang="0">
                <a:pos x="459" y="702"/>
              </a:cxn>
              <a:cxn ang="0">
                <a:pos x="412" y="649"/>
              </a:cxn>
              <a:cxn ang="0">
                <a:pos x="346" y="625"/>
              </a:cxn>
              <a:cxn ang="0">
                <a:pos x="294" y="636"/>
              </a:cxn>
              <a:cxn ang="0">
                <a:pos x="242" y="694"/>
              </a:cxn>
              <a:cxn ang="0">
                <a:pos x="196" y="666"/>
              </a:cxn>
              <a:cxn ang="0">
                <a:pos x="150" y="625"/>
              </a:cxn>
              <a:cxn ang="0">
                <a:pos x="135" y="565"/>
              </a:cxn>
              <a:cxn ang="0">
                <a:pos x="127" y="555"/>
              </a:cxn>
              <a:cxn ang="0">
                <a:pos x="94" y="514"/>
              </a:cxn>
              <a:cxn ang="0">
                <a:pos x="51" y="464"/>
              </a:cxn>
              <a:cxn ang="0">
                <a:pos x="14" y="419"/>
              </a:cxn>
              <a:cxn ang="0">
                <a:pos x="274" y="419"/>
              </a:cxn>
            </a:cxnLst>
            <a:rect l="0" t="0" r="r" b="b"/>
            <a:pathLst>
              <a:path w="1027" h="1003">
                <a:moveTo>
                  <a:pt x="749" y="800"/>
                </a:moveTo>
                <a:lnTo>
                  <a:pt x="750" y="804"/>
                </a:lnTo>
                <a:lnTo>
                  <a:pt x="746" y="808"/>
                </a:lnTo>
                <a:lnTo>
                  <a:pt x="746" y="804"/>
                </a:lnTo>
                <a:lnTo>
                  <a:pt x="749" y="802"/>
                </a:lnTo>
                <a:lnTo>
                  <a:pt x="749" y="800"/>
                </a:lnTo>
                <a:close/>
                <a:moveTo>
                  <a:pt x="310" y="0"/>
                </a:moveTo>
                <a:lnTo>
                  <a:pt x="382" y="4"/>
                </a:lnTo>
                <a:lnTo>
                  <a:pt x="457" y="7"/>
                </a:lnTo>
                <a:lnTo>
                  <a:pt x="530" y="11"/>
                </a:lnTo>
                <a:lnTo>
                  <a:pt x="530" y="72"/>
                </a:lnTo>
                <a:lnTo>
                  <a:pt x="528" y="131"/>
                </a:lnTo>
                <a:lnTo>
                  <a:pt x="524" y="189"/>
                </a:lnTo>
                <a:lnTo>
                  <a:pt x="532" y="192"/>
                </a:lnTo>
                <a:lnTo>
                  <a:pt x="539" y="197"/>
                </a:lnTo>
                <a:lnTo>
                  <a:pt x="545" y="203"/>
                </a:lnTo>
                <a:lnTo>
                  <a:pt x="552" y="208"/>
                </a:lnTo>
                <a:lnTo>
                  <a:pt x="565" y="208"/>
                </a:lnTo>
                <a:lnTo>
                  <a:pt x="574" y="207"/>
                </a:lnTo>
                <a:lnTo>
                  <a:pt x="582" y="208"/>
                </a:lnTo>
                <a:lnTo>
                  <a:pt x="585" y="212"/>
                </a:lnTo>
                <a:lnTo>
                  <a:pt x="585" y="218"/>
                </a:lnTo>
                <a:lnTo>
                  <a:pt x="586" y="224"/>
                </a:lnTo>
                <a:lnTo>
                  <a:pt x="588" y="228"/>
                </a:lnTo>
                <a:lnTo>
                  <a:pt x="604" y="229"/>
                </a:lnTo>
                <a:lnTo>
                  <a:pt x="618" y="232"/>
                </a:lnTo>
                <a:lnTo>
                  <a:pt x="631" y="235"/>
                </a:lnTo>
                <a:lnTo>
                  <a:pt x="642" y="242"/>
                </a:lnTo>
                <a:lnTo>
                  <a:pt x="649" y="238"/>
                </a:lnTo>
                <a:lnTo>
                  <a:pt x="653" y="235"/>
                </a:lnTo>
                <a:lnTo>
                  <a:pt x="660" y="235"/>
                </a:lnTo>
                <a:lnTo>
                  <a:pt x="670" y="236"/>
                </a:lnTo>
                <a:lnTo>
                  <a:pt x="670" y="243"/>
                </a:lnTo>
                <a:lnTo>
                  <a:pt x="672" y="246"/>
                </a:lnTo>
                <a:lnTo>
                  <a:pt x="677" y="248"/>
                </a:lnTo>
                <a:lnTo>
                  <a:pt x="681" y="248"/>
                </a:lnTo>
                <a:lnTo>
                  <a:pt x="681" y="256"/>
                </a:lnTo>
                <a:lnTo>
                  <a:pt x="682" y="260"/>
                </a:lnTo>
                <a:lnTo>
                  <a:pt x="684" y="262"/>
                </a:lnTo>
                <a:lnTo>
                  <a:pt x="691" y="261"/>
                </a:lnTo>
                <a:lnTo>
                  <a:pt x="695" y="257"/>
                </a:lnTo>
                <a:lnTo>
                  <a:pt x="699" y="254"/>
                </a:lnTo>
                <a:lnTo>
                  <a:pt x="703" y="250"/>
                </a:lnTo>
                <a:lnTo>
                  <a:pt x="708" y="253"/>
                </a:lnTo>
                <a:lnTo>
                  <a:pt x="712" y="255"/>
                </a:lnTo>
                <a:lnTo>
                  <a:pt x="715" y="260"/>
                </a:lnTo>
                <a:lnTo>
                  <a:pt x="717" y="264"/>
                </a:lnTo>
                <a:lnTo>
                  <a:pt x="727" y="264"/>
                </a:lnTo>
                <a:lnTo>
                  <a:pt x="730" y="263"/>
                </a:lnTo>
                <a:lnTo>
                  <a:pt x="735" y="259"/>
                </a:lnTo>
                <a:lnTo>
                  <a:pt x="737" y="261"/>
                </a:lnTo>
                <a:lnTo>
                  <a:pt x="737" y="263"/>
                </a:lnTo>
                <a:lnTo>
                  <a:pt x="738" y="266"/>
                </a:lnTo>
                <a:lnTo>
                  <a:pt x="738" y="270"/>
                </a:lnTo>
                <a:lnTo>
                  <a:pt x="741" y="273"/>
                </a:lnTo>
                <a:lnTo>
                  <a:pt x="745" y="273"/>
                </a:lnTo>
                <a:lnTo>
                  <a:pt x="748" y="271"/>
                </a:lnTo>
                <a:lnTo>
                  <a:pt x="750" y="269"/>
                </a:lnTo>
                <a:lnTo>
                  <a:pt x="752" y="264"/>
                </a:lnTo>
                <a:lnTo>
                  <a:pt x="753" y="261"/>
                </a:lnTo>
                <a:lnTo>
                  <a:pt x="755" y="259"/>
                </a:lnTo>
                <a:lnTo>
                  <a:pt x="757" y="256"/>
                </a:lnTo>
                <a:lnTo>
                  <a:pt x="757" y="253"/>
                </a:lnTo>
                <a:lnTo>
                  <a:pt x="764" y="256"/>
                </a:lnTo>
                <a:lnTo>
                  <a:pt x="770" y="260"/>
                </a:lnTo>
                <a:lnTo>
                  <a:pt x="777" y="261"/>
                </a:lnTo>
                <a:lnTo>
                  <a:pt x="785" y="259"/>
                </a:lnTo>
                <a:lnTo>
                  <a:pt x="790" y="264"/>
                </a:lnTo>
                <a:lnTo>
                  <a:pt x="795" y="268"/>
                </a:lnTo>
                <a:lnTo>
                  <a:pt x="802" y="271"/>
                </a:lnTo>
                <a:lnTo>
                  <a:pt x="808" y="276"/>
                </a:lnTo>
                <a:lnTo>
                  <a:pt x="814" y="271"/>
                </a:lnTo>
                <a:lnTo>
                  <a:pt x="828" y="262"/>
                </a:lnTo>
                <a:lnTo>
                  <a:pt x="831" y="261"/>
                </a:lnTo>
                <a:lnTo>
                  <a:pt x="834" y="260"/>
                </a:lnTo>
                <a:lnTo>
                  <a:pt x="838" y="260"/>
                </a:lnTo>
                <a:lnTo>
                  <a:pt x="841" y="261"/>
                </a:lnTo>
                <a:lnTo>
                  <a:pt x="844" y="262"/>
                </a:lnTo>
                <a:lnTo>
                  <a:pt x="854" y="257"/>
                </a:lnTo>
                <a:lnTo>
                  <a:pt x="857" y="255"/>
                </a:lnTo>
                <a:lnTo>
                  <a:pt x="862" y="253"/>
                </a:lnTo>
                <a:lnTo>
                  <a:pt x="865" y="255"/>
                </a:lnTo>
                <a:lnTo>
                  <a:pt x="871" y="257"/>
                </a:lnTo>
                <a:lnTo>
                  <a:pt x="878" y="260"/>
                </a:lnTo>
                <a:lnTo>
                  <a:pt x="885" y="259"/>
                </a:lnTo>
                <a:lnTo>
                  <a:pt x="890" y="253"/>
                </a:lnTo>
                <a:lnTo>
                  <a:pt x="898" y="254"/>
                </a:lnTo>
                <a:lnTo>
                  <a:pt x="906" y="259"/>
                </a:lnTo>
                <a:lnTo>
                  <a:pt x="912" y="266"/>
                </a:lnTo>
                <a:lnTo>
                  <a:pt x="918" y="270"/>
                </a:lnTo>
                <a:lnTo>
                  <a:pt x="926" y="270"/>
                </a:lnTo>
                <a:lnTo>
                  <a:pt x="928" y="273"/>
                </a:lnTo>
                <a:lnTo>
                  <a:pt x="928" y="275"/>
                </a:lnTo>
                <a:lnTo>
                  <a:pt x="929" y="276"/>
                </a:lnTo>
                <a:lnTo>
                  <a:pt x="935" y="277"/>
                </a:lnTo>
                <a:lnTo>
                  <a:pt x="941" y="277"/>
                </a:lnTo>
                <a:lnTo>
                  <a:pt x="947" y="278"/>
                </a:lnTo>
                <a:lnTo>
                  <a:pt x="951" y="281"/>
                </a:lnTo>
                <a:lnTo>
                  <a:pt x="954" y="287"/>
                </a:lnTo>
                <a:lnTo>
                  <a:pt x="967" y="284"/>
                </a:lnTo>
                <a:lnTo>
                  <a:pt x="979" y="287"/>
                </a:lnTo>
                <a:lnTo>
                  <a:pt x="982" y="334"/>
                </a:lnTo>
                <a:lnTo>
                  <a:pt x="983" y="383"/>
                </a:lnTo>
                <a:lnTo>
                  <a:pt x="985" y="431"/>
                </a:lnTo>
                <a:lnTo>
                  <a:pt x="989" y="436"/>
                </a:lnTo>
                <a:lnTo>
                  <a:pt x="993" y="439"/>
                </a:lnTo>
                <a:lnTo>
                  <a:pt x="998" y="444"/>
                </a:lnTo>
                <a:lnTo>
                  <a:pt x="1003" y="447"/>
                </a:lnTo>
                <a:lnTo>
                  <a:pt x="1003" y="454"/>
                </a:lnTo>
                <a:lnTo>
                  <a:pt x="1004" y="457"/>
                </a:lnTo>
                <a:lnTo>
                  <a:pt x="1004" y="459"/>
                </a:lnTo>
                <a:lnTo>
                  <a:pt x="1005" y="460"/>
                </a:lnTo>
                <a:lnTo>
                  <a:pt x="1003" y="465"/>
                </a:lnTo>
                <a:lnTo>
                  <a:pt x="1005" y="472"/>
                </a:lnTo>
                <a:lnTo>
                  <a:pt x="1007" y="475"/>
                </a:lnTo>
                <a:lnTo>
                  <a:pt x="1017" y="485"/>
                </a:lnTo>
                <a:lnTo>
                  <a:pt x="1017" y="493"/>
                </a:lnTo>
                <a:lnTo>
                  <a:pt x="1020" y="499"/>
                </a:lnTo>
                <a:lnTo>
                  <a:pt x="1024" y="503"/>
                </a:lnTo>
                <a:lnTo>
                  <a:pt x="1027" y="510"/>
                </a:lnTo>
                <a:lnTo>
                  <a:pt x="1027" y="521"/>
                </a:lnTo>
                <a:lnTo>
                  <a:pt x="1025" y="521"/>
                </a:lnTo>
                <a:lnTo>
                  <a:pt x="1025" y="526"/>
                </a:lnTo>
                <a:lnTo>
                  <a:pt x="1026" y="528"/>
                </a:lnTo>
                <a:lnTo>
                  <a:pt x="1026" y="533"/>
                </a:lnTo>
                <a:lnTo>
                  <a:pt x="1027" y="536"/>
                </a:lnTo>
                <a:lnTo>
                  <a:pt x="1027" y="541"/>
                </a:lnTo>
                <a:lnTo>
                  <a:pt x="1020" y="551"/>
                </a:lnTo>
                <a:lnTo>
                  <a:pt x="1017" y="564"/>
                </a:lnTo>
                <a:lnTo>
                  <a:pt x="1014" y="578"/>
                </a:lnTo>
                <a:lnTo>
                  <a:pt x="1015" y="592"/>
                </a:lnTo>
                <a:lnTo>
                  <a:pt x="1019" y="605"/>
                </a:lnTo>
                <a:lnTo>
                  <a:pt x="1010" y="617"/>
                </a:lnTo>
                <a:lnTo>
                  <a:pt x="1004" y="622"/>
                </a:lnTo>
                <a:lnTo>
                  <a:pt x="1000" y="628"/>
                </a:lnTo>
                <a:lnTo>
                  <a:pt x="1000" y="635"/>
                </a:lnTo>
                <a:lnTo>
                  <a:pt x="1005" y="642"/>
                </a:lnTo>
                <a:lnTo>
                  <a:pt x="998" y="646"/>
                </a:lnTo>
                <a:lnTo>
                  <a:pt x="992" y="647"/>
                </a:lnTo>
                <a:lnTo>
                  <a:pt x="985" y="648"/>
                </a:lnTo>
                <a:lnTo>
                  <a:pt x="978" y="652"/>
                </a:lnTo>
                <a:lnTo>
                  <a:pt x="971" y="656"/>
                </a:lnTo>
                <a:lnTo>
                  <a:pt x="965" y="659"/>
                </a:lnTo>
                <a:lnTo>
                  <a:pt x="962" y="659"/>
                </a:lnTo>
                <a:lnTo>
                  <a:pt x="961" y="657"/>
                </a:lnTo>
                <a:lnTo>
                  <a:pt x="958" y="656"/>
                </a:lnTo>
                <a:lnTo>
                  <a:pt x="957" y="656"/>
                </a:lnTo>
                <a:lnTo>
                  <a:pt x="953" y="657"/>
                </a:lnTo>
                <a:lnTo>
                  <a:pt x="946" y="659"/>
                </a:lnTo>
                <a:lnTo>
                  <a:pt x="937" y="659"/>
                </a:lnTo>
                <a:lnTo>
                  <a:pt x="940" y="654"/>
                </a:lnTo>
                <a:lnTo>
                  <a:pt x="940" y="639"/>
                </a:lnTo>
                <a:lnTo>
                  <a:pt x="937" y="638"/>
                </a:lnTo>
                <a:lnTo>
                  <a:pt x="934" y="636"/>
                </a:lnTo>
                <a:lnTo>
                  <a:pt x="929" y="641"/>
                </a:lnTo>
                <a:lnTo>
                  <a:pt x="928" y="643"/>
                </a:lnTo>
                <a:lnTo>
                  <a:pt x="923" y="648"/>
                </a:lnTo>
                <a:lnTo>
                  <a:pt x="922" y="648"/>
                </a:lnTo>
                <a:lnTo>
                  <a:pt x="920" y="647"/>
                </a:lnTo>
                <a:lnTo>
                  <a:pt x="918" y="645"/>
                </a:lnTo>
                <a:lnTo>
                  <a:pt x="918" y="643"/>
                </a:lnTo>
                <a:lnTo>
                  <a:pt x="916" y="642"/>
                </a:lnTo>
                <a:lnTo>
                  <a:pt x="913" y="642"/>
                </a:lnTo>
                <a:lnTo>
                  <a:pt x="912" y="645"/>
                </a:lnTo>
                <a:lnTo>
                  <a:pt x="913" y="655"/>
                </a:lnTo>
                <a:lnTo>
                  <a:pt x="915" y="663"/>
                </a:lnTo>
                <a:lnTo>
                  <a:pt x="919" y="671"/>
                </a:lnTo>
                <a:lnTo>
                  <a:pt x="923" y="682"/>
                </a:lnTo>
                <a:lnTo>
                  <a:pt x="918" y="684"/>
                </a:lnTo>
                <a:lnTo>
                  <a:pt x="914" y="689"/>
                </a:lnTo>
                <a:lnTo>
                  <a:pt x="909" y="694"/>
                </a:lnTo>
                <a:lnTo>
                  <a:pt x="904" y="696"/>
                </a:lnTo>
                <a:lnTo>
                  <a:pt x="901" y="706"/>
                </a:lnTo>
                <a:lnTo>
                  <a:pt x="897" y="713"/>
                </a:lnTo>
                <a:lnTo>
                  <a:pt x="890" y="719"/>
                </a:lnTo>
                <a:lnTo>
                  <a:pt x="882" y="725"/>
                </a:lnTo>
                <a:lnTo>
                  <a:pt x="873" y="730"/>
                </a:lnTo>
                <a:lnTo>
                  <a:pt x="868" y="736"/>
                </a:lnTo>
                <a:lnTo>
                  <a:pt x="861" y="736"/>
                </a:lnTo>
                <a:lnTo>
                  <a:pt x="855" y="737"/>
                </a:lnTo>
                <a:lnTo>
                  <a:pt x="850" y="738"/>
                </a:lnTo>
                <a:lnTo>
                  <a:pt x="844" y="738"/>
                </a:lnTo>
                <a:lnTo>
                  <a:pt x="843" y="739"/>
                </a:lnTo>
                <a:lnTo>
                  <a:pt x="842" y="741"/>
                </a:lnTo>
                <a:lnTo>
                  <a:pt x="842" y="750"/>
                </a:lnTo>
                <a:lnTo>
                  <a:pt x="840" y="750"/>
                </a:lnTo>
                <a:lnTo>
                  <a:pt x="836" y="746"/>
                </a:lnTo>
                <a:lnTo>
                  <a:pt x="836" y="745"/>
                </a:lnTo>
                <a:lnTo>
                  <a:pt x="835" y="744"/>
                </a:lnTo>
                <a:lnTo>
                  <a:pt x="834" y="744"/>
                </a:lnTo>
                <a:lnTo>
                  <a:pt x="833" y="745"/>
                </a:lnTo>
                <a:lnTo>
                  <a:pt x="831" y="745"/>
                </a:lnTo>
                <a:lnTo>
                  <a:pt x="828" y="746"/>
                </a:lnTo>
                <a:lnTo>
                  <a:pt x="826" y="747"/>
                </a:lnTo>
                <a:lnTo>
                  <a:pt x="821" y="747"/>
                </a:lnTo>
                <a:lnTo>
                  <a:pt x="819" y="746"/>
                </a:lnTo>
                <a:lnTo>
                  <a:pt x="819" y="740"/>
                </a:lnTo>
                <a:lnTo>
                  <a:pt x="815" y="740"/>
                </a:lnTo>
                <a:lnTo>
                  <a:pt x="813" y="741"/>
                </a:lnTo>
                <a:lnTo>
                  <a:pt x="812" y="743"/>
                </a:lnTo>
                <a:lnTo>
                  <a:pt x="806" y="743"/>
                </a:lnTo>
                <a:lnTo>
                  <a:pt x="804" y="741"/>
                </a:lnTo>
                <a:lnTo>
                  <a:pt x="804" y="739"/>
                </a:lnTo>
                <a:lnTo>
                  <a:pt x="802" y="736"/>
                </a:lnTo>
                <a:lnTo>
                  <a:pt x="800" y="737"/>
                </a:lnTo>
                <a:lnTo>
                  <a:pt x="799" y="738"/>
                </a:lnTo>
                <a:lnTo>
                  <a:pt x="799" y="739"/>
                </a:lnTo>
                <a:lnTo>
                  <a:pt x="801" y="744"/>
                </a:lnTo>
                <a:lnTo>
                  <a:pt x="801" y="745"/>
                </a:lnTo>
                <a:lnTo>
                  <a:pt x="802" y="747"/>
                </a:lnTo>
                <a:lnTo>
                  <a:pt x="802" y="750"/>
                </a:lnTo>
                <a:lnTo>
                  <a:pt x="797" y="748"/>
                </a:lnTo>
                <a:lnTo>
                  <a:pt x="793" y="745"/>
                </a:lnTo>
                <a:lnTo>
                  <a:pt x="792" y="741"/>
                </a:lnTo>
                <a:lnTo>
                  <a:pt x="788" y="738"/>
                </a:lnTo>
                <a:lnTo>
                  <a:pt x="783" y="738"/>
                </a:lnTo>
                <a:lnTo>
                  <a:pt x="781" y="743"/>
                </a:lnTo>
                <a:lnTo>
                  <a:pt x="785" y="747"/>
                </a:lnTo>
                <a:lnTo>
                  <a:pt x="788" y="753"/>
                </a:lnTo>
                <a:lnTo>
                  <a:pt x="791" y="760"/>
                </a:lnTo>
                <a:lnTo>
                  <a:pt x="788" y="766"/>
                </a:lnTo>
                <a:lnTo>
                  <a:pt x="793" y="764"/>
                </a:lnTo>
                <a:lnTo>
                  <a:pt x="800" y="764"/>
                </a:lnTo>
                <a:lnTo>
                  <a:pt x="793" y="771"/>
                </a:lnTo>
                <a:lnTo>
                  <a:pt x="785" y="773"/>
                </a:lnTo>
                <a:lnTo>
                  <a:pt x="778" y="769"/>
                </a:lnTo>
                <a:lnTo>
                  <a:pt x="771" y="764"/>
                </a:lnTo>
                <a:lnTo>
                  <a:pt x="770" y="768"/>
                </a:lnTo>
                <a:lnTo>
                  <a:pt x="770" y="774"/>
                </a:lnTo>
                <a:lnTo>
                  <a:pt x="771" y="780"/>
                </a:lnTo>
                <a:lnTo>
                  <a:pt x="770" y="785"/>
                </a:lnTo>
                <a:lnTo>
                  <a:pt x="766" y="789"/>
                </a:lnTo>
                <a:lnTo>
                  <a:pt x="763" y="786"/>
                </a:lnTo>
                <a:lnTo>
                  <a:pt x="759" y="786"/>
                </a:lnTo>
                <a:lnTo>
                  <a:pt x="748" y="790"/>
                </a:lnTo>
                <a:lnTo>
                  <a:pt x="742" y="792"/>
                </a:lnTo>
                <a:lnTo>
                  <a:pt x="737" y="789"/>
                </a:lnTo>
                <a:lnTo>
                  <a:pt x="738" y="795"/>
                </a:lnTo>
                <a:lnTo>
                  <a:pt x="738" y="801"/>
                </a:lnTo>
                <a:lnTo>
                  <a:pt x="741" y="804"/>
                </a:lnTo>
                <a:lnTo>
                  <a:pt x="746" y="808"/>
                </a:lnTo>
                <a:lnTo>
                  <a:pt x="743" y="814"/>
                </a:lnTo>
                <a:lnTo>
                  <a:pt x="741" y="820"/>
                </a:lnTo>
                <a:lnTo>
                  <a:pt x="730" y="817"/>
                </a:lnTo>
                <a:lnTo>
                  <a:pt x="719" y="817"/>
                </a:lnTo>
                <a:lnTo>
                  <a:pt x="709" y="820"/>
                </a:lnTo>
                <a:lnTo>
                  <a:pt x="713" y="823"/>
                </a:lnTo>
                <a:lnTo>
                  <a:pt x="715" y="824"/>
                </a:lnTo>
                <a:lnTo>
                  <a:pt x="719" y="824"/>
                </a:lnTo>
                <a:lnTo>
                  <a:pt x="721" y="825"/>
                </a:lnTo>
                <a:lnTo>
                  <a:pt x="723" y="828"/>
                </a:lnTo>
                <a:lnTo>
                  <a:pt x="724" y="830"/>
                </a:lnTo>
                <a:lnTo>
                  <a:pt x="729" y="837"/>
                </a:lnTo>
                <a:lnTo>
                  <a:pt x="728" y="844"/>
                </a:lnTo>
                <a:lnTo>
                  <a:pt x="724" y="851"/>
                </a:lnTo>
                <a:lnTo>
                  <a:pt x="722" y="857"/>
                </a:lnTo>
                <a:lnTo>
                  <a:pt x="721" y="865"/>
                </a:lnTo>
                <a:lnTo>
                  <a:pt x="712" y="866"/>
                </a:lnTo>
                <a:lnTo>
                  <a:pt x="700" y="862"/>
                </a:lnTo>
                <a:lnTo>
                  <a:pt x="695" y="859"/>
                </a:lnTo>
                <a:lnTo>
                  <a:pt x="689" y="857"/>
                </a:lnTo>
                <a:lnTo>
                  <a:pt x="691" y="862"/>
                </a:lnTo>
                <a:lnTo>
                  <a:pt x="693" y="866"/>
                </a:lnTo>
                <a:lnTo>
                  <a:pt x="695" y="870"/>
                </a:lnTo>
                <a:lnTo>
                  <a:pt x="695" y="876"/>
                </a:lnTo>
                <a:lnTo>
                  <a:pt x="703" y="877"/>
                </a:lnTo>
                <a:lnTo>
                  <a:pt x="710" y="878"/>
                </a:lnTo>
                <a:lnTo>
                  <a:pt x="717" y="876"/>
                </a:lnTo>
                <a:lnTo>
                  <a:pt x="715" y="883"/>
                </a:lnTo>
                <a:lnTo>
                  <a:pt x="714" y="890"/>
                </a:lnTo>
                <a:lnTo>
                  <a:pt x="712" y="895"/>
                </a:lnTo>
                <a:lnTo>
                  <a:pt x="707" y="899"/>
                </a:lnTo>
                <a:lnTo>
                  <a:pt x="706" y="906"/>
                </a:lnTo>
                <a:lnTo>
                  <a:pt x="707" y="911"/>
                </a:lnTo>
                <a:lnTo>
                  <a:pt x="709" y="915"/>
                </a:lnTo>
                <a:lnTo>
                  <a:pt x="713" y="920"/>
                </a:lnTo>
                <a:lnTo>
                  <a:pt x="715" y="925"/>
                </a:lnTo>
                <a:lnTo>
                  <a:pt x="716" y="933"/>
                </a:lnTo>
                <a:lnTo>
                  <a:pt x="716" y="941"/>
                </a:lnTo>
                <a:lnTo>
                  <a:pt x="717" y="949"/>
                </a:lnTo>
                <a:lnTo>
                  <a:pt x="722" y="958"/>
                </a:lnTo>
                <a:lnTo>
                  <a:pt x="724" y="962"/>
                </a:lnTo>
                <a:lnTo>
                  <a:pt x="727" y="967"/>
                </a:lnTo>
                <a:lnTo>
                  <a:pt x="728" y="974"/>
                </a:lnTo>
                <a:lnTo>
                  <a:pt x="728" y="982"/>
                </a:lnTo>
                <a:lnTo>
                  <a:pt x="729" y="989"/>
                </a:lnTo>
                <a:lnTo>
                  <a:pt x="732" y="995"/>
                </a:lnTo>
                <a:lnTo>
                  <a:pt x="732" y="996"/>
                </a:lnTo>
                <a:lnTo>
                  <a:pt x="730" y="998"/>
                </a:lnTo>
                <a:lnTo>
                  <a:pt x="723" y="998"/>
                </a:lnTo>
                <a:lnTo>
                  <a:pt x="723" y="999"/>
                </a:lnTo>
                <a:lnTo>
                  <a:pt x="722" y="1000"/>
                </a:lnTo>
                <a:lnTo>
                  <a:pt x="723" y="1003"/>
                </a:lnTo>
                <a:lnTo>
                  <a:pt x="715" y="1000"/>
                </a:lnTo>
                <a:lnTo>
                  <a:pt x="708" y="995"/>
                </a:lnTo>
                <a:lnTo>
                  <a:pt x="701" y="988"/>
                </a:lnTo>
                <a:lnTo>
                  <a:pt x="693" y="983"/>
                </a:lnTo>
                <a:lnTo>
                  <a:pt x="650" y="983"/>
                </a:lnTo>
                <a:lnTo>
                  <a:pt x="644" y="978"/>
                </a:lnTo>
                <a:lnTo>
                  <a:pt x="639" y="972"/>
                </a:lnTo>
                <a:lnTo>
                  <a:pt x="632" y="969"/>
                </a:lnTo>
                <a:lnTo>
                  <a:pt x="624" y="967"/>
                </a:lnTo>
                <a:lnTo>
                  <a:pt x="614" y="967"/>
                </a:lnTo>
                <a:lnTo>
                  <a:pt x="609" y="960"/>
                </a:lnTo>
                <a:lnTo>
                  <a:pt x="602" y="955"/>
                </a:lnTo>
                <a:lnTo>
                  <a:pt x="593" y="953"/>
                </a:lnTo>
                <a:lnTo>
                  <a:pt x="582" y="953"/>
                </a:lnTo>
                <a:lnTo>
                  <a:pt x="581" y="951"/>
                </a:lnTo>
                <a:lnTo>
                  <a:pt x="581" y="946"/>
                </a:lnTo>
                <a:lnTo>
                  <a:pt x="580" y="943"/>
                </a:lnTo>
                <a:lnTo>
                  <a:pt x="579" y="943"/>
                </a:lnTo>
                <a:lnTo>
                  <a:pt x="578" y="942"/>
                </a:lnTo>
                <a:lnTo>
                  <a:pt x="576" y="942"/>
                </a:lnTo>
                <a:lnTo>
                  <a:pt x="575" y="941"/>
                </a:lnTo>
                <a:lnTo>
                  <a:pt x="574" y="941"/>
                </a:lnTo>
                <a:lnTo>
                  <a:pt x="573" y="932"/>
                </a:lnTo>
                <a:lnTo>
                  <a:pt x="572" y="921"/>
                </a:lnTo>
                <a:lnTo>
                  <a:pt x="566" y="909"/>
                </a:lnTo>
                <a:lnTo>
                  <a:pt x="559" y="899"/>
                </a:lnTo>
                <a:lnTo>
                  <a:pt x="552" y="891"/>
                </a:lnTo>
                <a:lnTo>
                  <a:pt x="551" y="888"/>
                </a:lnTo>
                <a:lnTo>
                  <a:pt x="552" y="886"/>
                </a:lnTo>
                <a:lnTo>
                  <a:pt x="552" y="884"/>
                </a:lnTo>
                <a:lnTo>
                  <a:pt x="553" y="883"/>
                </a:lnTo>
                <a:lnTo>
                  <a:pt x="554" y="880"/>
                </a:lnTo>
                <a:lnTo>
                  <a:pt x="554" y="876"/>
                </a:lnTo>
                <a:lnTo>
                  <a:pt x="553" y="873"/>
                </a:lnTo>
                <a:lnTo>
                  <a:pt x="551" y="872"/>
                </a:lnTo>
                <a:lnTo>
                  <a:pt x="549" y="867"/>
                </a:lnTo>
                <a:lnTo>
                  <a:pt x="551" y="853"/>
                </a:lnTo>
                <a:lnTo>
                  <a:pt x="549" y="845"/>
                </a:lnTo>
                <a:lnTo>
                  <a:pt x="545" y="838"/>
                </a:lnTo>
                <a:lnTo>
                  <a:pt x="538" y="834"/>
                </a:lnTo>
                <a:lnTo>
                  <a:pt x="530" y="831"/>
                </a:lnTo>
                <a:lnTo>
                  <a:pt x="522" y="817"/>
                </a:lnTo>
                <a:lnTo>
                  <a:pt x="512" y="803"/>
                </a:lnTo>
                <a:lnTo>
                  <a:pt x="504" y="789"/>
                </a:lnTo>
                <a:lnTo>
                  <a:pt x="503" y="787"/>
                </a:lnTo>
                <a:lnTo>
                  <a:pt x="501" y="785"/>
                </a:lnTo>
                <a:lnTo>
                  <a:pt x="497" y="783"/>
                </a:lnTo>
                <a:lnTo>
                  <a:pt x="490" y="780"/>
                </a:lnTo>
                <a:lnTo>
                  <a:pt x="488" y="774"/>
                </a:lnTo>
                <a:lnTo>
                  <a:pt x="486" y="767"/>
                </a:lnTo>
                <a:lnTo>
                  <a:pt x="485" y="758"/>
                </a:lnTo>
                <a:lnTo>
                  <a:pt x="485" y="757"/>
                </a:lnTo>
                <a:lnTo>
                  <a:pt x="483" y="754"/>
                </a:lnTo>
                <a:lnTo>
                  <a:pt x="481" y="747"/>
                </a:lnTo>
                <a:lnTo>
                  <a:pt x="479" y="744"/>
                </a:lnTo>
                <a:lnTo>
                  <a:pt x="476" y="743"/>
                </a:lnTo>
                <a:lnTo>
                  <a:pt x="475" y="741"/>
                </a:lnTo>
                <a:lnTo>
                  <a:pt x="473" y="740"/>
                </a:lnTo>
                <a:lnTo>
                  <a:pt x="473" y="736"/>
                </a:lnTo>
                <a:lnTo>
                  <a:pt x="472" y="732"/>
                </a:lnTo>
                <a:lnTo>
                  <a:pt x="465" y="722"/>
                </a:lnTo>
                <a:lnTo>
                  <a:pt x="462" y="717"/>
                </a:lnTo>
                <a:lnTo>
                  <a:pt x="461" y="709"/>
                </a:lnTo>
                <a:lnTo>
                  <a:pt x="459" y="702"/>
                </a:lnTo>
                <a:lnTo>
                  <a:pt x="452" y="690"/>
                </a:lnTo>
                <a:lnTo>
                  <a:pt x="443" y="681"/>
                </a:lnTo>
                <a:lnTo>
                  <a:pt x="433" y="670"/>
                </a:lnTo>
                <a:lnTo>
                  <a:pt x="429" y="664"/>
                </a:lnTo>
                <a:lnTo>
                  <a:pt x="422" y="657"/>
                </a:lnTo>
                <a:lnTo>
                  <a:pt x="413" y="650"/>
                </a:lnTo>
                <a:lnTo>
                  <a:pt x="412" y="649"/>
                </a:lnTo>
                <a:lnTo>
                  <a:pt x="411" y="649"/>
                </a:lnTo>
                <a:lnTo>
                  <a:pt x="411" y="650"/>
                </a:lnTo>
                <a:lnTo>
                  <a:pt x="404" y="642"/>
                </a:lnTo>
                <a:lnTo>
                  <a:pt x="395" y="628"/>
                </a:lnTo>
                <a:lnTo>
                  <a:pt x="381" y="629"/>
                </a:lnTo>
                <a:lnTo>
                  <a:pt x="365" y="628"/>
                </a:lnTo>
                <a:lnTo>
                  <a:pt x="346" y="625"/>
                </a:lnTo>
                <a:lnTo>
                  <a:pt x="334" y="620"/>
                </a:lnTo>
                <a:lnTo>
                  <a:pt x="328" y="620"/>
                </a:lnTo>
                <a:lnTo>
                  <a:pt x="323" y="622"/>
                </a:lnTo>
                <a:lnTo>
                  <a:pt x="318" y="628"/>
                </a:lnTo>
                <a:lnTo>
                  <a:pt x="309" y="627"/>
                </a:lnTo>
                <a:lnTo>
                  <a:pt x="299" y="631"/>
                </a:lnTo>
                <a:lnTo>
                  <a:pt x="294" y="636"/>
                </a:lnTo>
                <a:lnTo>
                  <a:pt x="289" y="645"/>
                </a:lnTo>
                <a:lnTo>
                  <a:pt x="284" y="655"/>
                </a:lnTo>
                <a:lnTo>
                  <a:pt x="278" y="668"/>
                </a:lnTo>
                <a:lnTo>
                  <a:pt x="273" y="678"/>
                </a:lnTo>
                <a:lnTo>
                  <a:pt x="263" y="688"/>
                </a:lnTo>
                <a:lnTo>
                  <a:pt x="254" y="696"/>
                </a:lnTo>
                <a:lnTo>
                  <a:pt x="242" y="694"/>
                </a:lnTo>
                <a:lnTo>
                  <a:pt x="232" y="689"/>
                </a:lnTo>
                <a:lnTo>
                  <a:pt x="224" y="683"/>
                </a:lnTo>
                <a:lnTo>
                  <a:pt x="214" y="676"/>
                </a:lnTo>
                <a:lnTo>
                  <a:pt x="210" y="671"/>
                </a:lnTo>
                <a:lnTo>
                  <a:pt x="209" y="669"/>
                </a:lnTo>
                <a:lnTo>
                  <a:pt x="206" y="668"/>
                </a:lnTo>
                <a:lnTo>
                  <a:pt x="196" y="666"/>
                </a:lnTo>
                <a:lnTo>
                  <a:pt x="186" y="662"/>
                </a:lnTo>
                <a:lnTo>
                  <a:pt x="179" y="656"/>
                </a:lnTo>
                <a:lnTo>
                  <a:pt x="175" y="649"/>
                </a:lnTo>
                <a:lnTo>
                  <a:pt x="168" y="642"/>
                </a:lnTo>
                <a:lnTo>
                  <a:pt x="161" y="638"/>
                </a:lnTo>
                <a:lnTo>
                  <a:pt x="153" y="634"/>
                </a:lnTo>
                <a:lnTo>
                  <a:pt x="150" y="625"/>
                </a:lnTo>
                <a:lnTo>
                  <a:pt x="141" y="608"/>
                </a:lnTo>
                <a:lnTo>
                  <a:pt x="138" y="600"/>
                </a:lnTo>
                <a:lnTo>
                  <a:pt x="139" y="589"/>
                </a:lnTo>
                <a:lnTo>
                  <a:pt x="140" y="582"/>
                </a:lnTo>
                <a:lnTo>
                  <a:pt x="139" y="575"/>
                </a:lnTo>
                <a:lnTo>
                  <a:pt x="135" y="566"/>
                </a:lnTo>
                <a:lnTo>
                  <a:pt x="135" y="565"/>
                </a:lnTo>
                <a:lnTo>
                  <a:pt x="134" y="562"/>
                </a:lnTo>
                <a:lnTo>
                  <a:pt x="134" y="559"/>
                </a:lnTo>
                <a:lnTo>
                  <a:pt x="133" y="557"/>
                </a:lnTo>
                <a:lnTo>
                  <a:pt x="132" y="557"/>
                </a:lnTo>
                <a:lnTo>
                  <a:pt x="129" y="556"/>
                </a:lnTo>
                <a:lnTo>
                  <a:pt x="128" y="556"/>
                </a:lnTo>
                <a:lnTo>
                  <a:pt x="127" y="555"/>
                </a:lnTo>
                <a:lnTo>
                  <a:pt x="127" y="543"/>
                </a:lnTo>
                <a:lnTo>
                  <a:pt x="125" y="540"/>
                </a:lnTo>
                <a:lnTo>
                  <a:pt x="122" y="537"/>
                </a:lnTo>
                <a:lnTo>
                  <a:pt x="121" y="535"/>
                </a:lnTo>
                <a:lnTo>
                  <a:pt x="105" y="519"/>
                </a:lnTo>
                <a:lnTo>
                  <a:pt x="101" y="516"/>
                </a:lnTo>
                <a:lnTo>
                  <a:pt x="94" y="514"/>
                </a:lnTo>
                <a:lnTo>
                  <a:pt x="87" y="509"/>
                </a:lnTo>
                <a:lnTo>
                  <a:pt x="83" y="502"/>
                </a:lnTo>
                <a:lnTo>
                  <a:pt x="82" y="499"/>
                </a:lnTo>
                <a:lnTo>
                  <a:pt x="77" y="492"/>
                </a:lnTo>
                <a:lnTo>
                  <a:pt x="70" y="487"/>
                </a:lnTo>
                <a:lnTo>
                  <a:pt x="68" y="485"/>
                </a:lnTo>
                <a:lnTo>
                  <a:pt x="51" y="464"/>
                </a:lnTo>
                <a:lnTo>
                  <a:pt x="41" y="454"/>
                </a:lnTo>
                <a:lnTo>
                  <a:pt x="28" y="447"/>
                </a:lnTo>
                <a:lnTo>
                  <a:pt x="27" y="440"/>
                </a:lnTo>
                <a:lnTo>
                  <a:pt x="25" y="435"/>
                </a:lnTo>
                <a:lnTo>
                  <a:pt x="23" y="428"/>
                </a:lnTo>
                <a:lnTo>
                  <a:pt x="19" y="423"/>
                </a:lnTo>
                <a:lnTo>
                  <a:pt x="14" y="419"/>
                </a:lnTo>
                <a:lnTo>
                  <a:pt x="8" y="416"/>
                </a:lnTo>
                <a:lnTo>
                  <a:pt x="4" y="411"/>
                </a:lnTo>
                <a:lnTo>
                  <a:pt x="0" y="405"/>
                </a:lnTo>
                <a:lnTo>
                  <a:pt x="0" y="397"/>
                </a:lnTo>
                <a:lnTo>
                  <a:pt x="90" y="407"/>
                </a:lnTo>
                <a:lnTo>
                  <a:pt x="181" y="414"/>
                </a:lnTo>
                <a:lnTo>
                  <a:pt x="274" y="419"/>
                </a:lnTo>
                <a:lnTo>
                  <a:pt x="275" y="418"/>
                </a:lnTo>
                <a:lnTo>
                  <a:pt x="277" y="417"/>
                </a:lnTo>
                <a:lnTo>
                  <a:pt x="280" y="415"/>
                </a:lnTo>
                <a:lnTo>
                  <a:pt x="282" y="414"/>
                </a:lnTo>
                <a:lnTo>
                  <a:pt x="296" y="206"/>
                </a:lnTo>
                <a:lnTo>
                  <a:pt x="310" y="0"/>
                </a:lnTo>
                <a:close/>
              </a:path>
            </a:pathLst>
          </a:custGeom>
          <a:solidFill>
            <a:schemeClr val="bg1">
              <a:lumMod val="95000"/>
            </a:schemeClr>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grpSp>
        <p:nvGrpSpPr>
          <p:cNvPr id="114" name="Group 86"/>
          <p:cNvGrpSpPr/>
          <p:nvPr/>
        </p:nvGrpSpPr>
        <p:grpSpPr>
          <a:xfrm flipH="1">
            <a:off x="6623321" y="2538870"/>
            <a:ext cx="287286" cy="287284"/>
            <a:chOff x="2964141" y="1040092"/>
            <a:chExt cx="1066800" cy="1066800"/>
          </a:xfrm>
        </p:grpSpPr>
        <p:sp>
          <p:nvSpPr>
            <p:cNvPr id="115" name="Teardrop 114"/>
            <p:cNvSpPr/>
            <p:nvPr/>
          </p:nvSpPr>
          <p:spPr>
            <a:xfrm rot="8100000">
              <a:off x="2964141" y="1040092"/>
              <a:ext cx="1066800" cy="1066800"/>
            </a:xfrm>
            <a:prstGeom prst="teardrop">
              <a:avLst>
                <a:gd name="adj" fmla="val 200000"/>
              </a:avLst>
            </a:prstGeom>
            <a:solidFill>
              <a:srgbClr val="FF0000"/>
            </a:solidFill>
            <a:ln w="381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6" name="Oval 115"/>
            <p:cNvSpPr/>
            <p:nvPr/>
          </p:nvSpPr>
          <p:spPr>
            <a:xfrm>
              <a:off x="3183216" y="1257300"/>
              <a:ext cx="628650" cy="6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31" name="Freeform 130"/>
          <p:cNvSpPr/>
          <p:nvPr/>
        </p:nvSpPr>
        <p:spPr>
          <a:xfrm rot="10628157">
            <a:off x="1806820" y="2812822"/>
            <a:ext cx="1792937" cy="617572"/>
          </a:xfrm>
          <a:custGeom>
            <a:avLst/>
            <a:gdLst>
              <a:gd name="connsiteX0" fmla="*/ 0 w 3124200"/>
              <a:gd name="connsiteY0" fmla="*/ 228600 h 914400"/>
              <a:gd name="connsiteX1" fmla="*/ 2667000 w 3124200"/>
              <a:gd name="connsiteY1" fmla="*/ 228600 h 914400"/>
              <a:gd name="connsiteX2" fmla="*/ 2667000 w 3124200"/>
              <a:gd name="connsiteY2" fmla="*/ 0 h 914400"/>
              <a:gd name="connsiteX3" fmla="*/ 3124200 w 3124200"/>
              <a:gd name="connsiteY3" fmla="*/ 457200 h 914400"/>
              <a:gd name="connsiteX4" fmla="*/ 2667000 w 3124200"/>
              <a:gd name="connsiteY4" fmla="*/ 914400 h 914400"/>
              <a:gd name="connsiteX5" fmla="*/ 2667000 w 3124200"/>
              <a:gd name="connsiteY5" fmla="*/ 685800 h 914400"/>
              <a:gd name="connsiteX6" fmla="*/ 0 w 3124200"/>
              <a:gd name="connsiteY6" fmla="*/ 685800 h 914400"/>
              <a:gd name="connsiteX7" fmla="*/ 0 w 3124200"/>
              <a:gd name="connsiteY7" fmla="*/ 228600 h 914400"/>
              <a:gd name="connsiteX0" fmla="*/ 14824 w 3139024"/>
              <a:gd name="connsiteY0" fmla="*/ 228600 h 914400"/>
              <a:gd name="connsiteX1" fmla="*/ 2681824 w 3139024"/>
              <a:gd name="connsiteY1" fmla="*/ 228600 h 914400"/>
              <a:gd name="connsiteX2" fmla="*/ 2681824 w 3139024"/>
              <a:gd name="connsiteY2" fmla="*/ 0 h 914400"/>
              <a:gd name="connsiteX3" fmla="*/ 3139024 w 3139024"/>
              <a:gd name="connsiteY3" fmla="*/ 457200 h 914400"/>
              <a:gd name="connsiteX4" fmla="*/ 2681824 w 3139024"/>
              <a:gd name="connsiteY4" fmla="*/ 914400 h 914400"/>
              <a:gd name="connsiteX5" fmla="*/ 2681824 w 3139024"/>
              <a:gd name="connsiteY5" fmla="*/ 685800 h 914400"/>
              <a:gd name="connsiteX6" fmla="*/ 14824 w 3139024"/>
              <a:gd name="connsiteY6" fmla="*/ 685800 h 914400"/>
              <a:gd name="connsiteX7" fmla="*/ 0 w 3139024"/>
              <a:gd name="connsiteY7" fmla="*/ 446649 h 914400"/>
              <a:gd name="connsiteX8" fmla="*/ 14824 w 3139024"/>
              <a:gd name="connsiteY8" fmla="*/ 228600 h 914400"/>
              <a:gd name="connsiteX0" fmla="*/ 14824 w 3139024"/>
              <a:gd name="connsiteY0" fmla="*/ 228600 h 914400"/>
              <a:gd name="connsiteX1" fmla="*/ 2681824 w 3139024"/>
              <a:gd name="connsiteY1" fmla="*/ 228600 h 914400"/>
              <a:gd name="connsiteX2" fmla="*/ 2681824 w 3139024"/>
              <a:gd name="connsiteY2" fmla="*/ 0 h 914400"/>
              <a:gd name="connsiteX3" fmla="*/ 3139024 w 3139024"/>
              <a:gd name="connsiteY3" fmla="*/ 457200 h 914400"/>
              <a:gd name="connsiteX4" fmla="*/ 2681824 w 3139024"/>
              <a:gd name="connsiteY4" fmla="*/ 914400 h 914400"/>
              <a:gd name="connsiteX5" fmla="*/ 2681824 w 3139024"/>
              <a:gd name="connsiteY5" fmla="*/ 685800 h 914400"/>
              <a:gd name="connsiteX6" fmla="*/ 0 w 3139024"/>
              <a:gd name="connsiteY6" fmla="*/ 446649 h 914400"/>
              <a:gd name="connsiteX7" fmla="*/ 14824 w 3139024"/>
              <a:gd name="connsiteY7" fmla="*/ 228600 h 914400"/>
              <a:gd name="connsiteX0" fmla="*/ 0 w 3139024"/>
              <a:gd name="connsiteY0" fmla="*/ 446649 h 914400"/>
              <a:gd name="connsiteX1" fmla="*/ 2681824 w 3139024"/>
              <a:gd name="connsiteY1" fmla="*/ 228600 h 914400"/>
              <a:gd name="connsiteX2" fmla="*/ 2681824 w 3139024"/>
              <a:gd name="connsiteY2" fmla="*/ 0 h 914400"/>
              <a:gd name="connsiteX3" fmla="*/ 3139024 w 3139024"/>
              <a:gd name="connsiteY3" fmla="*/ 457200 h 914400"/>
              <a:gd name="connsiteX4" fmla="*/ 2681824 w 3139024"/>
              <a:gd name="connsiteY4" fmla="*/ 914400 h 914400"/>
              <a:gd name="connsiteX5" fmla="*/ 2681824 w 3139024"/>
              <a:gd name="connsiteY5" fmla="*/ 685800 h 914400"/>
              <a:gd name="connsiteX6" fmla="*/ 0 w 3139024"/>
              <a:gd name="connsiteY6" fmla="*/ 446649 h 914400"/>
              <a:gd name="connsiteX0" fmla="*/ 0 w 3344297"/>
              <a:gd name="connsiteY0" fmla="*/ 0 h 1229751"/>
              <a:gd name="connsiteX1" fmla="*/ 2887097 w 3344297"/>
              <a:gd name="connsiteY1" fmla="*/ 543951 h 1229751"/>
              <a:gd name="connsiteX2" fmla="*/ 2887097 w 3344297"/>
              <a:gd name="connsiteY2" fmla="*/ 315351 h 1229751"/>
              <a:gd name="connsiteX3" fmla="*/ 3344297 w 3344297"/>
              <a:gd name="connsiteY3" fmla="*/ 772551 h 1229751"/>
              <a:gd name="connsiteX4" fmla="*/ 2887097 w 3344297"/>
              <a:gd name="connsiteY4" fmla="*/ 1229751 h 1229751"/>
              <a:gd name="connsiteX5" fmla="*/ 2887097 w 3344297"/>
              <a:gd name="connsiteY5" fmla="*/ 1001151 h 1229751"/>
              <a:gd name="connsiteX6" fmla="*/ 0 w 3344297"/>
              <a:gd name="connsiteY6" fmla="*/ 0 h 1229751"/>
              <a:gd name="connsiteX0" fmla="*/ 0 w 4568854"/>
              <a:gd name="connsiteY0" fmla="*/ 0 h 1686951"/>
              <a:gd name="connsiteX1" fmla="*/ 4111654 w 4568854"/>
              <a:gd name="connsiteY1" fmla="*/ 1001151 h 1686951"/>
              <a:gd name="connsiteX2" fmla="*/ 4111654 w 4568854"/>
              <a:gd name="connsiteY2" fmla="*/ 772551 h 1686951"/>
              <a:gd name="connsiteX3" fmla="*/ 4568854 w 4568854"/>
              <a:gd name="connsiteY3" fmla="*/ 1229751 h 1686951"/>
              <a:gd name="connsiteX4" fmla="*/ 4111654 w 4568854"/>
              <a:gd name="connsiteY4" fmla="*/ 1686951 h 1686951"/>
              <a:gd name="connsiteX5" fmla="*/ 4111654 w 4568854"/>
              <a:gd name="connsiteY5" fmla="*/ 1458351 h 1686951"/>
              <a:gd name="connsiteX6" fmla="*/ 0 w 4568854"/>
              <a:gd name="connsiteY6" fmla="*/ 0 h 168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8854" h="1686951">
                <a:moveTo>
                  <a:pt x="0" y="0"/>
                </a:moveTo>
                <a:lnTo>
                  <a:pt x="4111654" y="1001151"/>
                </a:lnTo>
                <a:lnTo>
                  <a:pt x="4111654" y="772551"/>
                </a:lnTo>
                <a:lnTo>
                  <a:pt x="4568854" y="1229751"/>
                </a:lnTo>
                <a:lnTo>
                  <a:pt x="4111654" y="1686951"/>
                </a:lnTo>
                <a:lnTo>
                  <a:pt x="4111654" y="1458351"/>
                </a:lnTo>
                <a:lnTo>
                  <a:pt x="0" y="0"/>
                </a:lnTo>
                <a:close/>
              </a:path>
            </a:pathLst>
          </a:cu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32" name="Group 86"/>
          <p:cNvGrpSpPr/>
          <p:nvPr/>
        </p:nvGrpSpPr>
        <p:grpSpPr>
          <a:xfrm flipH="1">
            <a:off x="5035147" y="2848537"/>
            <a:ext cx="287286" cy="287284"/>
            <a:chOff x="2964141" y="1040092"/>
            <a:chExt cx="1066800" cy="1066800"/>
          </a:xfrm>
          <a:solidFill>
            <a:srgbClr val="FFFF00"/>
          </a:solidFill>
        </p:grpSpPr>
        <p:sp>
          <p:nvSpPr>
            <p:cNvPr id="133" name="Teardrop 132"/>
            <p:cNvSpPr/>
            <p:nvPr/>
          </p:nvSpPr>
          <p:spPr>
            <a:xfrm rot="8100000">
              <a:off x="2964141" y="1040092"/>
              <a:ext cx="1066800" cy="1066800"/>
            </a:xfrm>
            <a:prstGeom prst="teardrop">
              <a:avLst>
                <a:gd name="adj" fmla="val 200000"/>
              </a:avLst>
            </a:prstGeom>
            <a:grpFill/>
            <a:ln w="381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4" name="Oval 133"/>
            <p:cNvSpPr/>
            <p:nvPr/>
          </p:nvSpPr>
          <p:spPr>
            <a:xfrm>
              <a:off x="3183216" y="1257300"/>
              <a:ext cx="628650" cy="6286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47" name="TextBox 146"/>
          <p:cNvSpPr txBox="1"/>
          <p:nvPr/>
        </p:nvSpPr>
        <p:spPr>
          <a:xfrm>
            <a:off x="9179922" y="3921103"/>
            <a:ext cx="2612870" cy="400110"/>
          </a:xfrm>
          <a:prstGeom prst="rect">
            <a:avLst/>
          </a:prstGeom>
          <a:noFill/>
        </p:spPr>
        <p:txBody>
          <a:bodyPr wrap="square" rtlCol="0">
            <a:spAutoFit/>
          </a:bodyPr>
          <a:lstStyle/>
          <a:p>
            <a:pPr defTabSz="457200"/>
            <a:r>
              <a:rPr lang="en-US" sz="2000" b="1" dirty="0">
                <a:solidFill>
                  <a:prstClr val="black"/>
                </a:solidFill>
                <a:latin typeface="Calibri Light" panose="020F0302020204030204"/>
              </a:rPr>
              <a:t>November 2016 Ballot</a:t>
            </a:r>
          </a:p>
        </p:txBody>
      </p:sp>
      <p:sp>
        <p:nvSpPr>
          <p:cNvPr id="148" name="TextBox 147"/>
          <p:cNvSpPr txBox="1"/>
          <p:nvPr/>
        </p:nvSpPr>
        <p:spPr>
          <a:xfrm>
            <a:off x="9187084" y="5961771"/>
            <a:ext cx="3084044" cy="400110"/>
          </a:xfrm>
          <a:prstGeom prst="rect">
            <a:avLst/>
          </a:prstGeom>
          <a:noFill/>
        </p:spPr>
        <p:txBody>
          <a:bodyPr wrap="square" rtlCol="0">
            <a:spAutoFit/>
          </a:bodyPr>
          <a:lstStyle/>
          <a:p>
            <a:pPr defTabSz="457200"/>
            <a:r>
              <a:rPr lang="en-US" sz="2000" b="1" dirty="0">
                <a:solidFill>
                  <a:prstClr val="black"/>
                </a:solidFill>
                <a:latin typeface="Calibri Light" panose="020F0302020204030204"/>
              </a:rPr>
              <a:t>Active statewide legislation</a:t>
            </a:r>
          </a:p>
        </p:txBody>
      </p:sp>
      <p:sp>
        <p:nvSpPr>
          <p:cNvPr id="149" name="TextBox 148"/>
          <p:cNvSpPr txBox="1"/>
          <p:nvPr/>
        </p:nvSpPr>
        <p:spPr>
          <a:xfrm>
            <a:off x="9185094" y="4627908"/>
            <a:ext cx="1317900" cy="400110"/>
          </a:xfrm>
          <a:prstGeom prst="rect">
            <a:avLst/>
          </a:prstGeom>
          <a:noFill/>
        </p:spPr>
        <p:txBody>
          <a:bodyPr wrap="square" rtlCol="0">
            <a:spAutoFit/>
          </a:bodyPr>
          <a:lstStyle/>
          <a:p>
            <a:pPr defTabSz="457200"/>
            <a:r>
              <a:rPr lang="en-US" sz="2000" b="1" dirty="0">
                <a:solidFill>
                  <a:prstClr val="black"/>
                </a:solidFill>
                <a:latin typeface="Calibri Light" panose="020F0302020204030204"/>
              </a:rPr>
              <a:t>Enacted</a:t>
            </a:r>
          </a:p>
        </p:txBody>
      </p:sp>
      <p:grpSp>
        <p:nvGrpSpPr>
          <p:cNvPr id="153" name="Group 86"/>
          <p:cNvGrpSpPr/>
          <p:nvPr/>
        </p:nvGrpSpPr>
        <p:grpSpPr>
          <a:xfrm flipH="1">
            <a:off x="8883062" y="4377334"/>
            <a:ext cx="287286" cy="287284"/>
            <a:chOff x="2964141" y="1040092"/>
            <a:chExt cx="1066800" cy="1066800"/>
          </a:xfrm>
          <a:solidFill>
            <a:srgbClr val="33CCCC"/>
          </a:solidFill>
        </p:grpSpPr>
        <p:sp>
          <p:nvSpPr>
            <p:cNvPr id="154" name="Teardrop 153"/>
            <p:cNvSpPr/>
            <p:nvPr/>
          </p:nvSpPr>
          <p:spPr>
            <a:xfrm rot="8100000">
              <a:off x="2964141" y="1040092"/>
              <a:ext cx="1066800" cy="1066800"/>
            </a:xfrm>
            <a:prstGeom prst="teardrop">
              <a:avLst>
                <a:gd name="adj" fmla="val 200000"/>
              </a:avLst>
            </a:prstGeom>
            <a:grpFill/>
            <a:ln w="38100">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5" name="Oval 154"/>
            <p:cNvSpPr/>
            <p:nvPr/>
          </p:nvSpPr>
          <p:spPr>
            <a:xfrm>
              <a:off x="3183216" y="1257300"/>
              <a:ext cx="628650" cy="62865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56" name="Group 86"/>
          <p:cNvGrpSpPr/>
          <p:nvPr/>
        </p:nvGrpSpPr>
        <p:grpSpPr>
          <a:xfrm flipH="1">
            <a:off x="8883062" y="3658462"/>
            <a:ext cx="287286" cy="287284"/>
            <a:chOff x="2964141" y="1040092"/>
            <a:chExt cx="1066800" cy="1066800"/>
          </a:xfrm>
          <a:solidFill>
            <a:srgbClr val="FFFF00"/>
          </a:solidFill>
        </p:grpSpPr>
        <p:sp>
          <p:nvSpPr>
            <p:cNvPr id="157" name="Teardrop 156"/>
            <p:cNvSpPr/>
            <p:nvPr/>
          </p:nvSpPr>
          <p:spPr>
            <a:xfrm rot="8100000">
              <a:off x="2964141" y="1040092"/>
              <a:ext cx="1066800" cy="1066800"/>
            </a:xfrm>
            <a:prstGeom prst="teardrop">
              <a:avLst>
                <a:gd name="adj" fmla="val 200000"/>
              </a:avLst>
            </a:prstGeom>
            <a:grpFill/>
            <a:ln w="381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8" name="Oval 157"/>
            <p:cNvSpPr/>
            <p:nvPr/>
          </p:nvSpPr>
          <p:spPr>
            <a:xfrm>
              <a:off x="3183216" y="1257300"/>
              <a:ext cx="628650" cy="6286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3" name="TextBox 2"/>
          <p:cNvSpPr txBox="1"/>
          <p:nvPr/>
        </p:nvSpPr>
        <p:spPr>
          <a:xfrm>
            <a:off x="8190420" y="2832953"/>
            <a:ext cx="1111202" cy="307777"/>
          </a:xfrm>
          <a:prstGeom prst="rect">
            <a:avLst/>
          </a:prstGeom>
          <a:noFill/>
        </p:spPr>
        <p:txBody>
          <a:bodyPr wrap="none" rtlCol="0">
            <a:spAutoFit/>
          </a:bodyPr>
          <a:lstStyle/>
          <a:p>
            <a:pPr algn="ctr" defTabSz="457200"/>
            <a:r>
              <a:rPr lang="en-US" sz="1400" b="1" dirty="0">
                <a:solidFill>
                  <a:srgbClr val="000000"/>
                </a:solidFill>
              </a:rPr>
              <a:t>Philadelphia</a:t>
            </a:r>
          </a:p>
        </p:txBody>
      </p:sp>
      <p:sp>
        <p:nvSpPr>
          <p:cNvPr id="159" name="TextBox 158"/>
          <p:cNvSpPr txBox="1"/>
          <p:nvPr/>
        </p:nvSpPr>
        <p:spPr>
          <a:xfrm>
            <a:off x="4797626" y="3345860"/>
            <a:ext cx="772968" cy="307777"/>
          </a:xfrm>
          <a:prstGeom prst="rect">
            <a:avLst/>
          </a:prstGeom>
          <a:noFill/>
        </p:spPr>
        <p:txBody>
          <a:bodyPr wrap="none" rtlCol="0">
            <a:spAutoFit/>
          </a:bodyPr>
          <a:lstStyle/>
          <a:p>
            <a:pPr algn="ctr" defTabSz="457200"/>
            <a:r>
              <a:rPr lang="en-US" sz="1400" b="1" dirty="0">
                <a:solidFill>
                  <a:srgbClr val="000000"/>
                </a:solidFill>
              </a:rPr>
              <a:t>Boulder</a:t>
            </a:r>
          </a:p>
        </p:txBody>
      </p:sp>
      <p:sp>
        <p:nvSpPr>
          <p:cNvPr id="160" name="TextBox 159"/>
          <p:cNvSpPr txBox="1"/>
          <p:nvPr/>
        </p:nvSpPr>
        <p:spPr>
          <a:xfrm rot="928229">
            <a:off x="2380271" y="2836264"/>
            <a:ext cx="844654" cy="307777"/>
          </a:xfrm>
          <a:prstGeom prst="rect">
            <a:avLst/>
          </a:prstGeom>
          <a:noFill/>
        </p:spPr>
        <p:txBody>
          <a:bodyPr wrap="none" rtlCol="0">
            <a:spAutoFit/>
          </a:bodyPr>
          <a:lstStyle/>
          <a:p>
            <a:pPr algn="ctr" defTabSz="457200"/>
            <a:r>
              <a:rPr lang="en-US" sz="1400" b="1" dirty="0">
                <a:solidFill>
                  <a:srgbClr val="000000"/>
                </a:solidFill>
              </a:rPr>
              <a:t>Bay Area</a:t>
            </a:r>
          </a:p>
        </p:txBody>
      </p:sp>
      <p:grpSp>
        <p:nvGrpSpPr>
          <p:cNvPr id="161" name="Group 86"/>
          <p:cNvGrpSpPr/>
          <p:nvPr/>
        </p:nvGrpSpPr>
        <p:grpSpPr>
          <a:xfrm rot="1460004" flipH="1">
            <a:off x="8040126" y="2602495"/>
            <a:ext cx="287286" cy="287284"/>
            <a:chOff x="2964141" y="1040092"/>
            <a:chExt cx="1066800" cy="1066800"/>
          </a:xfrm>
          <a:solidFill>
            <a:srgbClr val="33CCCC"/>
          </a:solidFill>
        </p:grpSpPr>
        <p:sp>
          <p:nvSpPr>
            <p:cNvPr id="162" name="Teardrop 161"/>
            <p:cNvSpPr/>
            <p:nvPr/>
          </p:nvSpPr>
          <p:spPr>
            <a:xfrm rot="8100000">
              <a:off x="2964141" y="1040092"/>
              <a:ext cx="1066800" cy="1066800"/>
            </a:xfrm>
            <a:prstGeom prst="teardrop">
              <a:avLst>
                <a:gd name="adj" fmla="val 200000"/>
              </a:avLst>
            </a:prstGeom>
            <a:grpFill/>
            <a:ln w="38100">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3" name="Oval 162"/>
            <p:cNvSpPr/>
            <p:nvPr/>
          </p:nvSpPr>
          <p:spPr>
            <a:xfrm>
              <a:off x="3183216" y="1257300"/>
              <a:ext cx="628650" cy="62865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67" name="TextBox 166"/>
          <p:cNvSpPr txBox="1"/>
          <p:nvPr/>
        </p:nvSpPr>
        <p:spPr>
          <a:xfrm>
            <a:off x="6152312" y="3065286"/>
            <a:ext cx="1127167" cy="523220"/>
          </a:xfrm>
          <a:prstGeom prst="rect">
            <a:avLst/>
          </a:prstGeom>
          <a:noFill/>
        </p:spPr>
        <p:txBody>
          <a:bodyPr wrap="none" rtlCol="0">
            <a:spAutoFit/>
          </a:bodyPr>
          <a:lstStyle/>
          <a:p>
            <a:pPr algn="ctr" defTabSz="457200"/>
            <a:r>
              <a:rPr lang="en-US" sz="1400" b="1" dirty="0">
                <a:solidFill>
                  <a:srgbClr val="000000"/>
                </a:solidFill>
              </a:rPr>
              <a:t>Cook County</a:t>
            </a:r>
          </a:p>
          <a:p>
            <a:pPr algn="ctr" defTabSz="457200"/>
            <a:r>
              <a:rPr lang="en-US" sz="1400" b="1" dirty="0">
                <a:solidFill>
                  <a:srgbClr val="000000"/>
                </a:solidFill>
              </a:rPr>
              <a:t>Illinois</a:t>
            </a:r>
          </a:p>
        </p:txBody>
      </p:sp>
      <p:sp>
        <p:nvSpPr>
          <p:cNvPr id="168" name="Footer Placeholder 2"/>
          <p:cNvSpPr txBox="1">
            <a:spLocks/>
          </p:cNvSpPr>
          <p:nvPr/>
        </p:nvSpPr>
        <p:spPr>
          <a:xfrm>
            <a:off x="4259332" y="6459788"/>
            <a:ext cx="3617103"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grpSp>
        <p:nvGrpSpPr>
          <p:cNvPr id="5" name="Group 4"/>
          <p:cNvGrpSpPr/>
          <p:nvPr/>
        </p:nvGrpSpPr>
        <p:grpSpPr>
          <a:xfrm>
            <a:off x="22192" y="1961341"/>
            <a:ext cx="3208134" cy="3099943"/>
            <a:chOff x="-18190" y="1872769"/>
            <a:chExt cx="3208134" cy="3099943"/>
          </a:xfrm>
        </p:grpSpPr>
        <p:sp>
          <p:nvSpPr>
            <p:cNvPr id="130" name="Freeform 46"/>
            <p:cNvSpPr>
              <a:spLocks/>
            </p:cNvSpPr>
            <p:nvPr/>
          </p:nvSpPr>
          <p:spPr bwMode="auto">
            <a:xfrm>
              <a:off x="438935" y="1872769"/>
              <a:ext cx="2751009" cy="3099943"/>
            </a:xfrm>
            <a:custGeom>
              <a:avLst/>
              <a:gdLst/>
              <a:ahLst/>
              <a:cxnLst>
                <a:cxn ang="0">
                  <a:pos x="318" y="117"/>
                </a:cxn>
                <a:cxn ang="0">
                  <a:pos x="319" y="429"/>
                </a:cxn>
                <a:cxn ang="0">
                  <a:pos x="445" y="615"/>
                </a:cxn>
                <a:cxn ang="0">
                  <a:pos x="467" y="647"/>
                </a:cxn>
                <a:cxn ang="0">
                  <a:pos x="482" y="668"/>
                </a:cxn>
                <a:cxn ang="0">
                  <a:pos x="502" y="696"/>
                </a:cxn>
                <a:cxn ang="0">
                  <a:pos x="510" y="705"/>
                </a:cxn>
                <a:cxn ang="0">
                  <a:pos x="573" y="816"/>
                </a:cxn>
                <a:cxn ang="0">
                  <a:pos x="588" y="856"/>
                </a:cxn>
                <a:cxn ang="0">
                  <a:pos x="579" y="878"/>
                </a:cxn>
                <a:cxn ang="0">
                  <a:pos x="558" y="912"/>
                </a:cxn>
                <a:cxn ang="0">
                  <a:pos x="540" y="943"/>
                </a:cxn>
                <a:cxn ang="0">
                  <a:pos x="532" y="973"/>
                </a:cxn>
                <a:cxn ang="0">
                  <a:pos x="546" y="984"/>
                </a:cxn>
                <a:cxn ang="0">
                  <a:pos x="494" y="999"/>
                </a:cxn>
                <a:cxn ang="0">
                  <a:pos x="340" y="979"/>
                </a:cxn>
                <a:cxn ang="0">
                  <a:pos x="340" y="968"/>
                </a:cxn>
                <a:cxn ang="0">
                  <a:pos x="338" y="930"/>
                </a:cxn>
                <a:cxn ang="0">
                  <a:pos x="298" y="867"/>
                </a:cxn>
                <a:cxn ang="0">
                  <a:pos x="270" y="843"/>
                </a:cxn>
                <a:cxn ang="0">
                  <a:pos x="220" y="804"/>
                </a:cxn>
                <a:cxn ang="0">
                  <a:pos x="214" y="790"/>
                </a:cxn>
                <a:cxn ang="0">
                  <a:pos x="170" y="760"/>
                </a:cxn>
                <a:cxn ang="0">
                  <a:pos x="133" y="748"/>
                </a:cxn>
                <a:cxn ang="0">
                  <a:pos x="126" y="728"/>
                </a:cxn>
                <a:cxn ang="0">
                  <a:pos x="132" y="683"/>
                </a:cxn>
                <a:cxn ang="0">
                  <a:pos x="123" y="667"/>
                </a:cxn>
                <a:cxn ang="0">
                  <a:pos x="109" y="641"/>
                </a:cxn>
                <a:cxn ang="0">
                  <a:pos x="99" y="621"/>
                </a:cxn>
                <a:cxn ang="0">
                  <a:pos x="90" y="590"/>
                </a:cxn>
                <a:cxn ang="0">
                  <a:pos x="75" y="559"/>
                </a:cxn>
                <a:cxn ang="0">
                  <a:pos x="83" y="527"/>
                </a:cxn>
                <a:cxn ang="0">
                  <a:pos x="90" y="508"/>
                </a:cxn>
                <a:cxn ang="0">
                  <a:pos x="59" y="475"/>
                </a:cxn>
                <a:cxn ang="0">
                  <a:pos x="62" y="447"/>
                </a:cxn>
                <a:cxn ang="0">
                  <a:pos x="71" y="436"/>
                </a:cxn>
                <a:cxn ang="0">
                  <a:pos x="86" y="438"/>
                </a:cxn>
                <a:cxn ang="0">
                  <a:pos x="90" y="395"/>
                </a:cxn>
                <a:cxn ang="0">
                  <a:pos x="105" y="397"/>
                </a:cxn>
                <a:cxn ang="0">
                  <a:pos x="121" y="404"/>
                </a:cxn>
                <a:cxn ang="0">
                  <a:pos x="135" y="404"/>
                </a:cxn>
                <a:cxn ang="0">
                  <a:pos x="143" y="408"/>
                </a:cxn>
                <a:cxn ang="0">
                  <a:pos x="129" y="392"/>
                </a:cxn>
                <a:cxn ang="0">
                  <a:pos x="95" y="392"/>
                </a:cxn>
                <a:cxn ang="0">
                  <a:pos x="73" y="378"/>
                </a:cxn>
                <a:cxn ang="0">
                  <a:pos x="43" y="383"/>
                </a:cxn>
                <a:cxn ang="0">
                  <a:pos x="41" y="370"/>
                </a:cxn>
                <a:cxn ang="0">
                  <a:pos x="43" y="356"/>
                </a:cxn>
                <a:cxn ang="0">
                  <a:pos x="27" y="327"/>
                </a:cxn>
                <a:cxn ang="0">
                  <a:pos x="12" y="293"/>
                </a:cxn>
                <a:cxn ang="0">
                  <a:pos x="14" y="257"/>
                </a:cxn>
                <a:cxn ang="0">
                  <a:pos x="21" y="224"/>
                </a:cxn>
                <a:cxn ang="0">
                  <a:pos x="5" y="160"/>
                </a:cxn>
                <a:cxn ang="0">
                  <a:pos x="28" y="108"/>
                </a:cxn>
                <a:cxn ang="0">
                  <a:pos x="33" y="95"/>
                </a:cxn>
                <a:cxn ang="0">
                  <a:pos x="34" y="76"/>
                </a:cxn>
                <a:cxn ang="0">
                  <a:pos x="49" y="30"/>
                </a:cxn>
              </a:cxnLst>
              <a:rect l="0" t="0" r="r" b="b"/>
              <a:pathLst>
                <a:path w="594" h="1004">
                  <a:moveTo>
                    <a:pt x="54" y="0"/>
                  </a:moveTo>
                  <a:lnTo>
                    <a:pt x="121" y="18"/>
                  </a:lnTo>
                  <a:lnTo>
                    <a:pt x="256" y="55"/>
                  </a:lnTo>
                  <a:lnTo>
                    <a:pt x="326" y="70"/>
                  </a:lnTo>
                  <a:lnTo>
                    <a:pt x="318" y="117"/>
                  </a:lnTo>
                  <a:lnTo>
                    <a:pt x="306" y="164"/>
                  </a:lnTo>
                  <a:lnTo>
                    <a:pt x="296" y="209"/>
                  </a:lnTo>
                  <a:lnTo>
                    <a:pt x="279" y="277"/>
                  </a:lnTo>
                  <a:lnTo>
                    <a:pt x="262" y="345"/>
                  </a:lnTo>
                  <a:lnTo>
                    <a:pt x="319" y="429"/>
                  </a:lnTo>
                  <a:lnTo>
                    <a:pt x="378" y="514"/>
                  </a:lnTo>
                  <a:lnTo>
                    <a:pt x="437" y="598"/>
                  </a:lnTo>
                  <a:lnTo>
                    <a:pt x="439" y="604"/>
                  </a:lnTo>
                  <a:lnTo>
                    <a:pt x="442" y="609"/>
                  </a:lnTo>
                  <a:lnTo>
                    <a:pt x="445" y="615"/>
                  </a:lnTo>
                  <a:lnTo>
                    <a:pt x="456" y="627"/>
                  </a:lnTo>
                  <a:lnTo>
                    <a:pt x="459" y="630"/>
                  </a:lnTo>
                  <a:lnTo>
                    <a:pt x="460" y="635"/>
                  </a:lnTo>
                  <a:lnTo>
                    <a:pt x="462" y="640"/>
                  </a:lnTo>
                  <a:lnTo>
                    <a:pt x="467" y="647"/>
                  </a:lnTo>
                  <a:lnTo>
                    <a:pt x="470" y="649"/>
                  </a:lnTo>
                  <a:lnTo>
                    <a:pt x="476" y="655"/>
                  </a:lnTo>
                  <a:lnTo>
                    <a:pt x="479" y="658"/>
                  </a:lnTo>
                  <a:lnTo>
                    <a:pt x="480" y="663"/>
                  </a:lnTo>
                  <a:lnTo>
                    <a:pt x="482" y="668"/>
                  </a:lnTo>
                  <a:lnTo>
                    <a:pt x="487" y="675"/>
                  </a:lnTo>
                  <a:lnTo>
                    <a:pt x="489" y="677"/>
                  </a:lnTo>
                  <a:lnTo>
                    <a:pt x="493" y="679"/>
                  </a:lnTo>
                  <a:lnTo>
                    <a:pt x="497" y="686"/>
                  </a:lnTo>
                  <a:lnTo>
                    <a:pt x="502" y="696"/>
                  </a:lnTo>
                  <a:lnTo>
                    <a:pt x="504" y="699"/>
                  </a:lnTo>
                  <a:lnTo>
                    <a:pt x="505" y="700"/>
                  </a:lnTo>
                  <a:lnTo>
                    <a:pt x="506" y="703"/>
                  </a:lnTo>
                  <a:lnTo>
                    <a:pt x="509" y="704"/>
                  </a:lnTo>
                  <a:lnTo>
                    <a:pt x="510" y="705"/>
                  </a:lnTo>
                  <a:lnTo>
                    <a:pt x="529" y="735"/>
                  </a:lnTo>
                  <a:lnTo>
                    <a:pt x="550" y="767"/>
                  </a:lnTo>
                  <a:lnTo>
                    <a:pt x="572" y="796"/>
                  </a:lnTo>
                  <a:lnTo>
                    <a:pt x="569" y="807"/>
                  </a:lnTo>
                  <a:lnTo>
                    <a:pt x="573" y="816"/>
                  </a:lnTo>
                  <a:lnTo>
                    <a:pt x="578" y="826"/>
                  </a:lnTo>
                  <a:lnTo>
                    <a:pt x="581" y="837"/>
                  </a:lnTo>
                  <a:lnTo>
                    <a:pt x="580" y="846"/>
                  </a:lnTo>
                  <a:lnTo>
                    <a:pt x="583" y="851"/>
                  </a:lnTo>
                  <a:lnTo>
                    <a:pt x="588" y="856"/>
                  </a:lnTo>
                  <a:lnTo>
                    <a:pt x="591" y="860"/>
                  </a:lnTo>
                  <a:lnTo>
                    <a:pt x="594" y="866"/>
                  </a:lnTo>
                  <a:lnTo>
                    <a:pt x="590" y="872"/>
                  </a:lnTo>
                  <a:lnTo>
                    <a:pt x="584" y="875"/>
                  </a:lnTo>
                  <a:lnTo>
                    <a:pt x="579" y="878"/>
                  </a:lnTo>
                  <a:lnTo>
                    <a:pt x="574" y="880"/>
                  </a:lnTo>
                  <a:lnTo>
                    <a:pt x="567" y="887"/>
                  </a:lnTo>
                  <a:lnTo>
                    <a:pt x="560" y="896"/>
                  </a:lnTo>
                  <a:lnTo>
                    <a:pt x="559" y="903"/>
                  </a:lnTo>
                  <a:lnTo>
                    <a:pt x="558" y="912"/>
                  </a:lnTo>
                  <a:lnTo>
                    <a:pt x="557" y="921"/>
                  </a:lnTo>
                  <a:lnTo>
                    <a:pt x="554" y="928"/>
                  </a:lnTo>
                  <a:lnTo>
                    <a:pt x="546" y="936"/>
                  </a:lnTo>
                  <a:lnTo>
                    <a:pt x="544" y="940"/>
                  </a:lnTo>
                  <a:lnTo>
                    <a:pt x="540" y="943"/>
                  </a:lnTo>
                  <a:lnTo>
                    <a:pt x="534" y="945"/>
                  </a:lnTo>
                  <a:lnTo>
                    <a:pt x="536" y="954"/>
                  </a:lnTo>
                  <a:lnTo>
                    <a:pt x="536" y="964"/>
                  </a:lnTo>
                  <a:lnTo>
                    <a:pt x="532" y="970"/>
                  </a:lnTo>
                  <a:lnTo>
                    <a:pt x="532" y="973"/>
                  </a:lnTo>
                  <a:lnTo>
                    <a:pt x="537" y="978"/>
                  </a:lnTo>
                  <a:lnTo>
                    <a:pt x="539" y="978"/>
                  </a:lnTo>
                  <a:lnTo>
                    <a:pt x="544" y="980"/>
                  </a:lnTo>
                  <a:lnTo>
                    <a:pt x="545" y="982"/>
                  </a:lnTo>
                  <a:lnTo>
                    <a:pt x="546" y="984"/>
                  </a:lnTo>
                  <a:lnTo>
                    <a:pt x="546" y="991"/>
                  </a:lnTo>
                  <a:lnTo>
                    <a:pt x="545" y="996"/>
                  </a:lnTo>
                  <a:lnTo>
                    <a:pt x="541" y="999"/>
                  </a:lnTo>
                  <a:lnTo>
                    <a:pt x="540" y="1004"/>
                  </a:lnTo>
                  <a:lnTo>
                    <a:pt x="494" y="999"/>
                  </a:lnTo>
                  <a:lnTo>
                    <a:pt x="444" y="994"/>
                  </a:lnTo>
                  <a:lnTo>
                    <a:pt x="391" y="990"/>
                  </a:lnTo>
                  <a:lnTo>
                    <a:pt x="341" y="984"/>
                  </a:lnTo>
                  <a:lnTo>
                    <a:pt x="340" y="982"/>
                  </a:lnTo>
                  <a:lnTo>
                    <a:pt x="340" y="979"/>
                  </a:lnTo>
                  <a:lnTo>
                    <a:pt x="341" y="977"/>
                  </a:lnTo>
                  <a:lnTo>
                    <a:pt x="342" y="976"/>
                  </a:lnTo>
                  <a:lnTo>
                    <a:pt x="343" y="973"/>
                  </a:lnTo>
                  <a:lnTo>
                    <a:pt x="341" y="969"/>
                  </a:lnTo>
                  <a:lnTo>
                    <a:pt x="340" y="968"/>
                  </a:lnTo>
                  <a:lnTo>
                    <a:pt x="338" y="968"/>
                  </a:lnTo>
                  <a:lnTo>
                    <a:pt x="335" y="965"/>
                  </a:lnTo>
                  <a:lnTo>
                    <a:pt x="335" y="955"/>
                  </a:lnTo>
                  <a:lnTo>
                    <a:pt x="338" y="943"/>
                  </a:lnTo>
                  <a:lnTo>
                    <a:pt x="338" y="930"/>
                  </a:lnTo>
                  <a:lnTo>
                    <a:pt x="333" y="915"/>
                  </a:lnTo>
                  <a:lnTo>
                    <a:pt x="326" y="901"/>
                  </a:lnTo>
                  <a:lnTo>
                    <a:pt x="318" y="891"/>
                  </a:lnTo>
                  <a:lnTo>
                    <a:pt x="309" y="879"/>
                  </a:lnTo>
                  <a:lnTo>
                    <a:pt x="298" y="867"/>
                  </a:lnTo>
                  <a:lnTo>
                    <a:pt x="290" y="854"/>
                  </a:lnTo>
                  <a:lnTo>
                    <a:pt x="283" y="853"/>
                  </a:lnTo>
                  <a:lnTo>
                    <a:pt x="277" y="853"/>
                  </a:lnTo>
                  <a:lnTo>
                    <a:pt x="270" y="854"/>
                  </a:lnTo>
                  <a:lnTo>
                    <a:pt x="270" y="843"/>
                  </a:lnTo>
                  <a:lnTo>
                    <a:pt x="268" y="824"/>
                  </a:lnTo>
                  <a:lnTo>
                    <a:pt x="253" y="819"/>
                  </a:lnTo>
                  <a:lnTo>
                    <a:pt x="240" y="816"/>
                  </a:lnTo>
                  <a:lnTo>
                    <a:pt x="229" y="811"/>
                  </a:lnTo>
                  <a:lnTo>
                    <a:pt x="220" y="804"/>
                  </a:lnTo>
                  <a:lnTo>
                    <a:pt x="219" y="802"/>
                  </a:lnTo>
                  <a:lnTo>
                    <a:pt x="218" y="798"/>
                  </a:lnTo>
                  <a:lnTo>
                    <a:pt x="217" y="796"/>
                  </a:lnTo>
                  <a:lnTo>
                    <a:pt x="215" y="793"/>
                  </a:lnTo>
                  <a:lnTo>
                    <a:pt x="214" y="790"/>
                  </a:lnTo>
                  <a:lnTo>
                    <a:pt x="207" y="781"/>
                  </a:lnTo>
                  <a:lnTo>
                    <a:pt x="199" y="773"/>
                  </a:lnTo>
                  <a:lnTo>
                    <a:pt x="190" y="768"/>
                  </a:lnTo>
                  <a:lnTo>
                    <a:pt x="177" y="767"/>
                  </a:lnTo>
                  <a:lnTo>
                    <a:pt x="170" y="760"/>
                  </a:lnTo>
                  <a:lnTo>
                    <a:pt x="161" y="756"/>
                  </a:lnTo>
                  <a:lnTo>
                    <a:pt x="150" y="754"/>
                  </a:lnTo>
                  <a:lnTo>
                    <a:pt x="139" y="753"/>
                  </a:lnTo>
                  <a:lnTo>
                    <a:pt x="136" y="752"/>
                  </a:lnTo>
                  <a:lnTo>
                    <a:pt x="133" y="748"/>
                  </a:lnTo>
                  <a:lnTo>
                    <a:pt x="132" y="746"/>
                  </a:lnTo>
                  <a:lnTo>
                    <a:pt x="127" y="741"/>
                  </a:lnTo>
                  <a:lnTo>
                    <a:pt x="125" y="740"/>
                  </a:lnTo>
                  <a:lnTo>
                    <a:pt x="121" y="739"/>
                  </a:lnTo>
                  <a:lnTo>
                    <a:pt x="126" y="728"/>
                  </a:lnTo>
                  <a:lnTo>
                    <a:pt x="130" y="703"/>
                  </a:lnTo>
                  <a:lnTo>
                    <a:pt x="135" y="691"/>
                  </a:lnTo>
                  <a:lnTo>
                    <a:pt x="135" y="688"/>
                  </a:lnTo>
                  <a:lnTo>
                    <a:pt x="133" y="685"/>
                  </a:lnTo>
                  <a:lnTo>
                    <a:pt x="132" y="683"/>
                  </a:lnTo>
                  <a:lnTo>
                    <a:pt x="128" y="681"/>
                  </a:lnTo>
                  <a:lnTo>
                    <a:pt x="121" y="677"/>
                  </a:lnTo>
                  <a:lnTo>
                    <a:pt x="119" y="675"/>
                  </a:lnTo>
                  <a:lnTo>
                    <a:pt x="122" y="668"/>
                  </a:lnTo>
                  <a:lnTo>
                    <a:pt x="123" y="667"/>
                  </a:lnTo>
                  <a:lnTo>
                    <a:pt x="123" y="661"/>
                  </a:lnTo>
                  <a:lnTo>
                    <a:pt x="122" y="655"/>
                  </a:lnTo>
                  <a:lnTo>
                    <a:pt x="118" y="650"/>
                  </a:lnTo>
                  <a:lnTo>
                    <a:pt x="114" y="646"/>
                  </a:lnTo>
                  <a:lnTo>
                    <a:pt x="109" y="641"/>
                  </a:lnTo>
                  <a:lnTo>
                    <a:pt x="109" y="632"/>
                  </a:lnTo>
                  <a:lnTo>
                    <a:pt x="107" y="629"/>
                  </a:lnTo>
                  <a:lnTo>
                    <a:pt x="105" y="628"/>
                  </a:lnTo>
                  <a:lnTo>
                    <a:pt x="100" y="623"/>
                  </a:lnTo>
                  <a:lnTo>
                    <a:pt x="99" y="621"/>
                  </a:lnTo>
                  <a:lnTo>
                    <a:pt x="97" y="612"/>
                  </a:lnTo>
                  <a:lnTo>
                    <a:pt x="95" y="602"/>
                  </a:lnTo>
                  <a:lnTo>
                    <a:pt x="93" y="593"/>
                  </a:lnTo>
                  <a:lnTo>
                    <a:pt x="92" y="591"/>
                  </a:lnTo>
                  <a:lnTo>
                    <a:pt x="90" y="590"/>
                  </a:lnTo>
                  <a:lnTo>
                    <a:pt x="86" y="586"/>
                  </a:lnTo>
                  <a:lnTo>
                    <a:pt x="84" y="581"/>
                  </a:lnTo>
                  <a:lnTo>
                    <a:pt x="83" y="578"/>
                  </a:lnTo>
                  <a:lnTo>
                    <a:pt x="83" y="576"/>
                  </a:lnTo>
                  <a:lnTo>
                    <a:pt x="75" y="559"/>
                  </a:lnTo>
                  <a:lnTo>
                    <a:pt x="72" y="551"/>
                  </a:lnTo>
                  <a:lnTo>
                    <a:pt x="72" y="542"/>
                  </a:lnTo>
                  <a:lnTo>
                    <a:pt x="73" y="530"/>
                  </a:lnTo>
                  <a:lnTo>
                    <a:pt x="79" y="530"/>
                  </a:lnTo>
                  <a:lnTo>
                    <a:pt x="83" y="527"/>
                  </a:lnTo>
                  <a:lnTo>
                    <a:pt x="84" y="524"/>
                  </a:lnTo>
                  <a:lnTo>
                    <a:pt x="85" y="523"/>
                  </a:lnTo>
                  <a:lnTo>
                    <a:pt x="87" y="522"/>
                  </a:lnTo>
                  <a:lnTo>
                    <a:pt x="90" y="522"/>
                  </a:lnTo>
                  <a:lnTo>
                    <a:pt x="90" y="508"/>
                  </a:lnTo>
                  <a:lnTo>
                    <a:pt x="87" y="496"/>
                  </a:lnTo>
                  <a:lnTo>
                    <a:pt x="85" y="494"/>
                  </a:lnTo>
                  <a:lnTo>
                    <a:pt x="73" y="494"/>
                  </a:lnTo>
                  <a:lnTo>
                    <a:pt x="71" y="492"/>
                  </a:lnTo>
                  <a:lnTo>
                    <a:pt x="59" y="475"/>
                  </a:lnTo>
                  <a:lnTo>
                    <a:pt x="56" y="466"/>
                  </a:lnTo>
                  <a:lnTo>
                    <a:pt x="57" y="462"/>
                  </a:lnTo>
                  <a:lnTo>
                    <a:pt x="61" y="455"/>
                  </a:lnTo>
                  <a:lnTo>
                    <a:pt x="62" y="452"/>
                  </a:lnTo>
                  <a:lnTo>
                    <a:pt x="62" y="447"/>
                  </a:lnTo>
                  <a:lnTo>
                    <a:pt x="59" y="440"/>
                  </a:lnTo>
                  <a:lnTo>
                    <a:pt x="58" y="436"/>
                  </a:lnTo>
                  <a:lnTo>
                    <a:pt x="59" y="432"/>
                  </a:lnTo>
                  <a:lnTo>
                    <a:pt x="65" y="432"/>
                  </a:lnTo>
                  <a:lnTo>
                    <a:pt x="71" y="436"/>
                  </a:lnTo>
                  <a:lnTo>
                    <a:pt x="76" y="441"/>
                  </a:lnTo>
                  <a:lnTo>
                    <a:pt x="80" y="448"/>
                  </a:lnTo>
                  <a:lnTo>
                    <a:pt x="87" y="452"/>
                  </a:lnTo>
                  <a:lnTo>
                    <a:pt x="87" y="447"/>
                  </a:lnTo>
                  <a:lnTo>
                    <a:pt x="86" y="438"/>
                  </a:lnTo>
                  <a:lnTo>
                    <a:pt x="85" y="426"/>
                  </a:lnTo>
                  <a:lnTo>
                    <a:pt x="82" y="417"/>
                  </a:lnTo>
                  <a:lnTo>
                    <a:pt x="78" y="406"/>
                  </a:lnTo>
                  <a:lnTo>
                    <a:pt x="76" y="395"/>
                  </a:lnTo>
                  <a:lnTo>
                    <a:pt x="90" y="395"/>
                  </a:lnTo>
                  <a:lnTo>
                    <a:pt x="94" y="397"/>
                  </a:lnTo>
                  <a:lnTo>
                    <a:pt x="95" y="398"/>
                  </a:lnTo>
                  <a:lnTo>
                    <a:pt x="100" y="398"/>
                  </a:lnTo>
                  <a:lnTo>
                    <a:pt x="102" y="397"/>
                  </a:lnTo>
                  <a:lnTo>
                    <a:pt x="105" y="397"/>
                  </a:lnTo>
                  <a:lnTo>
                    <a:pt x="107" y="398"/>
                  </a:lnTo>
                  <a:lnTo>
                    <a:pt x="111" y="399"/>
                  </a:lnTo>
                  <a:lnTo>
                    <a:pt x="113" y="401"/>
                  </a:lnTo>
                  <a:lnTo>
                    <a:pt x="115" y="404"/>
                  </a:lnTo>
                  <a:lnTo>
                    <a:pt x="121" y="404"/>
                  </a:lnTo>
                  <a:lnTo>
                    <a:pt x="126" y="402"/>
                  </a:lnTo>
                  <a:lnTo>
                    <a:pt x="128" y="402"/>
                  </a:lnTo>
                  <a:lnTo>
                    <a:pt x="130" y="401"/>
                  </a:lnTo>
                  <a:lnTo>
                    <a:pt x="133" y="401"/>
                  </a:lnTo>
                  <a:lnTo>
                    <a:pt x="135" y="404"/>
                  </a:lnTo>
                  <a:lnTo>
                    <a:pt x="136" y="406"/>
                  </a:lnTo>
                  <a:lnTo>
                    <a:pt x="139" y="410"/>
                  </a:lnTo>
                  <a:lnTo>
                    <a:pt x="140" y="412"/>
                  </a:lnTo>
                  <a:lnTo>
                    <a:pt x="143" y="415"/>
                  </a:lnTo>
                  <a:lnTo>
                    <a:pt x="143" y="408"/>
                  </a:lnTo>
                  <a:lnTo>
                    <a:pt x="141" y="404"/>
                  </a:lnTo>
                  <a:lnTo>
                    <a:pt x="136" y="401"/>
                  </a:lnTo>
                  <a:lnTo>
                    <a:pt x="132" y="398"/>
                  </a:lnTo>
                  <a:lnTo>
                    <a:pt x="128" y="396"/>
                  </a:lnTo>
                  <a:lnTo>
                    <a:pt x="129" y="392"/>
                  </a:lnTo>
                  <a:lnTo>
                    <a:pt x="122" y="396"/>
                  </a:lnTo>
                  <a:lnTo>
                    <a:pt x="114" y="395"/>
                  </a:lnTo>
                  <a:lnTo>
                    <a:pt x="107" y="392"/>
                  </a:lnTo>
                  <a:lnTo>
                    <a:pt x="101" y="390"/>
                  </a:lnTo>
                  <a:lnTo>
                    <a:pt x="95" y="392"/>
                  </a:lnTo>
                  <a:lnTo>
                    <a:pt x="91" y="390"/>
                  </a:lnTo>
                  <a:lnTo>
                    <a:pt x="87" y="385"/>
                  </a:lnTo>
                  <a:lnTo>
                    <a:pt x="85" y="382"/>
                  </a:lnTo>
                  <a:lnTo>
                    <a:pt x="80" y="380"/>
                  </a:lnTo>
                  <a:lnTo>
                    <a:pt x="73" y="378"/>
                  </a:lnTo>
                  <a:lnTo>
                    <a:pt x="69" y="382"/>
                  </a:lnTo>
                  <a:lnTo>
                    <a:pt x="66" y="396"/>
                  </a:lnTo>
                  <a:lnTo>
                    <a:pt x="65" y="404"/>
                  </a:lnTo>
                  <a:lnTo>
                    <a:pt x="45" y="384"/>
                  </a:lnTo>
                  <a:lnTo>
                    <a:pt x="43" y="383"/>
                  </a:lnTo>
                  <a:lnTo>
                    <a:pt x="41" y="381"/>
                  </a:lnTo>
                  <a:lnTo>
                    <a:pt x="38" y="376"/>
                  </a:lnTo>
                  <a:lnTo>
                    <a:pt x="38" y="373"/>
                  </a:lnTo>
                  <a:lnTo>
                    <a:pt x="40" y="370"/>
                  </a:lnTo>
                  <a:lnTo>
                    <a:pt x="41" y="370"/>
                  </a:lnTo>
                  <a:lnTo>
                    <a:pt x="42" y="371"/>
                  </a:lnTo>
                  <a:lnTo>
                    <a:pt x="43" y="374"/>
                  </a:lnTo>
                  <a:lnTo>
                    <a:pt x="44" y="375"/>
                  </a:lnTo>
                  <a:lnTo>
                    <a:pt x="45" y="375"/>
                  </a:lnTo>
                  <a:lnTo>
                    <a:pt x="43" y="356"/>
                  </a:lnTo>
                  <a:lnTo>
                    <a:pt x="37" y="339"/>
                  </a:lnTo>
                  <a:lnTo>
                    <a:pt x="36" y="336"/>
                  </a:lnTo>
                  <a:lnTo>
                    <a:pt x="34" y="335"/>
                  </a:lnTo>
                  <a:lnTo>
                    <a:pt x="28" y="329"/>
                  </a:lnTo>
                  <a:lnTo>
                    <a:pt x="27" y="327"/>
                  </a:lnTo>
                  <a:lnTo>
                    <a:pt x="24" y="324"/>
                  </a:lnTo>
                  <a:lnTo>
                    <a:pt x="22" y="319"/>
                  </a:lnTo>
                  <a:lnTo>
                    <a:pt x="22" y="311"/>
                  </a:lnTo>
                  <a:lnTo>
                    <a:pt x="17" y="301"/>
                  </a:lnTo>
                  <a:lnTo>
                    <a:pt x="12" y="293"/>
                  </a:lnTo>
                  <a:lnTo>
                    <a:pt x="8" y="285"/>
                  </a:lnTo>
                  <a:lnTo>
                    <a:pt x="9" y="280"/>
                  </a:lnTo>
                  <a:lnTo>
                    <a:pt x="13" y="273"/>
                  </a:lnTo>
                  <a:lnTo>
                    <a:pt x="14" y="265"/>
                  </a:lnTo>
                  <a:lnTo>
                    <a:pt x="14" y="257"/>
                  </a:lnTo>
                  <a:lnTo>
                    <a:pt x="12" y="251"/>
                  </a:lnTo>
                  <a:lnTo>
                    <a:pt x="12" y="245"/>
                  </a:lnTo>
                  <a:lnTo>
                    <a:pt x="14" y="237"/>
                  </a:lnTo>
                  <a:lnTo>
                    <a:pt x="17" y="230"/>
                  </a:lnTo>
                  <a:lnTo>
                    <a:pt x="21" y="224"/>
                  </a:lnTo>
                  <a:lnTo>
                    <a:pt x="22" y="215"/>
                  </a:lnTo>
                  <a:lnTo>
                    <a:pt x="22" y="203"/>
                  </a:lnTo>
                  <a:lnTo>
                    <a:pt x="19" y="186"/>
                  </a:lnTo>
                  <a:lnTo>
                    <a:pt x="12" y="170"/>
                  </a:lnTo>
                  <a:lnTo>
                    <a:pt x="5" y="160"/>
                  </a:lnTo>
                  <a:lnTo>
                    <a:pt x="0" y="150"/>
                  </a:lnTo>
                  <a:lnTo>
                    <a:pt x="1" y="136"/>
                  </a:lnTo>
                  <a:lnTo>
                    <a:pt x="7" y="124"/>
                  </a:lnTo>
                  <a:lnTo>
                    <a:pt x="16" y="114"/>
                  </a:lnTo>
                  <a:lnTo>
                    <a:pt x="28" y="108"/>
                  </a:lnTo>
                  <a:lnTo>
                    <a:pt x="26" y="105"/>
                  </a:lnTo>
                  <a:lnTo>
                    <a:pt x="26" y="102"/>
                  </a:lnTo>
                  <a:lnTo>
                    <a:pt x="29" y="98"/>
                  </a:lnTo>
                  <a:lnTo>
                    <a:pt x="31" y="97"/>
                  </a:lnTo>
                  <a:lnTo>
                    <a:pt x="33" y="95"/>
                  </a:lnTo>
                  <a:lnTo>
                    <a:pt x="34" y="94"/>
                  </a:lnTo>
                  <a:lnTo>
                    <a:pt x="34" y="88"/>
                  </a:lnTo>
                  <a:lnTo>
                    <a:pt x="33" y="84"/>
                  </a:lnTo>
                  <a:lnTo>
                    <a:pt x="33" y="80"/>
                  </a:lnTo>
                  <a:lnTo>
                    <a:pt x="34" y="76"/>
                  </a:lnTo>
                  <a:lnTo>
                    <a:pt x="38" y="69"/>
                  </a:lnTo>
                  <a:lnTo>
                    <a:pt x="44" y="63"/>
                  </a:lnTo>
                  <a:lnTo>
                    <a:pt x="48" y="56"/>
                  </a:lnTo>
                  <a:lnTo>
                    <a:pt x="50" y="44"/>
                  </a:lnTo>
                  <a:lnTo>
                    <a:pt x="49" y="30"/>
                  </a:lnTo>
                  <a:lnTo>
                    <a:pt x="50" y="14"/>
                  </a:lnTo>
                  <a:lnTo>
                    <a:pt x="54" y="0"/>
                  </a:lnTo>
                  <a:close/>
                </a:path>
              </a:pathLst>
            </a:custGeom>
            <a:solidFill>
              <a:schemeClr val="bg1">
                <a:lumMod val="95000"/>
              </a:schemeClr>
            </a:solidFill>
            <a:ln w="9525">
              <a:solidFill>
                <a:schemeClr val="tx2">
                  <a:lumMod val="60000"/>
                  <a:lumOff val="40000"/>
                </a:schemeClr>
              </a:solidFill>
              <a:prstDash val="solid"/>
              <a:round/>
              <a:headEnd/>
              <a:tailEnd/>
            </a:ln>
            <a:effectLst/>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grpSp>
          <p:nvGrpSpPr>
            <p:cNvPr id="138" name="Group 86"/>
            <p:cNvGrpSpPr/>
            <p:nvPr/>
          </p:nvGrpSpPr>
          <p:grpSpPr>
            <a:xfrm rot="2802456" flipH="1">
              <a:off x="1222709" y="2694444"/>
              <a:ext cx="287286" cy="287284"/>
              <a:chOff x="2964141" y="1040092"/>
              <a:chExt cx="1066800" cy="1066800"/>
            </a:xfrm>
            <a:solidFill>
              <a:srgbClr val="FFFF00"/>
            </a:solidFill>
          </p:grpSpPr>
          <p:sp>
            <p:nvSpPr>
              <p:cNvPr id="139" name="Teardrop 138"/>
              <p:cNvSpPr/>
              <p:nvPr/>
            </p:nvSpPr>
            <p:spPr>
              <a:xfrm rot="8100000">
                <a:off x="2964141" y="1040092"/>
                <a:ext cx="1066800" cy="1066800"/>
              </a:xfrm>
              <a:prstGeom prst="teardrop">
                <a:avLst>
                  <a:gd name="adj" fmla="val 200000"/>
                </a:avLst>
              </a:prstGeom>
              <a:grpFill/>
              <a:ln w="381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0" name="Oval 139"/>
              <p:cNvSpPr/>
              <p:nvPr/>
            </p:nvSpPr>
            <p:spPr>
              <a:xfrm>
                <a:off x="3183215" y="1257298"/>
                <a:ext cx="628652" cy="62864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41" name="Group 86"/>
            <p:cNvGrpSpPr/>
            <p:nvPr/>
          </p:nvGrpSpPr>
          <p:grpSpPr>
            <a:xfrm flipH="1">
              <a:off x="702305" y="2445792"/>
              <a:ext cx="287286" cy="287284"/>
              <a:chOff x="2964141" y="1040092"/>
              <a:chExt cx="1066800" cy="1066800"/>
            </a:xfrm>
            <a:solidFill>
              <a:srgbClr val="FFFF00"/>
            </a:solidFill>
          </p:grpSpPr>
          <p:sp>
            <p:nvSpPr>
              <p:cNvPr id="142" name="Teardrop 141"/>
              <p:cNvSpPr/>
              <p:nvPr/>
            </p:nvSpPr>
            <p:spPr>
              <a:xfrm rot="8100000">
                <a:off x="2964141" y="1040092"/>
                <a:ext cx="1066800" cy="1066800"/>
              </a:xfrm>
              <a:prstGeom prst="teardrop">
                <a:avLst>
                  <a:gd name="adj" fmla="val 200000"/>
                </a:avLst>
              </a:prstGeom>
              <a:grpFill/>
              <a:ln w="381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3" name="Oval 142"/>
              <p:cNvSpPr/>
              <p:nvPr/>
            </p:nvSpPr>
            <p:spPr>
              <a:xfrm>
                <a:off x="3183216" y="1257300"/>
                <a:ext cx="628650" cy="6286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69" name="TextBox 168"/>
            <p:cNvSpPr txBox="1"/>
            <p:nvPr/>
          </p:nvSpPr>
          <p:spPr>
            <a:xfrm>
              <a:off x="-18190" y="3068614"/>
              <a:ext cx="1183273" cy="307777"/>
            </a:xfrm>
            <a:prstGeom prst="rect">
              <a:avLst/>
            </a:prstGeom>
            <a:noFill/>
          </p:spPr>
          <p:txBody>
            <a:bodyPr wrap="none" rtlCol="0">
              <a:spAutoFit/>
            </a:bodyPr>
            <a:lstStyle/>
            <a:p>
              <a:pPr algn="ctr" defTabSz="457200"/>
              <a:r>
                <a:rPr lang="en-US" sz="1400" b="1" dirty="0">
                  <a:solidFill>
                    <a:srgbClr val="000000"/>
                  </a:solidFill>
                </a:rPr>
                <a:t>San Francisco</a:t>
              </a:r>
              <a:endParaRPr lang="en-US" sz="1400" b="1" i="1" dirty="0">
                <a:solidFill>
                  <a:srgbClr val="000000"/>
                </a:solidFill>
              </a:endParaRPr>
            </a:p>
          </p:txBody>
        </p:sp>
        <p:sp>
          <p:nvSpPr>
            <p:cNvPr id="170" name="TextBox 169"/>
            <p:cNvSpPr txBox="1"/>
            <p:nvPr/>
          </p:nvSpPr>
          <p:spPr>
            <a:xfrm>
              <a:off x="1111879" y="3014986"/>
              <a:ext cx="806631" cy="307777"/>
            </a:xfrm>
            <a:prstGeom prst="rect">
              <a:avLst/>
            </a:prstGeom>
            <a:noFill/>
          </p:spPr>
          <p:txBody>
            <a:bodyPr wrap="none" rtlCol="0">
              <a:spAutoFit/>
            </a:bodyPr>
            <a:lstStyle/>
            <a:p>
              <a:pPr algn="ctr" defTabSz="457200"/>
              <a:r>
                <a:rPr lang="en-US" sz="1400" b="1" dirty="0">
                  <a:solidFill>
                    <a:srgbClr val="000000"/>
                  </a:solidFill>
                </a:rPr>
                <a:t>Oakland</a:t>
              </a:r>
              <a:endParaRPr lang="en-US" sz="1400" b="1" i="1" dirty="0">
                <a:solidFill>
                  <a:srgbClr val="000000"/>
                </a:solidFill>
              </a:endParaRPr>
            </a:p>
          </p:txBody>
        </p:sp>
        <p:sp>
          <p:nvSpPr>
            <p:cNvPr id="171" name="TextBox 170"/>
            <p:cNvSpPr txBox="1"/>
            <p:nvPr/>
          </p:nvSpPr>
          <p:spPr>
            <a:xfrm>
              <a:off x="701004" y="2196508"/>
              <a:ext cx="700769" cy="307777"/>
            </a:xfrm>
            <a:prstGeom prst="rect">
              <a:avLst/>
            </a:prstGeom>
            <a:noFill/>
          </p:spPr>
          <p:txBody>
            <a:bodyPr wrap="none" rtlCol="0">
              <a:spAutoFit/>
            </a:bodyPr>
            <a:lstStyle/>
            <a:p>
              <a:pPr algn="ctr" defTabSz="457200"/>
              <a:r>
                <a:rPr lang="en-US" sz="1400" b="1" dirty="0">
                  <a:solidFill>
                    <a:srgbClr val="000000"/>
                  </a:solidFill>
                </a:rPr>
                <a:t>Albany</a:t>
              </a:r>
              <a:endParaRPr lang="en-US" sz="1400" b="1" i="1" dirty="0">
                <a:solidFill>
                  <a:srgbClr val="000000"/>
                </a:solidFill>
              </a:endParaRPr>
            </a:p>
          </p:txBody>
        </p:sp>
        <p:grpSp>
          <p:nvGrpSpPr>
            <p:cNvPr id="172" name="Group 86"/>
            <p:cNvGrpSpPr/>
            <p:nvPr/>
          </p:nvGrpSpPr>
          <p:grpSpPr>
            <a:xfrm rot="19475539" flipH="1">
              <a:off x="259185" y="2656158"/>
              <a:ext cx="287286" cy="287284"/>
              <a:chOff x="2964141" y="1040092"/>
              <a:chExt cx="1066800" cy="1066800"/>
            </a:xfrm>
            <a:solidFill>
              <a:srgbClr val="FFFF00"/>
            </a:solidFill>
          </p:grpSpPr>
          <p:sp>
            <p:nvSpPr>
              <p:cNvPr id="173" name="Teardrop 172"/>
              <p:cNvSpPr/>
              <p:nvPr/>
            </p:nvSpPr>
            <p:spPr>
              <a:xfrm rot="8100000">
                <a:off x="2964141" y="1040092"/>
                <a:ext cx="1066800" cy="1066800"/>
              </a:xfrm>
              <a:prstGeom prst="teardrop">
                <a:avLst>
                  <a:gd name="adj" fmla="val 200000"/>
                </a:avLst>
              </a:prstGeom>
              <a:grpFill/>
              <a:ln w="381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4" name="Oval 173"/>
              <p:cNvSpPr/>
              <p:nvPr/>
            </p:nvSpPr>
            <p:spPr>
              <a:xfrm>
                <a:off x="3183216" y="1257300"/>
                <a:ext cx="628650" cy="62865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sp>
        <p:nvSpPr>
          <p:cNvPr id="164" name="TextBox 163"/>
          <p:cNvSpPr txBox="1"/>
          <p:nvPr/>
        </p:nvSpPr>
        <p:spPr>
          <a:xfrm>
            <a:off x="6613908" y="3987570"/>
            <a:ext cx="845104" cy="307777"/>
          </a:xfrm>
          <a:prstGeom prst="rect">
            <a:avLst/>
          </a:prstGeom>
          <a:noFill/>
        </p:spPr>
        <p:txBody>
          <a:bodyPr wrap="none" rtlCol="0">
            <a:spAutoFit/>
          </a:bodyPr>
          <a:lstStyle/>
          <a:p>
            <a:pPr algn="ctr" defTabSz="457200"/>
            <a:r>
              <a:rPr lang="en-US" sz="1400" b="1" dirty="0">
                <a:solidFill>
                  <a:srgbClr val="000000"/>
                </a:solidFill>
              </a:rPr>
              <a:t>Alabama</a:t>
            </a:r>
          </a:p>
        </p:txBody>
      </p:sp>
      <p:grpSp>
        <p:nvGrpSpPr>
          <p:cNvPr id="165" name="Group 86"/>
          <p:cNvGrpSpPr/>
          <p:nvPr/>
        </p:nvGrpSpPr>
        <p:grpSpPr>
          <a:xfrm flipH="1">
            <a:off x="3550521" y="2792669"/>
            <a:ext cx="287286" cy="287284"/>
            <a:chOff x="2964141" y="1040092"/>
            <a:chExt cx="1066800" cy="1066800"/>
          </a:xfrm>
          <a:solidFill>
            <a:srgbClr val="33CCCC"/>
          </a:solidFill>
        </p:grpSpPr>
        <p:sp>
          <p:nvSpPr>
            <p:cNvPr id="166" name="Teardrop 165"/>
            <p:cNvSpPr/>
            <p:nvPr/>
          </p:nvSpPr>
          <p:spPr>
            <a:xfrm rot="8100000">
              <a:off x="2964141" y="1040092"/>
              <a:ext cx="1066800" cy="1066800"/>
            </a:xfrm>
            <a:prstGeom prst="teardrop">
              <a:avLst>
                <a:gd name="adj" fmla="val 200000"/>
              </a:avLst>
            </a:prstGeom>
            <a:grpFill/>
            <a:ln w="38100">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5" name="Oval 174"/>
            <p:cNvSpPr/>
            <p:nvPr/>
          </p:nvSpPr>
          <p:spPr>
            <a:xfrm>
              <a:off x="3183216" y="1257300"/>
              <a:ext cx="628650" cy="62865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76" name="TextBox 175"/>
          <p:cNvSpPr txBox="1"/>
          <p:nvPr/>
        </p:nvSpPr>
        <p:spPr>
          <a:xfrm>
            <a:off x="3639488" y="3171609"/>
            <a:ext cx="828881" cy="307777"/>
          </a:xfrm>
          <a:prstGeom prst="rect">
            <a:avLst/>
          </a:prstGeom>
          <a:noFill/>
        </p:spPr>
        <p:txBody>
          <a:bodyPr wrap="none" rtlCol="0">
            <a:spAutoFit/>
          </a:bodyPr>
          <a:lstStyle/>
          <a:p>
            <a:pPr algn="ctr" defTabSz="457200"/>
            <a:r>
              <a:rPr lang="en-US" sz="1400" b="1" dirty="0">
                <a:solidFill>
                  <a:srgbClr val="000000"/>
                </a:solidFill>
              </a:rPr>
              <a:t>Berkeley</a:t>
            </a:r>
          </a:p>
        </p:txBody>
      </p:sp>
      <p:sp>
        <p:nvSpPr>
          <p:cNvPr id="177" name="Freeform 102"/>
          <p:cNvSpPr>
            <a:spLocks/>
          </p:cNvSpPr>
          <p:nvPr/>
        </p:nvSpPr>
        <p:spPr bwMode="auto">
          <a:xfrm>
            <a:off x="8866531" y="5722505"/>
            <a:ext cx="359758" cy="590570"/>
          </a:xfrm>
          <a:custGeom>
            <a:avLst/>
            <a:gdLst/>
            <a:ahLst/>
            <a:cxnLst>
              <a:cxn ang="0">
                <a:pos x="202" y="46"/>
              </a:cxn>
              <a:cxn ang="0">
                <a:pos x="232" y="142"/>
              </a:cxn>
              <a:cxn ang="0">
                <a:pos x="243" y="189"/>
              </a:cxn>
              <a:cxn ang="0">
                <a:pos x="254" y="215"/>
              </a:cxn>
              <a:cxn ang="0">
                <a:pos x="263" y="223"/>
              </a:cxn>
              <a:cxn ang="0">
                <a:pos x="267" y="231"/>
              </a:cxn>
              <a:cxn ang="0">
                <a:pos x="267" y="243"/>
              </a:cxn>
              <a:cxn ang="0">
                <a:pos x="267" y="255"/>
              </a:cxn>
              <a:cxn ang="0">
                <a:pos x="263" y="274"/>
              </a:cxn>
              <a:cxn ang="0">
                <a:pos x="262" y="294"/>
              </a:cxn>
              <a:cxn ang="0">
                <a:pos x="271" y="314"/>
              </a:cxn>
              <a:cxn ang="0">
                <a:pos x="269" y="339"/>
              </a:cxn>
              <a:cxn ang="0">
                <a:pos x="275" y="351"/>
              </a:cxn>
              <a:cxn ang="0">
                <a:pos x="279" y="364"/>
              </a:cxn>
              <a:cxn ang="0">
                <a:pos x="209" y="371"/>
              </a:cxn>
              <a:cxn ang="0">
                <a:pos x="136" y="382"/>
              </a:cxn>
              <a:cxn ang="0">
                <a:pos x="100" y="383"/>
              </a:cxn>
              <a:cxn ang="0">
                <a:pos x="80" y="389"/>
              </a:cxn>
              <a:cxn ang="0">
                <a:pos x="77" y="404"/>
              </a:cxn>
              <a:cxn ang="0">
                <a:pos x="88" y="414"/>
              </a:cxn>
              <a:cxn ang="0">
                <a:pos x="92" y="426"/>
              </a:cxn>
              <a:cxn ang="0">
                <a:pos x="94" y="444"/>
              </a:cxn>
              <a:cxn ang="0">
                <a:pos x="91" y="446"/>
              </a:cxn>
              <a:cxn ang="0">
                <a:pos x="86" y="449"/>
              </a:cxn>
              <a:cxn ang="0">
                <a:pos x="84" y="448"/>
              </a:cxn>
              <a:cxn ang="0">
                <a:pos x="79" y="446"/>
              </a:cxn>
              <a:cxn ang="0">
                <a:pos x="80" y="452"/>
              </a:cxn>
              <a:cxn ang="0">
                <a:pos x="77" y="458"/>
              </a:cxn>
              <a:cxn ang="0">
                <a:pos x="70" y="451"/>
              </a:cxn>
              <a:cxn ang="0">
                <a:pos x="64" y="444"/>
              </a:cxn>
              <a:cxn ang="0">
                <a:pos x="57" y="431"/>
              </a:cxn>
              <a:cxn ang="0">
                <a:pos x="46" y="416"/>
              </a:cxn>
              <a:cxn ang="0">
                <a:pos x="41" y="435"/>
              </a:cxn>
              <a:cxn ang="0">
                <a:pos x="21" y="449"/>
              </a:cxn>
              <a:cxn ang="0">
                <a:pos x="15" y="400"/>
              </a:cxn>
              <a:cxn ang="0">
                <a:pos x="2" y="320"/>
              </a:cxn>
              <a:cxn ang="0">
                <a:pos x="1" y="277"/>
              </a:cxn>
              <a:cxn ang="0">
                <a:pos x="5" y="184"/>
              </a:cxn>
              <a:cxn ang="0">
                <a:pos x="6" y="83"/>
              </a:cxn>
              <a:cxn ang="0">
                <a:pos x="8" y="31"/>
              </a:cxn>
              <a:cxn ang="0">
                <a:pos x="2" y="23"/>
              </a:cxn>
              <a:cxn ang="0">
                <a:pos x="0" y="19"/>
              </a:cxn>
              <a:cxn ang="0">
                <a:pos x="66" y="14"/>
              </a:cxn>
            </a:cxnLst>
            <a:rect l="0" t="0" r="r" b="b"/>
            <a:pathLst>
              <a:path w="279" h="458">
                <a:moveTo>
                  <a:pt x="190" y="0"/>
                </a:moveTo>
                <a:lnTo>
                  <a:pt x="202" y="46"/>
                </a:lnTo>
                <a:lnTo>
                  <a:pt x="218" y="94"/>
                </a:lnTo>
                <a:lnTo>
                  <a:pt x="232" y="142"/>
                </a:lnTo>
                <a:lnTo>
                  <a:pt x="239" y="174"/>
                </a:lnTo>
                <a:lnTo>
                  <a:pt x="243" y="189"/>
                </a:lnTo>
                <a:lnTo>
                  <a:pt x="248" y="202"/>
                </a:lnTo>
                <a:lnTo>
                  <a:pt x="254" y="215"/>
                </a:lnTo>
                <a:lnTo>
                  <a:pt x="260" y="221"/>
                </a:lnTo>
                <a:lnTo>
                  <a:pt x="263" y="223"/>
                </a:lnTo>
                <a:lnTo>
                  <a:pt x="265" y="227"/>
                </a:lnTo>
                <a:lnTo>
                  <a:pt x="267" y="231"/>
                </a:lnTo>
                <a:lnTo>
                  <a:pt x="265" y="237"/>
                </a:lnTo>
                <a:lnTo>
                  <a:pt x="267" y="243"/>
                </a:lnTo>
                <a:lnTo>
                  <a:pt x="271" y="246"/>
                </a:lnTo>
                <a:lnTo>
                  <a:pt x="267" y="255"/>
                </a:lnTo>
                <a:lnTo>
                  <a:pt x="265" y="263"/>
                </a:lnTo>
                <a:lnTo>
                  <a:pt x="263" y="274"/>
                </a:lnTo>
                <a:lnTo>
                  <a:pt x="262" y="285"/>
                </a:lnTo>
                <a:lnTo>
                  <a:pt x="262" y="294"/>
                </a:lnTo>
                <a:lnTo>
                  <a:pt x="265" y="304"/>
                </a:lnTo>
                <a:lnTo>
                  <a:pt x="271" y="314"/>
                </a:lnTo>
                <a:lnTo>
                  <a:pt x="271" y="334"/>
                </a:lnTo>
                <a:lnTo>
                  <a:pt x="269" y="339"/>
                </a:lnTo>
                <a:lnTo>
                  <a:pt x="270" y="346"/>
                </a:lnTo>
                <a:lnTo>
                  <a:pt x="275" y="351"/>
                </a:lnTo>
                <a:lnTo>
                  <a:pt x="278" y="357"/>
                </a:lnTo>
                <a:lnTo>
                  <a:pt x="279" y="364"/>
                </a:lnTo>
                <a:lnTo>
                  <a:pt x="246" y="367"/>
                </a:lnTo>
                <a:lnTo>
                  <a:pt x="209" y="371"/>
                </a:lnTo>
                <a:lnTo>
                  <a:pt x="172" y="377"/>
                </a:lnTo>
                <a:lnTo>
                  <a:pt x="136" y="382"/>
                </a:lnTo>
                <a:lnTo>
                  <a:pt x="112" y="382"/>
                </a:lnTo>
                <a:lnTo>
                  <a:pt x="100" y="383"/>
                </a:lnTo>
                <a:lnTo>
                  <a:pt x="90" y="384"/>
                </a:lnTo>
                <a:lnTo>
                  <a:pt x="80" y="389"/>
                </a:lnTo>
                <a:lnTo>
                  <a:pt x="74" y="396"/>
                </a:lnTo>
                <a:lnTo>
                  <a:pt x="77" y="404"/>
                </a:lnTo>
                <a:lnTo>
                  <a:pt x="83" y="410"/>
                </a:lnTo>
                <a:lnTo>
                  <a:pt x="88" y="414"/>
                </a:lnTo>
                <a:lnTo>
                  <a:pt x="94" y="420"/>
                </a:lnTo>
                <a:lnTo>
                  <a:pt x="92" y="426"/>
                </a:lnTo>
                <a:lnTo>
                  <a:pt x="94" y="435"/>
                </a:lnTo>
                <a:lnTo>
                  <a:pt x="94" y="444"/>
                </a:lnTo>
                <a:lnTo>
                  <a:pt x="93" y="444"/>
                </a:lnTo>
                <a:lnTo>
                  <a:pt x="91" y="446"/>
                </a:lnTo>
                <a:lnTo>
                  <a:pt x="88" y="447"/>
                </a:lnTo>
                <a:lnTo>
                  <a:pt x="86" y="449"/>
                </a:lnTo>
                <a:lnTo>
                  <a:pt x="85" y="449"/>
                </a:lnTo>
                <a:lnTo>
                  <a:pt x="84" y="448"/>
                </a:lnTo>
                <a:lnTo>
                  <a:pt x="83" y="446"/>
                </a:lnTo>
                <a:lnTo>
                  <a:pt x="79" y="446"/>
                </a:lnTo>
                <a:lnTo>
                  <a:pt x="79" y="449"/>
                </a:lnTo>
                <a:lnTo>
                  <a:pt x="80" y="452"/>
                </a:lnTo>
                <a:lnTo>
                  <a:pt x="80" y="458"/>
                </a:lnTo>
                <a:lnTo>
                  <a:pt x="77" y="458"/>
                </a:lnTo>
                <a:lnTo>
                  <a:pt x="72" y="455"/>
                </a:lnTo>
                <a:lnTo>
                  <a:pt x="70" y="451"/>
                </a:lnTo>
                <a:lnTo>
                  <a:pt x="67" y="447"/>
                </a:lnTo>
                <a:lnTo>
                  <a:pt x="64" y="444"/>
                </a:lnTo>
                <a:lnTo>
                  <a:pt x="57" y="444"/>
                </a:lnTo>
                <a:lnTo>
                  <a:pt x="57" y="431"/>
                </a:lnTo>
                <a:lnTo>
                  <a:pt x="53" y="421"/>
                </a:lnTo>
                <a:lnTo>
                  <a:pt x="46" y="416"/>
                </a:lnTo>
                <a:lnTo>
                  <a:pt x="42" y="425"/>
                </a:lnTo>
                <a:lnTo>
                  <a:pt x="41" y="435"/>
                </a:lnTo>
                <a:lnTo>
                  <a:pt x="41" y="449"/>
                </a:lnTo>
                <a:lnTo>
                  <a:pt x="21" y="449"/>
                </a:lnTo>
                <a:lnTo>
                  <a:pt x="16" y="425"/>
                </a:lnTo>
                <a:lnTo>
                  <a:pt x="15" y="400"/>
                </a:lnTo>
                <a:lnTo>
                  <a:pt x="13" y="376"/>
                </a:lnTo>
                <a:lnTo>
                  <a:pt x="2" y="320"/>
                </a:lnTo>
                <a:lnTo>
                  <a:pt x="1" y="299"/>
                </a:lnTo>
                <a:lnTo>
                  <a:pt x="1" y="277"/>
                </a:lnTo>
                <a:lnTo>
                  <a:pt x="5" y="232"/>
                </a:lnTo>
                <a:lnTo>
                  <a:pt x="5" y="184"/>
                </a:lnTo>
                <a:lnTo>
                  <a:pt x="6" y="133"/>
                </a:lnTo>
                <a:lnTo>
                  <a:pt x="6" y="83"/>
                </a:lnTo>
                <a:lnTo>
                  <a:pt x="7" y="34"/>
                </a:lnTo>
                <a:lnTo>
                  <a:pt x="8" y="31"/>
                </a:lnTo>
                <a:lnTo>
                  <a:pt x="5" y="24"/>
                </a:lnTo>
                <a:lnTo>
                  <a:pt x="2" y="23"/>
                </a:lnTo>
                <a:lnTo>
                  <a:pt x="0" y="20"/>
                </a:lnTo>
                <a:lnTo>
                  <a:pt x="0" y="19"/>
                </a:lnTo>
                <a:lnTo>
                  <a:pt x="1" y="18"/>
                </a:lnTo>
                <a:lnTo>
                  <a:pt x="66" y="14"/>
                </a:lnTo>
                <a:lnTo>
                  <a:pt x="190" y="0"/>
                </a:lnTo>
                <a:close/>
              </a:path>
            </a:pathLst>
          </a:custGeom>
          <a:solidFill>
            <a:srgbClr val="33CCCC"/>
          </a:solidFill>
          <a:ln w="1270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0000"/>
              </a:solidFill>
            </a:endParaRPr>
          </a:p>
        </p:txBody>
      </p:sp>
      <p:grpSp>
        <p:nvGrpSpPr>
          <p:cNvPr id="6" name="Group 5"/>
          <p:cNvGrpSpPr/>
          <p:nvPr/>
        </p:nvGrpSpPr>
        <p:grpSpPr>
          <a:xfrm rot="21288979">
            <a:off x="8662588" y="-610881"/>
            <a:ext cx="2957654" cy="4294412"/>
            <a:chOff x="8206473" y="-401627"/>
            <a:chExt cx="4260924" cy="3915572"/>
          </a:xfrm>
        </p:grpSpPr>
        <p:sp>
          <p:nvSpPr>
            <p:cNvPr id="4" name="Explosion 2 3"/>
            <p:cNvSpPr/>
            <p:nvPr/>
          </p:nvSpPr>
          <p:spPr>
            <a:xfrm rot="2745473">
              <a:off x="8586319" y="-144729"/>
              <a:ext cx="3915572" cy="3401775"/>
            </a:xfrm>
            <a:prstGeom prst="irregularSeal2">
              <a:avLst/>
            </a:prstGeom>
            <a:solidFill>
              <a:srgbClr val="33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8" name="TextBox 177"/>
            <p:cNvSpPr txBox="1"/>
            <p:nvPr/>
          </p:nvSpPr>
          <p:spPr>
            <a:xfrm rot="2016784">
              <a:off x="8206473" y="814777"/>
              <a:ext cx="4260924" cy="1347003"/>
            </a:xfrm>
            <a:prstGeom prst="rect">
              <a:avLst/>
            </a:prstGeom>
            <a:noFill/>
          </p:spPr>
          <p:txBody>
            <a:bodyPr wrap="square" rtlCol="0">
              <a:spAutoFit/>
            </a:bodyPr>
            <a:lstStyle/>
            <a:p>
              <a:pPr algn="ctr" defTabSz="457200"/>
              <a:r>
                <a:rPr lang="en-US" b="1" dirty="0">
                  <a:solidFill>
                    <a:srgbClr val="000000"/>
                  </a:solidFill>
                  <a:latin typeface="Calibri Light" panose="020F0302020204030204"/>
                </a:rPr>
                <a:t>More on the way!</a:t>
              </a:r>
              <a:br>
                <a:rPr lang="en-US" b="1" dirty="0">
                  <a:solidFill>
                    <a:srgbClr val="000000"/>
                  </a:solidFill>
                  <a:latin typeface="Calibri Light" panose="020F0302020204030204"/>
                </a:rPr>
              </a:br>
              <a:r>
                <a:rPr lang="en-US" b="1" dirty="0">
                  <a:solidFill>
                    <a:srgbClr val="000000"/>
                  </a:solidFill>
                  <a:latin typeface="Calibri Light" panose="020F0302020204030204"/>
                </a:rPr>
                <a:t>At least 6 more states and over a dozen cities are actively considering </a:t>
              </a:r>
            </a:p>
            <a:p>
              <a:pPr algn="ctr" defTabSz="457200"/>
              <a:r>
                <a:rPr lang="en-US" b="1" dirty="0">
                  <a:solidFill>
                    <a:srgbClr val="000000"/>
                  </a:solidFill>
                  <a:latin typeface="Calibri Light" panose="020F0302020204030204"/>
                </a:rPr>
                <a:t>sugary drink taxes</a:t>
              </a:r>
            </a:p>
          </p:txBody>
        </p:sp>
      </p:grpSp>
      <p:grpSp>
        <p:nvGrpSpPr>
          <p:cNvPr id="179" name="Group 86"/>
          <p:cNvGrpSpPr/>
          <p:nvPr/>
        </p:nvGrpSpPr>
        <p:grpSpPr>
          <a:xfrm flipH="1">
            <a:off x="8883062" y="5035034"/>
            <a:ext cx="287286" cy="287284"/>
            <a:chOff x="2964141" y="1040092"/>
            <a:chExt cx="1066800" cy="1066800"/>
          </a:xfrm>
        </p:grpSpPr>
        <p:sp>
          <p:nvSpPr>
            <p:cNvPr id="180" name="Teardrop 179"/>
            <p:cNvSpPr/>
            <p:nvPr/>
          </p:nvSpPr>
          <p:spPr>
            <a:xfrm rot="8100000">
              <a:off x="2964141" y="1040092"/>
              <a:ext cx="1066800" cy="1066800"/>
            </a:xfrm>
            <a:prstGeom prst="teardrop">
              <a:avLst>
                <a:gd name="adj" fmla="val 200000"/>
              </a:avLst>
            </a:prstGeom>
            <a:solidFill>
              <a:srgbClr val="FF0000"/>
            </a:solidFill>
            <a:ln w="38100">
              <a:solidFill>
                <a:srgbClr val="FF000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1" name="Oval 180"/>
            <p:cNvSpPr/>
            <p:nvPr/>
          </p:nvSpPr>
          <p:spPr>
            <a:xfrm>
              <a:off x="3183216" y="1257300"/>
              <a:ext cx="628650" cy="6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82" name="TextBox 181"/>
          <p:cNvSpPr txBox="1"/>
          <p:nvPr/>
        </p:nvSpPr>
        <p:spPr>
          <a:xfrm>
            <a:off x="9179922" y="5309847"/>
            <a:ext cx="2238880" cy="400110"/>
          </a:xfrm>
          <a:prstGeom prst="rect">
            <a:avLst/>
          </a:prstGeom>
          <a:noFill/>
        </p:spPr>
        <p:txBody>
          <a:bodyPr wrap="square" rtlCol="0">
            <a:spAutoFit/>
          </a:bodyPr>
          <a:lstStyle/>
          <a:p>
            <a:pPr defTabSz="457200"/>
            <a:r>
              <a:rPr lang="en-US" sz="2000" b="1" dirty="0">
                <a:solidFill>
                  <a:prstClr val="black"/>
                </a:solidFill>
                <a:latin typeface="Calibri Light" panose="020F0302020204030204"/>
              </a:rPr>
              <a:t>Under consideration</a:t>
            </a:r>
          </a:p>
        </p:txBody>
      </p:sp>
    </p:spTree>
    <p:extLst>
      <p:ext uri="{BB962C8B-B14F-4D97-AF65-F5344CB8AC3E}">
        <p14:creationId xmlns:p14="http://schemas.microsoft.com/office/powerpoint/2010/main" val="377801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Berkley: November 2014</a:t>
            </a:r>
          </a:p>
        </p:txBody>
      </p:sp>
      <p:pic>
        <p:nvPicPr>
          <p:cNvPr id="3" name="Picture 2"/>
          <p:cNvPicPr>
            <a:picLocks noChangeAspect="1"/>
          </p:cNvPicPr>
          <p:nvPr/>
        </p:nvPicPr>
        <p:blipFill>
          <a:blip r:embed="rId2"/>
          <a:stretch>
            <a:fillRect/>
          </a:stretch>
        </p:blipFill>
        <p:spPr>
          <a:xfrm>
            <a:off x="6696074" y="1961788"/>
            <a:ext cx="3861707" cy="4159416"/>
          </a:xfrm>
          <a:prstGeom prst="rect">
            <a:avLst/>
          </a:prstGeom>
        </p:spPr>
      </p:pic>
      <p:pic>
        <p:nvPicPr>
          <p:cNvPr id="4" name="Picture 2" descr="Image result for philly teamsters soda t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23" y="2303462"/>
            <a:ext cx="5255758" cy="310673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txBox="1">
            <a:spLocks/>
          </p:cNvSpPr>
          <p:nvPr/>
        </p:nvSpPr>
        <p:spPr>
          <a:xfrm>
            <a:off x="5410200" y="6477003"/>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Tree>
    <p:extLst>
      <p:ext uri="{BB962C8B-B14F-4D97-AF65-F5344CB8AC3E}">
        <p14:creationId xmlns:p14="http://schemas.microsoft.com/office/powerpoint/2010/main" val="326032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Philadelphia: June 2016</a:t>
            </a:r>
          </a:p>
        </p:txBody>
      </p:sp>
      <p:pic>
        <p:nvPicPr>
          <p:cNvPr id="3" name="Picture 2"/>
          <p:cNvPicPr>
            <a:picLocks noChangeAspect="1"/>
          </p:cNvPicPr>
          <p:nvPr/>
        </p:nvPicPr>
        <p:blipFill>
          <a:blip r:embed="rId2"/>
          <a:stretch>
            <a:fillRect/>
          </a:stretch>
        </p:blipFill>
        <p:spPr>
          <a:xfrm>
            <a:off x="6764655" y="1931228"/>
            <a:ext cx="4391025" cy="4362450"/>
          </a:xfrm>
          <a:prstGeom prst="rect">
            <a:avLst/>
          </a:prstGeom>
        </p:spPr>
      </p:pic>
      <p:pic>
        <p:nvPicPr>
          <p:cNvPr id="4" name="Picture 2" descr="Image result for philadelphia soda tax 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86" y="2397219"/>
            <a:ext cx="5342114" cy="300345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txBox="1">
            <a:spLocks/>
          </p:cNvSpPr>
          <p:nvPr/>
        </p:nvSpPr>
        <p:spPr>
          <a:xfrm>
            <a:off x="5410200" y="6477003"/>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Tree>
    <p:extLst>
      <p:ext uri="{BB962C8B-B14F-4D97-AF65-F5344CB8AC3E}">
        <p14:creationId xmlns:p14="http://schemas.microsoft.com/office/powerpoint/2010/main" val="1302114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Philadelphia</a:t>
            </a:r>
            <a:br>
              <a:rPr lang="en-US" dirty="0"/>
            </a:br>
            <a:r>
              <a:rPr lang="en-US" dirty="0"/>
              <a:t>Mayor </a:t>
            </a:r>
            <a:br>
              <a:rPr lang="en-US" dirty="0"/>
            </a:br>
            <a:r>
              <a:rPr lang="en-US" dirty="0"/>
              <a:t>Jim Kenney</a:t>
            </a:r>
          </a:p>
        </p:txBody>
      </p:sp>
      <p:sp>
        <p:nvSpPr>
          <p:cNvPr id="3" name="Content Placeholder 2"/>
          <p:cNvSpPr>
            <a:spLocks noGrp="1"/>
          </p:cNvSpPr>
          <p:nvPr>
            <p:ph idx="1"/>
          </p:nvPr>
        </p:nvSpPr>
        <p:spPr>
          <a:xfrm>
            <a:off x="4307382" y="1810909"/>
            <a:ext cx="7343775" cy="3015533"/>
          </a:xfrm>
        </p:spPr>
        <p:txBody>
          <a:bodyPr>
            <a:noAutofit/>
          </a:bodyPr>
          <a:lstStyle/>
          <a:p>
            <a:pPr>
              <a:lnSpc>
                <a:spcPct val="100000"/>
              </a:lnSpc>
            </a:pPr>
            <a:endParaRPr lang="en-US" baseline="30000" dirty="0">
              <a:latin typeface="+mj-lt"/>
            </a:endParaRPr>
          </a:p>
          <a:p>
            <a:pPr>
              <a:lnSpc>
                <a:spcPct val="100000"/>
              </a:lnSpc>
            </a:pPr>
            <a:r>
              <a:rPr lang="en-US" sz="2800" b="1" dirty="0">
                <a:solidFill>
                  <a:schemeClr val="accent2"/>
                </a:solidFill>
                <a:latin typeface="+mj-lt"/>
              </a:rPr>
              <a:t>"What we're looking to do is to take some of that profit, to put it back into the neighborhoods that have been their biggest customers, to improve the lives and opportunities for the people who live there</a:t>
            </a:r>
            <a:r>
              <a:rPr lang="en-US" sz="2800" b="1" dirty="0" smtClean="0">
                <a:solidFill>
                  <a:schemeClr val="accent2"/>
                </a:solidFill>
                <a:latin typeface="+mj-lt"/>
              </a:rPr>
              <a:t>."</a:t>
            </a:r>
            <a:endParaRPr lang="en-US" sz="2800" b="1" baseline="30000" dirty="0">
              <a:solidFill>
                <a:schemeClr val="accent2"/>
              </a:solidFill>
              <a:latin typeface="+mj-lt"/>
            </a:endParaRPr>
          </a:p>
          <a:p>
            <a:pPr>
              <a:lnSpc>
                <a:spcPct val="100000"/>
              </a:lnSpc>
            </a:pPr>
            <a:r>
              <a:rPr lang="en-US" dirty="0">
                <a:solidFill>
                  <a:schemeClr val="accent2"/>
                </a:solidFill>
                <a:latin typeface="+mj-lt"/>
              </a:rPr>
              <a:t> </a:t>
            </a:r>
          </a:p>
          <a:p>
            <a:endParaRPr lang="en-US" sz="1500" dirty="0"/>
          </a:p>
        </p:txBody>
      </p:sp>
      <p:sp>
        <p:nvSpPr>
          <p:cNvPr id="6" name="Footer Placeholder 2"/>
          <p:cNvSpPr txBox="1">
            <a:spLocks/>
          </p:cNvSpPr>
          <p:nvPr/>
        </p:nvSpPr>
        <p:spPr>
          <a:xfrm>
            <a:off x="96329" y="6459750"/>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
        <p:nvSpPr>
          <p:cNvPr id="7" name="TextBox 6"/>
          <p:cNvSpPr txBox="1"/>
          <p:nvPr/>
        </p:nvSpPr>
        <p:spPr>
          <a:xfrm>
            <a:off x="5346968" y="6459750"/>
            <a:ext cx="7962900" cy="261610"/>
          </a:xfrm>
          <a:prstGeom prst="rect">
            <a:avLst/>
          </a:prstGeom>
          <a:noFill/>
        </p:spPr>
        <p:txBody>
          <a:bodyPr wrap="square" rtlCol="0">
            <a:spAutoFit/>
          </a:bodyPr>
          <a:lstStyle/>
          <a:p>
            <a:r>
              <a:rPr lang="en-US" sz="1100" u="sng" dirty="0" smtClean="0">
                <a:hlinkClick r:id="rId2"/>
              </a:rPr>
              <a:t>2</a:t>
            </a:r>
            <a:r>
              <a:rPr lang="en-US" sz="1100" u="sng" dirty="0">
                <a:hlinkClick r:id="rId2"/>
              </a:rPr>
              <a:t>) http://</a:t>
            </a:r>
            <a:r>
              <a:rPr lang="en-US" sz="1100" u="sng" dirty="0" smtClean="0">
                <a:hlinkClick r:id="rId2"/>
              </a:rPr>
              <a:t>www.npr.org/sections/thesalt/2016/04/08/473548273/philly-wants-to-tax-soda-to-raise-money-for-schools</a:t>
            </a:r>
            <a:endParaRPr lang="en-US" sz="1100" u="sng" dirty="0"/>
          </a:p>
        </p:txBody>
      </p:sp>
      <p:pic>
        <p:nvPicPr>
          <p:cNvPr id="5" name="Picture 4"/>
          <p:cNvPicPr>
            <a:picLocks noChangeAspect="1"/>
          </p:cNvPicPr>
          <p:nvPr/>
        </p:nvPicPr>
        <p:blipFill>
          <a:blip r:embed="rId3"/>
          <a:stretch>
            <a:fillRect/>
          </a:stretch>
        </p:blipFill>
        <p:spPr>
          <a:xfrm>
            <a:off x="258985" y="3159442"/>
            <a:ext cx="3463807" cy="2312824"/>
          </a:xfrm>
          <a:prstGeom prst="rect">
            <a:avLst/>
          </a:prstGeom>
        </p:spPr>
      </p:pic>
    </p:spTree>
    <p:extLst>
      <p:ext uri="{BB962C8B-B14F-4D97-AF65-F5344CB8AC3E}">
        <p14:creationId xmlns:p14="http://schemas.microsoft.com/office/powerpoint/2010/main" val="675962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 raise revenue for community needs</a:t>
            </a:r>
          </a:p>
        </p:txBody>
      </p:sp>
      <p:pic>
        <p:nvPicPr>
          <p:cNvPr id="3"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166" y="1819953"/>
            <a:ext cx="4297667" cy="44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p:cNvSpPr txBox="1">
            <a:spLocks/>
          </p:cNvSpPr>
          <p:nvPr/>
        </p:nvSpPr>
        <p:spPr>
          <a:xfrm>
            <a:off x="5410200" y="6477003"/>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Tree>
    <p:extLst>
      <p:ext uri="{BB962C8B-B14F-4D97-AF65-F5344CB8AC3E}">
        <p14:creationId xmlns:p14="http://schemas.microsoft.com/office/powerpoint/2010/main" val="367835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95" y="3274383"/>
            <a:ext cx="3717066" cy="4681329"/>
          </a:xfrm>
        </p:spPr>
        <p:txBody>
          <a:bodyPr>
            <a:normAutofit/>
          </a:bodyPr>
          <a:lstStyle/>
          <a:p>
            <a:pPr marL="0" indent="0">
              <a:spcBef>
                <a:spcPct val="20000"/>
              </a:spcBef>
              <a:spcAft>
                <a:spcPct val="15000"/>
              </a:spcAft>
              <a:buClr>
                <a:schemeClr val="bg1"/>
              </a:buClr>
              <a:buSzPct val="90000"/>
              <a:buNone/>
            </a:pPr>
            <a:r>
              <a:rPr lang="en-US" sz="2200" dirty="0">
                <a:solidFill>
                  <a:schemeClr val="bg1"/>
                </a:solidFill>
              </a:rPr>
              <a:t>Energy balance</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
            </a:r>
            <a:br>
              <a:rPr lang="en-US" sz="2200" dirty="0">
                <a:solidFill>
                  <a:schemeClr val="bg1"/>
                </a:solidFill>
              </a:rPr>
            </a:br>
            <a:r>
              <a:rPr lang="en-US" sz="2200" dirty="0">
                <a:solidFill>
                  <a:schemeClr val="bg1"/>
                </a:solidFill>
              </a:rPr>
              <a:t/>
            </a:r>
            <a:br>
              <a:rPr lang="en-US" sz="2200" dirty="0">
                <a:solidFill>
                  <a:schemeClr val="bg1"/>
                </a:solidFill>
              </a:rPr>
            </a:br>
            <a:endParaRPr lang="en-US" sz="2200" dirty="0">
              <a:solidFill>
                <a:schemeClr val="bg1"/>
              </a:solidFill>
            </a:endParaRPr>
          </a:p>
        </p:txBody>
      </p:sp>
      <p:sp>
        <p:nvSpPr>
          <p:cNvPr id="2" name="Title 1"/>
          <p:cNvSpPr>
            <a:spLocks noGrp="1"/>
          </p:cNvSpPr>
          <p:nvPr>
            <p:ph type="title"/>
          </p:nvPr>
        </p:nvSpPr>
        <p:spPr>
          <a:xfrm>
            <a:off x="420528" y="611257"/>
            <a:ext cx="3200400" cy="2286000"/>
          </a:xfrm>
        </p:spPr>
        <p:txBody>
          <a:bodyPr>
            <a:normAutofit fontScale="90000"/>
          </a:bodyPr>
          <a:lstStyle/>
          <a:p>
            <a:r>
              <a:rPr lang="en-US" sz="4000" dirty="0" smtClean="0"/>
              <a:t>Eating more calories is </a:t>
            </a:r>
            <a:r>
              <a:rPr lang="en-US" sz="4000" dirty="0"/>
              <a:t>driving obesity and </a:t>
            </a:r>
            <a:r>
              <a:rPr lang="en-US" sz="4000" dirty="0" smtClean="0"/>
              <a:t>diabetes epidemics</a:t>
            </a:r>
            <a:endParaRPr lang="en-US" sz="4000" dirty="0"/>
          </a:p>
        </p:txBody>
      </p:sp>
      <p:sp>
        <p:nvSpPr>
          <p:cNvPr id="7" name="TextBox 6"/>
          <p:cNvSpPr txBox="1"/>
          <p:nvPr/>
        </p:nvSpPr>
        <p:spPr>
          <a:xfrm>
            <a:off x="10209076" y="3916239"/>
            <a:ext cx="1982924" cy="1015663"/>
          </a:xfrm>
          <a:prstGeom prst="rect">
            <a:avLst/>
          </a:prstGeom>
          <a:noFill/>
        </p:spPr>
        <p:txBody>
          <a:bodyPr wrap="square" rtlCol="0">
            <a:spAutoFit/>
          </a:bodyPr>
          <a:lstStyle/>
          <a:p>
            <a:r>
              <a:rPr lang="en-US" sz="2000" dirty="0"/>
              <a:t>Reported physical activity by US adults</a:t>
            </a:r>
          </a:p>
        </p:txBody>
      </p:sp>
      <p:sp>
        <p:nvSpPr>
          <p:cNvPr id="4" name="Rectangle 3"/>
          <p:cNvSpPr/>
          <p:nvPr/>
        </p:nvSpPr>
        <p:spPr>
          <a:xfrm>
            <a:off x="10262044" y="257314"/>
            <a:ext cx="1696276" cy="707886"/>
          </a:xfrm>
          <a:prstGeom prst="rect">
            <a:avLst/>
          </a:prstGeom>
        </p:spPr>
        <p:txBody>
          <a:bodyPr wrap="square">
            <a:spAutoFit/>
          </a:bodyPr>
          <a:lstStyle/>
          <a:p>
            <a:r>
              <a:rPr lang="en-US" sz="2000" dirty="0"/>
              <a:t>Calories in US food supply</a:t>
            </a:r>
          </a:p>
        </p:txBody>
      </p:sp>
      <p:pic>
        <p:nvPicPr>
          <p:cNvPr id="1030" name="Picture 6" descr="http://www.nap.edu/openbook/0309094984/xhtml/images/p20010355g6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0" y="3698240"/>
            <a:ext cx="4784859" cy="290627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http://mealime.com/wp-content/uploads/2015/03/obesity-and-energy-intake.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12079" y="174045"/>
            <a:ext cx="4784860" cy="341398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Up-Down Arrow 4"/>
          <p:cNvSpPr/>
          <p:nvPr/>
        </p:nvSpPr>
        <p:spPr>
          <a:xfrm>
            <a:off x="6331226" y="1063487"/>
            <a:ext cx="238540" cy="11131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69766" y="1250746"/>
            <a:ext cx="1320842" cy="369332"/>
          </a:xfrm>
          <a:prstGeom prst="rect">
            <a:avLst/>
          </a:prstGeom>
          <a:noFill/>
        </p:spPr>
        <p:txBody>
          <a:bodyPr wrap="square" rtlCol="0">
            <a:spAutoFit/>
          </a:bodyPr>
          <a:lstStyle/>
          <a:p>
            <a:r>
              <a:rPr lang="en-US" dirty="0">
                <a:solidFill>
                  <a:schemeClr val="accent1"/>
                </a:solidFill>
              </a:rPr>
              <a:t>278 calories</a:t>
            </a:r>
          </a:p>
        </p:txBody>
      </p:sp>
      <p:grpSp>
        <p:nvGrpSpPr>
          <p:cNvPr id="10" name="Group 9"/>
          <p:cNvGrpSpPr/>
          <p:nvPr/>
        </p:nvGrpSpPr>
        <p:grpSpPr>
          <a:xfrm>
            <a:off x="430780" y="3698240"/>
            <a:ext cx="3554549" cy="1960880"/>
            <a:chOff x="174171" y="2607586"/>
            <a:chExt cx="3554549" cy="1960880"/>
          </a:xfrm>
        </p:grpSpPr>
        <p:sp>
          <p:nvSpPr>
            <p:cNvPr id="6" name="Rectangle 5"/>
            <p:cNvSpPr/>
            <p:nvPr/>
          </p:nvSpPr>
          <p:spPr>
            <a:xfrm>
              <a:off x="174171" y="2607586"/>
              <a:ext cx="3554549" cy="1960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53724" y="2928924"/>
              <a:ext cx="3195442" cy="1538632"/>
              <a:chOff x="3704624" y="1961871"/>
              <a:chExt cx="4913710" cy="2382247"/>
            </a:xfrm>
          </p:grpSpPr>
          <p:sp>
            <p:nvSpPr>
              <p:cNvPr id="13" name="Isosceles Triangle 12"/>
              <p:cNvSpPr/>
              <p:nvPr/>
            </p:nvSpPr>
            <p:spPr>
              <a:xfrm>
                <a:off x="5360886" y="3544018"/>
                <a:ext cx="1314450" cy="800100"/>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a:solidFill>
                    <a:srgbClr val="FFFFFF"/>
                  </a:solidFill>
                </a:endParaRPr>
              </a:p>
            </p:txBody>
          </p:sp>
          <p:cxnSp>
            <p:nvCxnSpPr>
              <p:cNvPr id="14" name="Straight Connector 13"/>
              <p:cNvCxnSpPr/>
              <p:nvPr/>
            </p:nvCxnSpPr>
            <p:spPr>
              <a:xfrm>
                <a:off x="3704624" y="2943943"/>
                <a:ext cx="4743450" cy="1200150"/>
              </a:xfrm>
              <a:prstGeom prst="line">
                <a:avLst/>
              </a:prstGeom>
              <a:ln w="476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0000">
                <a:off x="3872797" y="1961871"/>
                <a:ext cx="1688306" cy="112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40000">
                <a:off x="6793105" y="2736206"/>
                <a:ext cx="182522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7" name="Footer Placeholder 2"/>
          <p:cNvSpPr txBox="1">
            <a:spLocks/>
          </p:cNvSpPr>
          <p:nvPr/>
        </p:nvSpPr>
        <p:spPr>
          <a:xfrm>
            <a:off x="0" y="6604510"/>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solidFill>
                  <a:schemeClr val="bg1"/>
                </a:solidFill>
              </a:rPr>
              <a:t>HEALTHY FOOD AMERICA</a:t>
            </a:r>
            <a:endParaRPr lang="en-US" sz="1050" dirty="0">
              <a:solidFill>
                <a:schemeClr val="bg1"/>
              </a:solidFill>
            </a:endParaRPr>
          </a:p>
        </p:txBody>
      </p:sp>
    </p:spTree>
    <p:extLst>
      <p:ext uri="{BB962C8B-B14F-4D97-AF65-F5344CB8AC3E}">
        <p14:creationId xmlns:p14="http://schemas.microsoft.com/office/powerpoint/2010/main" val="99936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Taxes decrease sugary drink consumption</a:t>
            </a:r>
            <a:br>
              <a:rPr lang="en-US" sz="4000" dirty="0"/>
            </a:br>
            <a:r>
              <a:rPr lang="en-US" sz="2800" dirty="0"/>
              <a:t>Impact of taxes in Berkeley and Mexico</a:t>
            </a:r>
            <a:endParaRPr lang="en-US" sz="4000" dirty="0"/>
          </a:p>
        </p:txBody>
      </p:sp>
      <p:grpSp>
        <p:nvGrpSpPr>
          <p:cNvPr id="10" name="Group 9"/>
          <p:cNvGrpSpPr/>
          <p:nvPr/>
        </p:nvGrpSpPr>
        <p:grpSpPr>
          <a:xfrm>
            <a:off x="1784089" y="2209830"/>
            <a:ext cx="8567584" cy="3777485"/>
            <a:chOff x="985001" y="2327081"/>
            <a:chExt cx="8567584" cy="3777485"/>
          </a:xfrm>
        </p:grpSpPr>
        <p:graphicFrame>
          <p:nvGraphicFramePr>
            <p:cNvPr id="3" name="Chart 2"/>
            <p:cNvGraphicFramePr>
              <a:graphicFrameLocks/>
            </p:cNvGraphicFramePr>
            <p:nvPr>
              <p:extLst/>
            </p:nvPr>
          </p:nvGraphicFramePr>
          <p:xfrm>
            <a:off x="985001" y="2385412"/>
            <a:ext cx="8567584" cy="367171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679984" y="2641895"/>
              <a:ext cx="75607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54801" y="2343557"/>
              <a:ext cx="171585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Mexico Overall</a:t>
              </a:r>
            </a:p>
          </p:txBody>
        </p:sp>
        <p:sp>
          <p:nvSpPr>
            <p:cNvPr id="9" name="TextBox 8"/>
            <p:cNvSpPr txBox="1"/>
            <p:nvPr/>
          </p:nvSpPr>
          <p:spPr>
            <a:xfrm>
              <a:off x="2014905" y="2346182"/>
              <a:ext cx="1304014"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Berkeley</a:t>
              </a:r>
            </a:p>
          </p:txBody>
        </p:sp>
        <p:sp>
          <p:nvSpPr>
            <p:cNvPr id="13" name="TextBox 12"/>
            <p:cNvSpPr txBox="1"/>
            <p:nvPr/>
          </p:nvSpPr>
          <p:spPr>
            <a:xfrm>
              <a:off x="7274944" y="2327081"/>
              <a:ext cx="181559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Mexico Low SES</a:t>
              </a:r>
            </a:p>
          </p:txBody>
        </p:sp>
        <p:sp>
          <p:nvSpPr>
            <p:cNvPr id="6" name="TextBox 5"/>
            <p:cNvSpPr txBox="1"/>
            <p:nvPr/>
          </p:nvSpPr>
          <p:spPr>
            <a:xfrm>
              <a:off x="6337300" y="5796788"/>
              <a:ext cx="120297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rPr>
                <a:t>After 1 year</a:t>
              </a:r>
            </a:p>
          </p:txBody>
        </p:sp>
        <p:sp>
          <p:nvSpPr>
            <p:cNvPr id="7" name="TextBox 6"/>
            <p:cNvSpPr txBox="1"/>
            <p:nvPr/>
          </p:nvSpPr>
          <p:spPr>
            <a:xfrm>
              <a:off x="2014905" y="5796789"/>
              <a:ext cx="128655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rPr>
                <a:t>After 5 months</a:t>
              </a:r>
            </a:p>
          </p:txBody>
        </p:sp>
      </p:grpSp>
      <p:sp>
        <p:nvSpPr>
          <p:cNvPr id="14" name="Footer Placeholder 2"/>
          <p:cNvSpPr txBox="1">
            <a:spLocks/>
          </p:cNvSpPr>
          <p:nvPr/>
        </p:nvSpPr>
        <p:spPr>
          <a:xfrm>
            <a:off x="5410200" y="6477003"/>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Tree>
    <p:extLst>
      <p:ext uri="{BB962C8B-B14F-4D97-AF65-F5344CB8AC3E}">
        <p14:creationId xmlns:p14="http://schemas.microsoft.com/office/powerpoint/2010/main" val="3121053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Taxes will reduce diabetes and obesity</a:t>
            </a:r>
            <a:endParaRPr lang="en-US" sz="4400" dirty="0"/>
          </a:p>
        </p:txBody>
      </p:sp>
      <p:sp>
        <p:nvSpPr>
          <p:cNvPr id="3" name="Text Placeholder 2"/>
          <p:cNvSpPr>
            <a:spLocks noGrp="1"/>
          </p:cNvSpPr>
          <p:nvPr>
            <p:ph type="body" idx="1"/>
          </p:nvPr>
        </p:nvSpPr>
        <p:spPr>
          <a:xfrm>
            <a:off x="863835" y="1978881"/>
            <a:ext cx="5157787" cy="823912"/>
          </a:xfrm>
        </p:spPr>
        <p:txBody>
          <a:bodyPr>
            <a:normAutofit/>
          </a:bodyPr>
          <a:lstStyle/>
          <a:p>
            <a:r>
              <a:rPr lang="en-US" dirty="0">
                <a:solidFill>
                  <a:schemeClr val="accent5">
                    <a:lumMod val="75000"/>
                  </a:schemeClr>
                </a:solidFill>
              </a:rPr>
              <a:t>Philadelphia: </a:t>
            </a:r>
            <a:r>
              <a:rPr lang="en-US" b="0" dirty="0">
                <a:solidFill>
                  <a:schemeClr val="accent5">
                    <a:lumMod val="75000"/>
                  </a:schemeClr>
                </a:solidFill>
              </a:rPr>
              <a:t>1.5 cents/oz. on sugary &amp; diet drinks</a:t>
            </a:r>
          </a:p>
        </p:txBody>
      </p:sp>
      <p:sp>
        <p:nvSpPr>
          <p:cNvPr id="5" name="Text Placeholder 4"/>
          <p:cNvSpPr>
            <a:spLocks noGrp="1"/>
          </p:cNvSpPr>
          <p:nvPr>
            <p:ph type="body" sz="quarter" idx="3"/>
          </p:nvPr>
        </p:nvSpPr>
        <p:spPr>
          <a:xfrm>
            <a:off x="6428802" y="1820407"/>
            <a:ext cx="4936697" cy="823912"/>
          </a:xfrm>
        </p:spPr>
        <p:txBody>
          <a:bodyPr/>
          <a:lstStyle/>
          <a:p>
            <a:r>
              <a:rPr lang="en-US" dirty="0" smtClean="0">
                <a:solidFill>
                  <a:schemeClr val="accent5">
                    <a:lumMod val="75000"/>
                  </a:schemeClr>
                </a:solidFill>
              </a:rPr>
              <a:t>ALABAMA 1 </a:t>
            </a:r>
            <a:r>
              <a:rPr lang="en-US" b="0" dirty="0" smtClean="0">
                <a:solidFill>
                  <a:schemeClr val="accent5">
                    <a:lumMod val="75000"/>
                  </a:schemeClr>
                </a:solidFill>
              </a:rPr>
              <a:t>cent/oz</a:t>
            </a:r>
            <a:r>
              <a:rPr lang="en-US" b="0" dirty="0">
                <a:solidFill>
                  <a:schemeClr val="accent5">
                    <a:lumMod val="75000"/>
                  </a:schemeClr>
                </a:solidFill>
              </a:rPr>
              <a:t>. on sugary drinks</a:t>
            </a:r>
          </a:p>
        </p:txBody>
      </p:sp>
      <p:pic>
        <p:nvPicPr>
          <p:cNvPr id="7" name="Content Placeholder 3"/>
          <p:cNvPicPr>
            <a:picLocks noGrp="1" noChangeAspect="1"/>
          </p:cNvPicPr>
          <p:nvPr>
            <p:ph idx="1"/>
          </p:nvPr>
        </p:nvPicPr>
        <p:blipFill rotWithShape="1">
          <a:blip r:embed="rId2"/>
          <a:srcRect l="26259" t="25742" r="21671" b="17732"/>
          <a:stretch/>
        </p:blipFill>
        <p:spPr>
          <a:xfrm>
            <a:off x="839788" y="2889768"/>
            <a:ext cx="5181834" cy="3164195"/>
          </a:xfrm>
          <a:prstGeom prst="rect">
            <a:avLst/>
          </a:prstGeom>
        </p:spPr>
      </p:pic>
      <p:pic>
        <p:nvPicPr>
          <p:cNvPr id="8" name="Content Placeholder 3"/>
          <p:cNvPicPr>
            <a:picLocks noGrp="1" noChangeAspect="1"/>
          </p:cNvPicPr>
          <p:nvPr>
            <p:ph idx="1"/>
          </p:nvPr>
        </p:nvPicPr>
        <p:blipFill rotWithShape="1">
          <a:blip r:embed="rId2"/>
          <a:srcRect l="26259" t="25742" r="21671" b="17732"/>
          <a:stretch/>
        </p:blipFill>
        <p:spPr>
          <a:xfrm>
            <a:off x="6518118" y="2889767"/>
            <a:ext cx="5181834" cy="3164195"/>
          </a:xfrm>
          <a:prstGeom prst="rect">
            <a:avLst/>
          </a:prstGeom>
        </p:spPr>
      </p:pic>
      <p:sp>
        <p:nvSpPr>
          <p:cNvPr id="10" name="Rectangle 9"/>
          <p:cNvSpPr/>
          <p:nvPr/>
        </p:nvSpPr>
        <p:spPr>
          <a:xfrm>
            <a:off x="2889693" y="4748671"/>
            <a:ext cx="2550698" cy="461665"/>
          </a:xfrm>
          <a:prstGeom prst="rect">
            <a:avLst/>
          </a:prstGeom>
        </p:spPr>
        <p:txBody>
          <a:bodyPr wrap="none">
            <a:spAutoFit/>
          </a:bodyPr>
          <a:lstStyle/>
          <a:p>
            <a:pPr marL="685800" lvl="2">
              <a:spcBef>
                <a:spcPts val="1000"/>
              </a:spcBef>
            </a:pPr>
            <a:r>
              <a:rPr lang="en-US" sz="2400" b="1" dirty="0">
                <a:solidFill>
                  <a:srgbClr val="DB443B"/>
                </a:solidFill>
              </a:rPr>
              <a:t>$76.8 Million</a:t>
            </a:r>
          </a:p>
        </p:txBody>
      </p:sp>
      <p:sp>
        <p:nvSpPr>
          <p:cNvPr id="11" name="Rectangle 10"/>
          <p:cNvSpPr/>
          <p:nvPr/>
        </p:nvSpPr>
        <p:spPr>
          <a:xfrm>
            <a:off x="3194557" y="3704314"/>
            <a:ext cx="1095172" cy="461665"/>
          </a:xfrm>
          <a:prstGeom prst="rect">
            <a:avLst/>
          </a:prstGeom>
        </p:spPr>
        <p:txBody>
          <a:bodyPr wrap="none">
            <a:spAutoFit/>
          </a:bodyPr>
          <a:lstStyle/>
          <a:p>
            <a:r>
              <a:rPr lang="en-US" sz="2400" b="1" dirty="0">
                <a:solidFill>
                  <a:srgbClr val="DB443B"/>
                </a:solidFill>
              </a:rPr>
              <a:t>14,340</a:t>
            </a:r>
            <a:r>
              <a:rPr lang="en-US" dirty="0"/>
              <a:t> </a:t>
            </a:r>
          </a:p>
        </p:txBody>
      </p:sp>
      <p:sp>
        <p:nvSpPr>
          <p:cNvPr id="12" name="Rectangle 11"/>
          <p:cNvSpPr/>
          <p:nvPr/>
        </p:nvSpPr>
        <p:spPr>
          <a:xfrm>
            <a:off x="4713496" y="3704314"/>
            <a:ext cx="651140" cy="461665"/>
          </a:xfrm>
          <a:prstGeom prst="rect">
            <a:avLst/>
          </a:prstGeom>
        </p:spPr>
        <p:txBody>
          <a:bodyPr wrap="none">
            <a:spAutoFit/>
          </a:bodyPr>
          <a:lstStyle/>
          <a:p>
            <a:r>
              <a:rPr lang="en-US" sz="2400" b="1" dirty="0">
                <a:solidFill>
                  <a:srgbClr val="DB443B"/>
                </a:solidFill>
              </a:rPr>
              <a:t>968</a:t>
            </a:r>
            <a:endParaRPr lang="en-US" dirty="0"/>
          </a:p>
        </p:txBody>
      </p:sp>
      <p:sp>
        <p:nvSpPr>
          <p:cNvPr id="15" name="Rectangle 14"/>
          <p:cNvSpPr/>
          <p:nvPr/>
        </p:nvSpPr>
        <p:spPr>
          <a:xfrm>
            <a:off x="4800527" y="4120015"/>
            <a:ext cx="639864" cy="243964"/>
          </a:xfrm>
          <a:prstGeom prst="rect">
            <a:avLst/>
          </a:prstGeom>
          <a:solidFill>
            <a:srgbClr val="FFF6CC"/>
          </a:solidFill>
          <a:ln>
            <a:solidFill>
              <a:srgbClr val="FFF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72524" y="4003369"/>
            <a:ext cx="1560982" cy="523220"/>
          </a:xfrm>
          <a:prstGeom prst="rect">
            <a:avLst/>
          </a:prstGeom>
        </p:spPr>
        <p:txBody>
          <a:bodyPr wrap="square">
            <a:spAutoFit/>
          </a:bodyPr>
          <a:lstStyle/>
          <a:p>
            <a:r>
              <a:rPr lang="en-US" sz="1400" dirty="0"/>
              <a:t>Fewer Cases of Diabetes*</a:t>
            </a:r>
          </a:p>
        </p:txBody>
      </p:sp>
      <p:sp>
        <p:nvSpPr>
          <p:cNvPr id="16" name="TextBox 15"/>
          <p:cNvSpPr txBox="1"/>
          <p:nvPr/>
        </p:nvSpPr>
        <p:spPr>
          <a:xfrm>
            <a:off x="946205" y="4286779"/>
            <a:ext cx="850790" cy="461665"/>
          </a:xfrm>
          <a:prstGeom prst="rect">
            <a:avLst/>
          </a:prstGeom>
          <a:noFill/>
        </p:spPr>
        <p:txBody>
          <a:bodyPr wrap="square" rtlCol="0">
            <a:spAutoFit/>
          </a:bodyPr>
          <a:lstStyle/>
          <a:p>
            <a:r>
              <a:rPr lang="en-US" sz="2400" b="1" dirty="0">
                <a:solidFill>
                  <a:schemeClr val="bg1"/>
                </a:solidFill>
              </a:rPr>
              <a:t>1.5</a:t>
            </a:r>
          </a:p>
        </p:txBody>
      </p:sp>
      <p:sp>
        <p:nvSpPr>
          <p:cNvPr id="18" name="TextBox 17"/>
          <p:cNvSpPr txBox="1"/>
          <p:nvPr/>
        </p:nvSpPr>
        <p:spPr>
          <a:xfrm>
            <a:off x="6807378" y="4264979"/>
            <a:ext cx="372649" cy="461665"/>
          </a:xfrm>
          <a:prstGeom prst="rect">
            <a:avLst/>
          </a:prstGeom>
          <a:noFill/>
        </p:spPr>
        <p:txBody>
          <a:bodyPr wrap="square" rtlCol="0">
            <a:spAutoFit/>
          </a:bodyPr>
          <a:lstStyle/>
          <a:p>
            <a:r>
              <a:rPr lang="en-US" sz="2400" b="1" dirty="0" smtClean="0">
                <a:solidFill>
                  <a:schemeClr val="bg1"/>
                </a:solidFill>
              </a:rPr>
              <a:t>1</a:t>
            </a:r>
            <a:endParaRPr lang="en-US" sz="2400" b="1" dirty="0">
              <a:solidFill>
                <a:schemeClr val="bg1"/>
              </a:solidFill>
            </a:endParaRPr>
          </a:p>
        </p:txBody>
      </p:sp>
      <p:sp>
        <p:nvSpPr>
          <p:cNvPr id="19" name="Rectangle 18"/>
          <p:cNvSpPr/>
          <p:nvPr/>
        </p:nvSpPr>
        <p:spPr>
          <a:xfrm>
            <a:off x="8897151" y="3658350"/>
            <a:ext cx="1095172" cy="461665"/>
          </a:xfrm>
          <a:prstGeom prst="rect">
            <a:avLst/>
          </a:prstGeom>
        </p:spPr>
        <p:txBody>
          <a:bodyPr wrap="none">
            <a:spAutoFit/>
          </a:bodyPr>
          <a:lstStyle/>
          <a:p>
            <a:r>
              <a:rPr lang="en-US" sz="2400" b="1" dirty="0" smtClean="0">
                <a:solidFill>
                  <a:srgbClr val="DB443B"/>
                </a:solidFill>
              </a:rPr>
              <a:t>40,000</a:t>
            </a:r>
            <a:r>
              <a:rPr lang="en-US" dirty="0" smtClean="0"/>
              <a:t> </a:t>
            </a:r>
            <a:endParaRPr lang="en-US" dirty="0"/>
          </a:p>
        </p:txBody>
      </p:sp>
      <p:sp>
        <p:nvSpPr>
          <p:cNvPr id="20" name="Rectangle 19"/>
          <p:cNvSpPr/>
          <p:nvPr/>
        </p:nvSpPr>
        <p:spPr>
          <a:xfrm>
            <a:off x="8581656" y="4726644"/>
            <a:ext cx="2468946" cy="461665"/>
          </a:xfrm>
          <a:prstGeom prst="rect">
            <a:avLst/>
          </a:prstGeom>
        </p:spPr>
        <p:txBody>
          <a:bodyPr wrap="none">
            <a:spAutoFit/>
          </a:bodyPr>
          <a:lstStyle/>
          <a:p>
            <a:pPr marL="685800" lvl="2">
              <a:spcBef>
                <a:spcPts val="1000"/>
              </a:spcBef>
            </a:pPr>
            <a:r>
              <a:rPr lang="en-US" sz="2400" b="1" dirty="0" smtClean="0">
                <a:solidFill>
                  <a:srgbClr val="DB443B"/>
                </a:solidFill>
              </a:rPr>
              <a:t>$164 </a:t>
            </a:r>
            <a:r>
              <a:rPr lang="en-US" sz="2400" b="1" dirty="0">
                <a:solidFill>
                  <a:srgbClr val="DB443B"/>
                </a:solidFill>
              </a:rPr>
              <a:t>Million</a:t>
            </a:r>
          </a:p>
        </p:txBody>
      </p:sp>
      <p:sp>
        <p:nvSpPr>
          <p:cNvPr id="21" name="Rectangle 20"/>
          <p:cNvSpPr/>
          <p:nvPr/>
        </p:nvSpPr>
        <p:spPr>
          <a:xfrm>
            <a:off x="10376243" y="3712706"/>
            <a:ext cx="564578" cy="461665"/>
          </a:xfrm>
          <a:prstGeom prst="rect">
            <a:avLst/>
          </a:prstGeom>
        </p:spPr>
        <p:txBody>
          <a:bodyPr wrap="none">
            <a:spAutoFit/>
          </a:bodyPr>
          <a:lstStyle/>
          <a:p>
            <a:r>
              <a:rPr lang="en-US" sz="2400" b="1" dirty="0" smtClean="0">
                <a:solidFill>
                  <a:srgbClr val="DB443B"/>
                </a:solidFill>
              </a:rPr>
              <a:t>8%</a:t>
            </a:r>
            <a:endParaRPr lang="en-US" dirty="0"/>
          </a:p>
        </p:txBody>
      </p:sp>
      <p:sp>
        <p:nvSpPr>
          <p:cNvPr id="24" name="Rectangle 23"/>
          <p:cNvSpPr/>
          <p:nvPr/>
        </p:nvSpPr>
        <p:spPr>
          <a:xfrm>
            <a:off x="3958219" y="3168502"/>
            <a:ext cx="985921" cy="276447"/>
          </a:xfrm>
          <a:prstGeom prst="rect">
            <a:avLst/>
          </a:prstGeom>
          <a:solidFill>
            <a:srgbClr val="FFF6CC"/>
          </a:solidFill>
          <a:ln>
            <a:solidFill>
              <a:srgbClr val="FFF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3437" y="3045555"/>
            <a:ext cx="1755609" cy="461665"/>
          </a:xfrm>
          <a:prstGeom prst="rect">
            <a:avLst/>
          </a:prstGeom>
        </p:spPr>
        <p:txBody>
          <a:bodyPr wrap="none">
            <a:spAutoFit/>
          </a:bodyPr>
          <a:lstStyle/>
          <a:p>
            <a:r>
              <a:rPr lang="en-US" sz="2400" b="1" dirty="0" smtClean="0">
                <a:solidFill>
                  <a:srgbClr val="DB443B"/>
                </a:solidFill>
              </a:rPr>
              <a:t>~$91 </a:t>
            </a:r>
            <a:r>
              <a:rPr lang="en-US" sz="2400" b="1" dirty="0">
                <a:solidFill>
                  <a:srgbClr val="DB443B"/>
                </a:solidFill>
              </a:rPr>
              <a:t>million</a:t>
            </a:r>
            <a:endParaRPr lang="en-US" dirty="0"/>
          </a:p>
        </p:txBody>
      </p:sp>
      <p:sp>
        <p:nvSpPr>
          <p:cNvPr id="25" name="Rectangle 24"/>
          <p:cNvSpPr/>
          <p:nvPr/>
        </p:nvSpPr>
        <p:spPr>
          <a:xfrm>
            <a:off x="9703675" y="3114298"/>
            <a:ext cx="672568" cy="327588"/>
          </a:xfrm>
          <a:prstGeom prst="rect">
            <a:avLst/>
          </a:prstGeom>
          <a:solidFill>
            <a:srgbClr val="FFF6CC"/>
          </a:solidFill>
          <a:ln>
            <a:solidFill>
              <a:srgbClr val="FFF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576184" y="3032533"/>
            <a:ext cx="1911101" cy="461665"/>
          </a:xfrm>
          <a:prstGeom prst="rect">
            <a:avLst/>
          </a:prstGeom>
        </p:spPr>
        <p:txBody>
          <a:bodyPr wrap="none">
            <a:spAutoFit/>
          </a:bodyPr>
          <a:lstStyle/>
          <a:p>
            <a:r>
              <a:rPr lang="en-US" sz="2400" b="1" dirty="0" smtClean="0">
                <a:solidFill>
                  <a:srgbClr val="DB443B"/>
                </a:solidFill>
              </a:rPr>
              <a:t>~$218 </a:t>
            </a:r>
            <a:r>
              <a:rPr lang="en-US" sz="2400" b="1" dirty="0">
                <a:solidFill>
                  <a:srgbClr val="DB443B"/>
                </a:solidFill>
              </a:rPr>
              <a:t>million</a:t>
            </a:r>
            <a:endParaRPr lang="en-US" dirty="0"/>
          </a:p>
        </p:txBody>
      </p:sp>
      <p:sp>
        <p:nvSpPr>
          <p:cNvPr id="26" name="Footer Placeholder 2"/>
          <p:cNvSpPr txBox="1">
            <a:spLocks/>
          </p:cNvSpPr>
          <p:nvPr/>
        </p:nvSpPr>
        <p:spPr>
          <a:xfrm>
            <a:off x="5410200" y="6477003"/>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Tree>
    <p:extLst>
      <p:ext uri="{BB962C8B-B14F-4D97-AF65-F5344CB8AC3E}">
        <p14:creationId xmlns:p14="http://schemas.microsoft.com/office/powerpoint/2010/main" val="56836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6519446"/>
            <a:ext cx="9144000"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Sources: (1954-2003): </a:t>
            </a:r>
            <a:r>
              <a:rPr kumimoji="0" lang="en-US" sz="800" b="0" i="0" u="none" strike="noStrike" kern="0" cap="none" spc="0" normalizeH="0" baseline="0" noProof="0" dirty="0">
                <a:ln>
                  <a:noFill/>
                </a:ln>
                <a:solidFill>
                  <a:schemeClr val="bg1"/>
                </a:solidFill>
                <a:effectLst/>
                <a:uLnTx/>
                <a:uFillTx/>
                <a:hlinkClick r:id="rId3"/>
              </a:rPr>
              <a:t>Beverages</a:t>
            </a:r>
            <a:r>
              <a:rPr kumimoji="0" lang="en-US" sz="800" b="0" i="0" u="none" strike="noStrike" kern="0" cap="none" spc="0" normalizeH="0" baseline="0" noProof="0" dirty="0">
                <a:ln>
                  <a:noFill/>
                </a:ln>
                <a:solidFill>
                  <a:schemeClr val="bg1"/>
                </a:solidFill>
                <a:effectLst/>
                <a:uLnTx/>
                <a:uFillTx/>
              </a:rPr>
              <a:t> Table.  United States Department of Agriculture, Economic Research Service Food Availability (Per Capita) Data System </a:t>
            </a:r>
            <a:r>
              <a:rPr kumimoji="0" lang="en-US" sz="800" b="0" i="0" u="none" strike="noStrike" kern="0" cap="none" spc="0" normalizeH="0" baseline="0" noProof="0" dirty="0">
                <a:ln>
                  <a:noFill/>
                </a:ln>
                <a:solidFill>
                  <a:schemeClr val="bg1"/>
                </a:solidFill>
                <a:effectLst/>
                <a:uLnTx/>
                <a:uFillTx/>
                <a:hlinkClick r:id="rId4"/>
              </a:rPr>
              <a:t>Website</a:t>
            </a:r>
            <a:r>
              <a:rPr kumimoji="0" lang="en-US" sz="800" b="0" i="0" u="none" strike="noStrike" kern="0" cap="none" spc="0" normalizeH="0" baseline="0" noProof="0" dirty="0">
                <a:ln>
                  <a:noFill/>
                </a:ln>
                <a:solidFill>
                  <a:schemeClr val="bg1"/>
                </a:solidFill>
                <a:effectLst/>
                <a:uLnTx/>
                <a:uFillTx/>
              </a:rPr>
              <a:t>.</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Updated February 1, 2015. Accessed September 9, 2015. (2004-2014): Beverage Digest annual estimates; Caloric CSDs based on estimate that 70% of CSDs are caloric and 30% are non-caloric/diet.</a:t>
            </a:r>
          </a:p>
        </p:txBody>
      </p:sp>
      <p:sp>
        <p:nvSpPr>
          <p:cNvPr id="8" name="Title 1"/>
          <p:cNvSpPr txBox="1">
            <a:spLocks/>
          </p:cNvSpPr>
          <p:nvPr/>
        </p:nvSpPr>
        <p:spPr>
          <a:xfrm>
            <a:off x="272143" y="160186"/>
            <a:ext cx="11767105" cy="721085"/>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50" normalizeH="0" baseline="0" noProof="0" dirty="0">
                <a:ln>
                  <a:noFill/>
                </a:ln>
                <a:solidFill>
                  <a:schemeClr val="tx1">
                    <a:lumMod val="75000"/>
                    <a:lumOff val="25000"/>
                  </a:schemeClr>
                </a:solidFill>
                <a:effectLst/>
                <a:uLnTx/>
                <a:uFillTx/>
                <a:latin typeface="+mj-lt"/>
                <a:ea typeface="+mj-ea"/>
                <a:cs typeface="+mj-cs"/>
              </a:rPr>
              <a:t>Progress – and more to do</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800" b="0" i="0" u="none" strike="noStrike" kern="1200" cap="none" spc="-50" normalizeH="0" baseline="0" noProof="0" dirty="0">
                <a:ln>
                  <a:noFill/>
                </a:ln>
                <a:solidFill>
                  <a:schemeClr val="tx1">
                    <a:lumMod val="75000"/>
                    <a:lumOff val="25000"/>
                  </a:schemeClr>
                </a:solidFill>
                <a:effectLst/>
                <a:uLnTx/>
                <a:uFillTx/>
                <a:latin typeface="+mj-lt"/>
                <a:ea typeface="+mj-ea"/>
                <a:cs typeface="+mj-cs"/>
              </a:rPr>
              <a:t>Consumption down 23% since 1998 – and still too high</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32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4800" b="0" i="0" u="none" strike="noStrike" kern="1200" cap="none" spc="-50" normalizeH="0" baseline="0" noProof="0" dirty="0">
              <a:ln>
                <a:noFill/>
              </a:ln>
              <a:solidFill>
                <a:schemeClr val="tx1">
                  <a:lumMod val="75000"/>
                  <a:lumOff val="25000"/>
                </a:schemeClr>
              </a:solidFill>
              <a:effectLst/>
              <a:uLnTx/>
              <a:uFillTx/>
              <a:latin typeface="+mj-lt"/>
              <a:ea typeface="+mj-ea"/>
              <a:cs typeface="+mj-cs"/>
            </a:endParaRPr>
          </a:p>
        </p:txBody>
      </p:sp>
      <p:pic>
        <p:nvPicPr>
          <p:cNvPr id="9" name="Picture 8"/>
          <p:cNvPicPr>
            <a:picLocks noChangeAspect="1"/>
          </p:cNvPicPr>
          <p:nvPr/>
        </p:nvPicPr>
        <p:blipFill>
          <a:blip r:embed="rId5"/>
          <a:stretch>
            <a:fillRect/>
          </a:stretch>
        </p:blipFill>
        <p:spPr>
          <a:xfrm>
            <a:off x="8833311" y="1674738"/>
            <a:ext cx="2740972" cy="4475141"/>
          </a:xfrm>
          <a:prstGeom prst="rect">
            <a:avLst/>
          </a:prstGeom>
          <a:ln>
            <a:solidFill>
              <a:schemeClr val="tx1">
                <a:lumMod val="75000"/>
                <a:lumOff val="25000"/>
              </a:schemeClr>
            </a:solidFill>
          </a:ln>
        </p:spPr>
      </p:pic>
      <p:cxnSp>
        <p:nvCxnSpPr>
          <p:cNvPr id="3" name="Straight Connector 2"/>
          <p:cNvCxnSpPr/>
          <p:nvPr/>
        </p:nvCxnSpPr>
        <p:spPr>
          <a:xfrm>
            <a:off x="424543" y="1139323"/>
            <a:ext cx="1091837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p:cNvPr>
          <p:cNvGraphicFramePr>
            <a:graphicFrameLocks/>
          </p:cNvGraphicFramePr>
          <p:nvPr>
            <p:extLst>
              <p:ext uri="{D42A27DB-BD31-4B8C-83A1-F6EECF244321}">
                <p14:modId xmlns:p14="http://schemas.microsoft.com/office/powerpoint/2010/main" val="2730715801"/>
              </p:ext>
            </p:extLst>
          </p:nvPr>
        </p:nvGraphicFramePr>
        <p:xfrm>
          <a:off x="424543" y="1674737"/>
          <a:ext cx="7511608" cy="44751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248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73092" y="3142752"/>
            <a:ext cx="6518908" cy="2664389"/>
          </a:xfrm>
          <a:prstGeom prst="rect">
            <a:avLst/>
          </a:prstGeom>
        </p:spPr>
      </p:pic>
      <p:pic>
        <p:nvPicPr>
          <p:cNvPr id="4" name="Picture 3"/>
          <p:cNvPicPr>
            <a:picLocks noChangeAspect="1"/>
          </p:cNvPicPr>
          <p:nvPr/>
        </p:nvPicPr>
        <p:blipFill>
          <a:blip r:embed="rId3"/>
          <a:stretch>
            <a:fillRect/>
          </a:stretch>
        </p:blipFill>
        <p:spPr>
          <a:xfrm>
            <a:off x="143123" y="1761938"/>
            <a:ext cx="5528481" cy="1997032"/>
          </a:xfrm>
          <a:prstGeom prst="rect">
            <a:avLst/>
          </a:prstGeom>
        </p:spPr>
      </p:pic>
      <p:pic>
        <p:nvPicPr>
          <p:cNvPr id="5" name="Picture 4"/>
          <p:cNvPicPr>
            <a:picLocks noChangeAspect="1"/>
          </p:cNvPicPr>
          <p:nvPr/>
        </p:nvPicPr>
        <p:blipFill>
          <a:blip r:embed="rId4"/>
          <a:stretch>
            <a:fillRect/>
          </a:stretch>
        </p:blipFill>
        <p:spPr>
          <a:xfrm>
            <a:off x="143123" y="149489"/>
            <a:ext cx="8746268" cy="1466324"/>
          </a:xfrm>
          <a:prstGeom prst="rect">
            <a:avLst/>
          </a:prstGeom>
        </p:spPr>
      </p:pic>
      <p:sp>
        <p:nvSpPr>
          <p:cNvPr id="6" name="TextBox 5"/>
          <p:cNvSpPr txBox="1"/>
          <p:nvPr/>
        </p:nvSpPr>
        <p:spPr>
          <a:xfrm>
            <a:off x="787179" y="4379748"/>
            <a:ext cx="4436828" cy="1477328"/>
          </a:xfrm>
          <a:prstGeom prst="rect">
            <a:avLst/>
          </a:prstGeom>
          <a:noFill/>
        </p:spPr>
        <p:txBody>
          <a:bodyPr wrap="square" rtlCol="0">
            <a:spAutoFit/>
          </a:bodyPr>
          <a:lstStyle/>
          <a:p>
            <a:r>
              <a:rPr lang="en-US" b="1" dirty="0" smtClean="0"/>
              <a:t>Contact us!</a:t>
            </a:r>
          </a:p>
          <a:p>
            <a:pPr marL="285750" indent="-285750">
              <a:buFont typeface="Arial" panose="020B0604020202020204" pitchFamily="34" charset="0"/>
              <a:buChar char="•"/>
            </a:pPr>
            <a:r>
              <a:rPr lang="en-US" b="1" dirty="0" smtClean="0"/>
              <a:t>Get answers to your questions	</a:t>
            </a:r>
          </a:p>
          <a:p>
            <a:pPr marL="285750" indent="-285750">
              <a:buFont typeface="Arial" panose="020B0604020202020204" pitchFamily="34" charset="0"/>
              <a:buChar char="•"/>
            </a:pPr>
            <a:r>
              <a:rPr lang="en-US" b="1" dirty="0" smtClean="0"/>
              <a:t>Technical assistance and support</a:t>
            </a:r>
          </a:p>
          <a:p>
            <a:pPr marL="285750" indent="-285750">
              <a:buFont typeface="Arial" panose="020B0604020202020204" pitchFamily="34" charset="0"/>
              <a:buChar char="•"/>
            </a:pPr>
            <a:r>
              <a:rPr lang="en-US" b="1" dirty="0" smtClean="0"/>
              <a:t>Tools and resources</a:t>
            </a:r>
          </a:p>
          <a:p>
            <a:pPr marL="285750" indent="-285750">
              <a:buFont typeface="Arial" panose="020B0604020202020204" pitchFamily="34" charset="0"/>
              <a:buChar char="•"/>
            </a:pPr>
            <a:r>
              <a:rPr lang="en-US" b="1" dirty="0" smtClean="0"/>
              <a:t>Media and communications help</a:t>
            </a:r>
            <a:endParaRPr lang="en-US" b="1" dirty="0"/>
          </a:p>
        </p:txBody>
      </p:sp>
      <p:sp>
        <p:nvSpPr>
          <p:cNvPr id="7" name="Footer Placeholder 2"/>
          <p:cNvSpPr txBox="1">
            <a:spLocks/>
          </p:cNvSpPr>
          <p:nvPr/>
        </p:nvSpPr>
        <p:spPr>
          <a:xfrm>
            <a:off x="5410200" y="6477003"/>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Tree>
    <p:extLst>
      <p:ext uri="{BB962C8B-B14F-4D97-AF65-F5344CB8AC3E}">
        <p14:creationId xmlns:p14="http://schemas.microsoft.com/office/powerpoint/2010/main" val="2062174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04800"/>
            <a:ext cx="8026400" cy="6019800"/>
          </a:xfrm>
          <a:prstGeom prst="rect">
            <a:avLst/>
          </a:prstGeom>
        </p:spPr>
      </p:pic>
      <p:sp>
        <p:nvSpPr>
          <p:cNvPr id="3" name="Footer Placeholder 2"/>
          <p:cNvSpPr txBox="1">
            <a:spLocks/>
          </p:cNvSpPr>
          <p:nvPr/>
        </p:nvSpPr>
        <p:spPr>
          <a:xfrm>
            <a:off x="5410200" y="6477003"/>
            <a:ext cx="1681264" cy="304799"/>
          </a:xfrm>
          <a:prstGeom prst="rect">
            <a:avLst/>
          </a:prstGeom>
        </p:spPr>
        <p:txBody>
          <a:bodyPr vert="horz" lIns="68580" tIns="34291" rIns="68580" bIns="34291" rtlCol="0" anchor="ctr"/>
          <a:lstStyle>
            <a:defPPr>
              <a:defRPr lang="en-US"/>
            </a:defPPr>
            <a:lvl1pPr marL="0" algn="l" defTabSz="457200" rtl="0" eaLnBrk="1" latinLnBrk="0" hangingPunct="1">
              <a:defRPr sz="900" kern="1200" cap="all"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prstClr val="white"/>
                </a:solidFill>
              </a:rPr>
              <a:t>Healthy Food America</a:t>
            </a:r>
          </a:p>
        </p:txBody>
      </p:sp>
    </p:spTree>
    <p:extLst>
      <p:ext uri="{BB962C8B-B14F-4D97-AF65-F5344CB8AC3E}">
        <p14:creationId xmlns:p14="http://schemas.microsoft.com/office/powerpoint/2010/main" val="47316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52" y="1013361"/>
            <a:ext cx="3888791" cy="1143000"/>
          </a:xfrm>
        </p:spPr>
        <p:txBody>
          <a:bodyPr>
            <a:normAutofit/>
          </a:bodyPr>
          <a:lstStyle/>
          <a:p>
            <a:r>
              <a:rPr lang="en-US" sz="4000" dirty="0"/>
              <a:t>Metabolic effects: </a:t>
            </a:r>
            <a:br>
              <a:rPr lang="en-US" sz="4000" dirty="0"/>
            </a:br>
            <a:r>
              <a:rPr lang="en-US" sz="3100" dirty="0"/>
              <a:t>A calorie is not a calorie</a:t>
            </a:r>
            <a:endParaRPr lang="en-US" sz="4000" dirty="0"/>
          </a:p>
        </p:txBody>
      </p:sp>
      <p:sp>
        <p:nvSpPr>
          <p:cNvPr id="4" name="Text Placeholder 3"/>
          <p:cNvSpPr>
            <a:spLocks noGrp="1"/>
          </p:cNvSpPr>
          <p:nvPr>
            <p:ph type="body" sz="half" idx="2"/>
          </p:nvPr>
        </p:nvSpPr>
        <p:spPr>
          <a:xfrm>
            <a:off x="155452" y="2359045"/>
            <a:ext cx="3751118" cy="3379124"/>
          </a:xfrm>
        </p:spPr>
        <p:txBody>
          <a:bodyPr>
            <a:normAutofit/>
          </a:bodyPr>
          <a:lstStyle/>
          <a:p>
            <a:pPr>
              <a:defRPr/>
            </a:pPr>
            <a:r>
              <a:rPr lang="en-US" sz="2400" dirty="0">
                <a:solidFill>
                  <a:schemeClr val="bg1"/>
                </a:solidFill>
              </a:rPr>
              <a:t>2 sodas/day for just 2 weeks</a:t>
            </a:r>
          </a:p>
          <a:p>
            <a:pPr marL="228600" lvl="1" indent="-228600">
              <a:spcBef>
                <a:spcPts val="600"/>
              </a:spcBef>
              <a:buClr>
                <a:schemeClr val="bg1"/>
              </a:buClr>
              <a:buFont typeface="Symbol" pitchFamily="18" charset="2"/>
              <a:buChar char="­"/>
              <a:defRPr/>
            </a:pPr>
            <a:r>
              <a:rPr lang="en-US" sz="2000" dirty="0">
                <a:solidFill>
                  <a:schemeClr val="bg1"/>
                </a:solidFill>
              </a:rPr>
              <a:t>20% LDL cholesterol &amp; triglycerides.</a:t>
            </a:r>
          </a:p>
          <a:p>
            <a:pPr>
              <a:spcBef>
                <a:spcPts val="1800"/>
              </a:spcBef>
              <a:buClr>
                <a:schemeClr val="bg1"/>
              </a:buClr>
              <a:defRPr/>
            </a:pPr>
            <a:r>
              <a:rPr lang="en-US" sz="2400" dirty="0">
                <a:solidFill>
                  <a:schemeClr val="bg1"/>
                </a:solidFill>
              </a:rPr>
              <a:t>2 sodas/day for 6 months</a:t>
            </a:r>
          </a:p>
          <a:p>
            <a:pPr marL="228600" lvl="1" indent="-228600">
              <a:spcBef>
                <a:spcPts val="600"/>
              </a:spcBef>
              <a:buClr>
                <a:schemeClr val="bg1"/>
              </a:buClr>
              <a:buFont typeface="Symbol" pitchFamily="18" charset="2"/>
              <a:buChar char="­"/>
              <a:defRPr/>
            </a:pPr>
            <a:r>
              <a:rPr lang="en-US" sz="2000" dirty="0">
                <a:solidFill>
                  <a:schemeClr val="bg1"/>
                </a:solidFill>
              </a:rPr>
              <a:t>Visceral fat, fatty  liver disease.</a:t>
            </a:r>
          </a:p>
          <a:p>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8" r="2380"/>
          <a:stretch/>
        </p:blipFill>
        <p:spPr bwMode="auto">
          <a:xfrm>
            <a:off x="4160722" y="1174171"/>
            <a:ext cx="7919884" cy="415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txBox="1">
            <a:spLocks/>
          </p:cNvSpPr>
          <p:nvPr/>
        </p:nvSpPr>
        <p:spPr>
          <a:xfrm>
            <a:off x="0" y="6604510"/>
            <a:ext cx="361710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solidFill>
                  <a:schemeClr val="bg1"/>
                </a:solidFill>
              </a:rPr>
              <a:t>HEALTHY FOOD AMERICA</a:t>
            </a:r>
            <a:endParaRPr lang="en-US" sz="1050" dirty="0">
              <a:solidFill>
                <a:schemeClr val="bg1"/>
              </a:solidFill>
            </a:endParaRPr>
          </a:p>
        </p:txBody>
      </p:sp>
    </p:spTree>
    <p:extLst>
      <p:ext uri="{BB962C8B-B14F-4D97-AF65-F5344CB8AC3E}">
        <p14:creationId xmlns:p14="http://schemas.microsoft.com/office/powerpoint/2010/main" val="107429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Added sugars intake guidelines</a:t>
            </a:r>
          </a:p>
        </p:txBody>
      </p:sp>
      <p:sp>
        <p:nvSpPr>
          <p:cNvPr id="12" name="TextBox 11"/>
          <p:cNvSpPr txBox="1"/>
          <p:nvPr/>
        </p:nvSpPr>
        <p:spPr>
          <a:xfrm>
            <a:off x="2247186" y="3386418"/>
            <a:ext cx="2631132" cy="646331"/>
          </a:xfrm>
          <a:prstGeom prst="rect">
            <a:avLst/>
          </a:prstGeom>
          <a:noFill/>
        </p:spPr>
        <p:txBody>
          <a:bodyPr wrap="square" rtlCol="0">
            <a:spAutoFit/>
          </a:bodyPr>
          <a:lstStyle/>
          <a:p>
            <a:pPr algn="ctr"/>
            <a:r>
              <a:rPr lang="en-US" dirty="0"/>
              <a:t>10 % of total daily calories (12 tsp/day)*</a:t>
            </a:r>
          </a:p>
        </p:txBody>
      </p:sp>
      <p:sp>
        <p:nvSpPr>
          <p:cNvPr id="21" name="Rectangle 20"/>
          <p:cNvSpPr/>
          <p:nvPr/>
        </p:nvSpPr>
        <p:spPr>
          <a:xfrm>
            <a:off x="6588373" y="5154466"/>
            <a:ext cx="1067843" cy="371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35839" y="5912648"/>
            <a:ext cx="4423144" cy="276999"/>
          </a:xfrm>
          <a:prstGeom prst="rect">
            <a:avLst/>
          </a:prstGeom>
          <a:noFill/>
        </p:spPr>
        <p:txBody>
          <a:bodyPr wrap="square" rtlCol="0">
            <a:spAutoFit/>
          </a:bodyPr>
          <a:lstStyle/>
          <a:p>
            <a:r>
              <a:rPr lang="en-US" sz="1200" dirty="0"/>
              <a:t>*WHO has a ‘conditional recommendation’ to reduce this by half</a:t>
            </a:r>
          </a:p>
        </p:txBody>
      </p:sp>
      <p:pic>
        <p:nvPicPr>
          <p:cNvPr id="1026" name="Picture 2" descr="Image result for dietary guidelines for americans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884" y="1986852"/>
            <a:ext cx="1703165" cy="102190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4" descr="Image result for american heart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4"/>
          <a:stretch>
            <a:fillRect/>
          </a:stretch>
        </p:blipFill>
        <p:spPr>
          <a:xfrm>
            <a:off x="7744778" y="1847164"/>
            <a:ext cx="2035265" cy="1354376"/>
          </a:xfrm>
          <a:prstGeom prst="rect">
            <a:avLst/>
          </a:prstGeom>
        </p:spPr>
      </p:pic>
      <p:sp>
        <p:nvSpPr>
          <p:cNvPr id="41" name="TextBox 40"/>
          <p:cNvSpPr txBox="1"/>
          <p:nvPr/>
        </p:nvSpPr>
        <p:spPr>
          <a:xfrm>
            <a:off x="10501905" y="5483990"/>
            <a:ext cx="1015209" cy="307777"/>
          </a:xfrm>
          <a:prstGeom prst="rect">
            <a:avLst/>
          </a:prstGeom>
          <a:noFill/>
        </p:spPr>
        <p:txBody>
          <a:bodyPr wrap="square" rtlCol="0">
            <a:spAutoFit/>
          </a:bodyPr>
          <a:lstStyle/>
          <a:p>
            <a:r>
              <a:rPr lang="en-US" sz="1400" b="1" dirty="0"/>
              <a:t>Adult Men</a:t>
            </a:r>
          </a:p>
        </p:txBody>
      </p:sp>
      <p:sp>
        <p:nvSpPr>
          <p:cNvPr id="42" name="TextBox 41"/>
          <p:cNvSpPr txBox="1"/>
          <p:nvPr/>
        </p:nvSpPr>
        <p:spPr>
          <a:xfrm>
            <a:off x="9027940" y="5501014"/>
            <a:ext cx="1251258" cy="307777"/>
          </a:xfrm>
          <a:prstGeom prst="rect">
            <a:avLst/>
          </a:prstGeom>
          <a:noFill/>
        </p:spPr>
        <p:txBody>
          <a:bodyPr wrap="square" rtlCol="0">
            <a:spAutoFit/>
          </a:bodyPr>
          <a:lstStyle/>
          <a:p>
            <a:r>
              <a:rPr lang="en-US" sz="1400" b="1" dirty="0"/>
              <a:t>Adult Women</a:t>
            </a:r>
          </a:p>
        </p:txBody>
      </p:sp>
      <p:sp>
        <p:nvSpPr>
          <p:cNvPr id="43" name="TextBox 42"/>
          <p:cNvSpPr txBox="1"/>
          <p:nvPr/>
        </p:nvSpPr>
        <p:spPr>
          <a:xfrm>
            <a:off x="7740174" y="5486711"/>
            <a:ext cx="1252457" cy="307777"/>
          </a:xfrm>
          <a:prstGeom prst="rect">
            <a:avLst/>
          </a:prstGeom>
          <a:noFill/>
        </p:spPr>
        <p:txBody>
          <a:bodyPr wrap="square" rtlCol="0">
            <a:spAutoFit/>
          </a:bodyPr>
          <a:lstStyle/>
          <a:p>
            <a:r>
              <a:rPr lang="en-US" sz="1400" b="1" dirty="0"/>
              <a:t>Children 2-18y</a:t>
            </a:r>
          </a:p>
        </p:txBody>
      </p:sp>
      <p:sp>
        <p:nvSpPr>
          <p:cNvPr id="44" name="TextBox 43"/>
          <p:cNvSpPr txBox="1"/>
          <p:nvPr/>
        </p:nvSpPr>
        <p:spPr>
          <a:xfrm>
            <a:off x="6356215" y="5475859"/>
            <a:ext cx="1210322" cy="307777"/>
          </a:xfrm>
          <a:prstGeom prst="rect">
            <a:avLst/>
          </a:prstGeom>
          <a:noFill/>
        </p:spPr>
        <p:txBody>
          <a:bodyPr wrap="square" rtlCol="0">
            <a:spAutoFit/>
          </a:bodyPr>
          <a:lstStyle/>
          <a:p>
            <a:r>
              <a:rPr lang="en-US" sz="1400" b="1" dirty="0"/>
              <a:t>Children  &lt;2y</a:t>
            </a:r>
          </a:p>
        </p:txBody>
      </p:sp>
      <p:sp>
        <p:nvSpPr>
          <p:cNvPr id="45" name="TextBox 44"/>
          <p:cNvSpPr txBox="1"/>
          <p:nvPr/>
        </p:nvSpPr>
        <p:spPr>
          <a:xfrm>
            <a:off x="6586790" y="4341206"/>
            <a:ext cx="374586" cy="646331"/>
          </a:xfrm>
          <a:prstGeom prst="rect">
            <a:avLst/>
          </a:prstGeom>
          <a:noFill/>
        </p:spPr>
        <p:txBody>
          <a:bodyPr wrap="square" rtlCol="0">
            <a:spAutoFit/>
          </a:bodyPr>
          <a:lstStyle/>
          <a:p>
            <a:r>
              <a:rPr lang="en-US" sz="3600" b="1" dirty="0">
                <a:solidFill>
                  <a:srgbClr val="FF0000"/>
                </a:solidFill>
              </a:rPr>
              <a:t>0</a:t>
            </a:r>
          </a:p>
        </p:txBody>
      </p:sp>
      <p:sp>
        <p:nvSpPr>
          <p:cNvPr id="46" name="TextBox 45"/>
          <p:cNvSpPr txBox="1"/>
          <p:nvPr/>
        </p:nvSpPr>
        <p:spPr>
          <a:xfrm>
            <a:off x="7819012" y="3563593"/>
            <a:ext cx="1065235" cy="369332"/>
          </a:xfrm>
          <a:prstGeom prst="rect">
            <a:avLst/>
          </a:prstGeom>
          <a:noFill/>
        </p:spPr>
        <p:txBody>
          <a:bodyPr wrap="square" rtlCol="0">
            <a:spAutoFit/>
          </a:bodyPr>
          <a:lstStyle/>
          <a:p>
            <a:r>
              <a:rPr lang="en-US" dirty="0"/>
              <a:t>6 tsp/day</a:t>
            </a:r>
          </a:p>
        </p:txBody>
      </p:sp>
      <p:sp>
        <p:nvSpPr>
          <p:cNvPr id="48" name="TextBox 47"/>
          <p:cNvSpPr txBox="1"/>
          <p:nvPr/>
        </p:nvSpPr>
        <p:spPr>
          <a:xfrm>
            <a:off x="10416466" y="3557050"/>
            <a:ext cx="1186088" cy="369332"/>
          </a:xfrm>
          <a:prstGeom prst="rect">
            <a:avLst/>
          </a:prstGeom>
          <a:noFill/>
        </p:spPr>
        <p:txBody>
          <a:bodyPr wrap="square" rtlCol="0">
            <a:spAutoFit/>
          </a:bodyPr>
          <a:lstStyle/>
          <a:p>
            <a:r>
              <a:rPr lang="en-US" dirty="0"/>
              <a:t>9</a:t>
            </a:r>
            <a:r>
              <a:rPr lang="en-US" dirty="0" smtClean="0"/>
              <a:t> </a:t>
            </a:r>
            <a:r>
              <a:rPr lang="en-US" dirty="0"/>
              <a:t>tsp/day</a:t>
            </a:r>
          </a:p>
        </p:txBody>
      </p:sp>
      <p:sp>
        <p:nvSpPr>
          <p:cNvPr id="30" name="Footer Placeholder 2"/>
          <p:cNvSpPr>
            <a:spLocks noGrp="1"/>
          </p:cNvSpPr>
          <p:nvPr>
            <p:ph type="ftr" sz="quarter" idx="11"/>
          </p:nvPr>
        </p:nvSpPr>
        <p:spPr>
          <a:xfrm>
            <a:off x="4259330" y="6459786"/>
            <a:ext cx="3617103" cy="365125"/>
          </a:xfrm>
        </p:spPr>
        <p:txBody>
          <a:bodyPr/>
          <a:lstStyle/>
          <a:p>
            <a:r>
              <a:rPr lang="en-US" sz="800" dirty="0"/>
              <a:t>Healthy Food America</a:t>
            </a:r>
          </a:p>
        </p:txBody>
      </p:sp>
      <p:sp>
        <p:nvSpPr>
          <p:cNvPr id="32" name="TextBox 31"/>
          <p:cNvSpPr txBox="1"/>
          <p:nvPr/>
        </p:nvSpPr>
        <p:spPr>
          <a:xfrm>
            <a:off x="9027940" y="3564648"/>
            <a:ext cx="1065235" cy="369332"/>
          </a:xfrm>
          <a:prstGeom prst="rect">
            <a:avLst/>
          </a:prstGeom>
          <a:noFill/>
        </p:spPr>
        <p:txBody>
          <a:bodyPr wrap="square" rtlCol="0">
            <a:spAutoFit/>
          </a:bodyPr>
          <a:lstStyle/>
          <a:p>
            <a:r>
              <a:rPr lang="en-US" dirty="0"/>
              <a:t>6 tsp/day</a:t>
            </a:r>
          </a:p>
        </p:txBody>
      </p:sp>
      <p:sp>
        <p:nvSpPr>
          <p:cNvPr id="36" name="TextBox 35"/>
          <p:cNvSpPr txBox="1"/>
          <p:nvPr/>
        </p:nvSpPr>
        <p:spPr>
          <a:xfrm>
            <a:off x="3002921" y="5483989"/>
            <a:ext cx="1015209" cy="307777"/>
          </a:xfrm>
          <a:prstGeom prst="rect">
            <a:avLst/>
          </a:prstGeom>
          <a:noFill/>
        </p:spPr>
        <p:txBody>
          <a:bodyPr wrap="square" rtlCol="0">
            <a:spAutoFit/>
          </a:bodyPr>
          <a:lstStyle/>
          <a:p>
            <a:r>
              <a:rPr lang="en-US" sz="1400" b="1" dirty="0"/>
              <a:t>Everyone</a:t>
            </a:r>
          </a:p>
        </p:txBody>
      </p:sp>
      <p:pic>
        <p:nvPicPr>
          <p:cNvPr id="8" name="Picture 7"/>
          <p:cNvPicPr>
            <a:picLocks noChangeAspect="1"/>
          </p:cNvPicPr>
          <p:nvPr/>
        </p:nvPicPr>
        <p:blipFill>
          <a:blip r:embed="rId5"/>
          <a:stretch>
            <a:fillRect/>
          </a:stretch>
        </p:blipFill>
        <p:spPr>
          <a:xfrm>
            <a:off x="3623733" y="1998466"/>
            <a:ext cx="1537634" cy="1010286"/>
          </a:xfrm>
          <a:prstGeom prst="rect">
            <a:avLst/>
          </a:prstGeom>
        </p:spPr>
      </p:pic>
      <p:sp>
        <p:nvSpPr>
          <p:cNvPr id="28" name="TextBox 27"/>
          <p:cNvSpPr txBox="1"/>
          <p:nvPr/>
        </p:nvSpPr>
        <p:spPr>
          <a:xfrm>
            <a:off x="6241466" y="3563593"/>
            <a:ext cx="1065235" cy="369332"/>
          </a:xfrm>
          <a:prstGeom prst="rect">
            <a:avLst/>
          </a:prstGeom>
          <a:noFill/>
        </p:spPr>
        <p:txBody>
          <a:bodyPr wrap="square" rtlCol="0">
            <a:spAutoFit/>
          </a:bodyPr>
          <a:lstStyle/>
          <a:p>
            <a:r>
              <a:rPr lang="en-US" dirty="0" smtClean="0"/>
              <a:t>0 </a:t>
            </a:r>
            <a:r>
              <a:rPr lang="en-US" dirty="0"/>
              <a:t>tsp/day</a:t>
            </a:r>
          </a:p>
        </p:txBody>
      </p:sp>
      <p:pic>
        <p:nvPicPr>
          <p:cNvPr id="39" name="Picture 38"/>
          <p:cNvPicPr>
            <a:picLocks noChangeAspect="1"/>
          </p:cNvPicPr>
          <p:nvPr/>
        </p:nvPicPr>
        <p:blipFill>
          <a:blip r:embed="rId6"/>
          <a:stretch>
            <a:fillRect/>
          </a:stretch>
        </p:blipFill>
        <p:spPr>
          <a:xfrm rot="16200000">
            <a:off x="2333585" y="4401166"/>
            <a:ext cx="1242012" cy="696578"/>
          </a:xfrm>
          <a:prstGeom prst="rect">
            <a:avLst/>
          </a:prstGeom>
        </p:spPr>
      </p:pic>
      <p:pic>
        <p:nvPicPr>
          <p:cNvPr id="47" name="Picture 46"/>
          <p:cNvPicPr>
            <a:picLocks noChangeAspect="1"/>
          </p:cNvPicPr>
          <p:nvPr/>
        </p:nvPicPr>
        <p:blipFill>
          <a:blip r:embed="rId6"/>
          <a:stretch>
            <a:fillRect/>
          </a:stretch>
        </p:blipFill>
        <p:spPr>
          <a:xfrm rot="16200000">
            <a:off x="9928888" y="4438078"/>
            <a:ext cx="1242012" cy="696578"/>
          </a:xfrm>
          <a:prstGeom prst="rect">
            <a:avLst/>
          </a:prstGeom>
        </p:spPr>
      </p:pic>
      <p:pic>
        <p:nvPicPr>
          <p:cNvPr id="52" name="Picture 51"/>
          <p:cNvPicPr>
            <a:picLocks noChangeAspect="1"/>
          </p:cNvPicPr>
          <p:nvPr/>
        </p:nvPicPr>
        <p:blipFill>
          <a:blip r:embed="rId6"/>
          <a:stretch>
            <a:fillRect/>
          </a:stretch>
        </p:blipFill>
        <p:spPr>
          <a:xfrm rot="16200000">
            <a:off x="8968126" y="4411474"/>
            <a:ext cx="1242012" cy="696578"/>
          </a:xfrm>
          <a:prstGeom prst="rect">
            <a:avLst/>
          </a:prstGeom>
        </p:spPr>
      </p:pic>
      <p:pic>
        <p:nvPicPr>
          <p:cNvPr id="53" name="Picture 52"/>
          <p:cNvPicPr>
            <a:picLocks noChangeAspect="1"/>
          </p:cNvPicPr>
          <p:nvPr/>
        </p:nvPicPr>
        <p:blipFill>
          <a:blip r:embed="rId6"/>
          <a:stretch>
            <a:fillRect/>
          </a:stretch>
        </p:blipFill>
        <p:spPr>
          <a:xfrm rot="16200000">
            <a:off x="7751804" y="4401166"/>
            <a:ext cx="1242012" cy="696578"/>
          </a:xfrm>
          <a:prstGeom prst="rect">
            <a:avLst/>
          </a:prstGeom>
        </p:spPr>
      </p:pic>
      <p:pic>
        <p:nvPicPr>
          <p:cNvPr id="54" name="Picture 53"/>
          <p:cNvPicPr>
            <a:picLocks noChangeAspect="1"/>
          </p:cNvPicPr>
          <p:nvPr/>
        </p:nvPicPr>
        <p:blipFill>
          <a:blip r:embed="rId6"/>
          <a:stretch>
            <a:fillRect/>
          </a:stretch>
        </p:blipFill>
        <p:spPr>
          <a:xfrm rot="16200000">
            <a:off x="3290035" y="4401166"/>
            <a:ext cx="1242012" cy="696578"/>
          </a:xfrm>
          <a:prstGeom prst="rect">
            <a:avLst/>
          </a:prstGeom>
        </p:spPr>
      </p:pic>
      <p:pic>
        <p:nvPicPr>
          <p:cNvPr id="4" name="Picture 3"/>
          <p:cNvPicPr>
            <a:picLocks noChangeAspect="1"/>
          </p:cNvPicPr>
          <p:nvPr/>
        </p:nvPicPr>
        <p:blipFill>
          <a:blip r:embed="rId7"/>
          <a:stretch>
            <a:fillRect/>
          </a:stretch>
        </p:blipFill>
        <p:spPr>
          <a:xfrm>
            <a:off x="11009510" y="4664372"/>
            <a:ext cx="942975" cy="762000"/>
          </a:xfrm>
          <a:prstGeom prst="rect">
            <a:avLst/>
          </a:prstGeom>
        </p:spPr>
      </p:pic>
    </p:spTree>
    <p:extLst>
      <p:ext uri="{BB962C8B-B14F-4D97-AF65-F5344CB8AC3E}">
        <p14:creationId xmlns:p14="http://schemas.microsoft.com/office/powerpoint/2010/main" val="312048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7699" y="6112922"/>
            <a:ext cx="8017168" cy="261610"/>
          </a:xfrm>
          <a:prstGeom prst="rect">
            <a:avLst/>
          </a:prstGeom>
        </p:spPr>
        <p:txBody>
          <a:bodyPr wrap="square">
            <a:spAutoFit/>
          </a:bodyPr>
          <a:lstStyle/>
          <a:p>
            <a:r>
              <a:rPr lang="en-US" sz="1100" dirty="0"/>
              <a:t>Powell et al. Added Sugars Intake Across the Distribution of US Children and Adult Consumers: 1977-2012. J </a:t>
            </a:r>
            <a:r>
              <a:rPr lang="en-US" sz="1100" dirty="0" err="1"/>
              <a:t>Acad</a:t>
            </a:r>
            <a:r>
              <a:rPr lang="en-US" sz="1100" dirty="0"/>
              <a:t> </a:t>
            </a:r>
            <a:r>
              <a:rPr lang="en-US" sz="1100" dirty="0" err="1"/>
              <a:t>Nutr</a:t>
            </a:r>
            <a:r>
              <a:rPr lang="en-US" sz="1100" dirty="0"/>
              <a:t> Diet 2016.</a:t>
            </a:r>
          </a:p>
        </p:txBody>
      </p:sp>
      <p:sp>
        <p:nvSpPr>
          <p:cNvPr id="7" name="TextBox 6"/>
          <p:cNvSpPr txBox="1"/>
          <p:nvPr/>
        </p:nvSpPr>
        <p:spPr>
          <a:xfrm>
            <a:off x="671295" y="6070636"/>
            <a:ext cx="2886323" cy="307777"/>
          </a:xfrm>
          <a:prstGeom prst="rect">
            <a:avLst/>
          </a:prstGeom>
          <a:noFill/>
        </p:spPr>
        <p:txBody>
          <a:bodyPr wrap="square" rtlCol="0">
            <a:spAutoFit/>
          </a:bodyPr>
          <a:lstStyle/>
          <a:p>
            <a:pPr algn="ctr"/>
            <a:r>
              <a:rPr lang="en-US" sz="1400" dirty="0"/>
              <a:t>NHANES 2011-2012 data</a:t>
            </a:r>
          </a:p>
        </p:txBody>
      </p:sp>
      <p:graphicFrame>
        <p:nvGraphicFramePr>
          <p:cNvPr id="8" name="Chart 7"/>
          <p:cNvGraphicFramePr>
            <a:graphicFrameLocks/>
          </p:cNvGraphicFramePr>
          <p:nvPr>
            <p:extLst/>
          </p:nvPr>
        </p:nvGraphicFramePr>
        <p:xfrm>
          <a:off x="1131147" y="1879558"/>
          <a:ext cx="5920633" cy="405593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1131147" y="832417"/>
            <a:ext cx="10058400" cy="958427"/>
          </a:xfrm>
        </p:spPr>
        <p:txBody>
          <a:bodyPr>
            <a:normAutofit/>
          </a:bodyPr>
          <a:lstStyle/>
          <a:p>
            <a:r>
              <a:rPr lang="en-US" sz="4000" dirty="0"/>
              <a:t>Americans consume too much added sugars</a:t>
            </a:r>
          </a:p>
        </p:txBody>
      </p:sp>
      <p:sp>
        <p:nvSpPr>
          <p:cNvPr id="2" name="Rectangle 1"/>
          <p:cNvSpPr/>
          <p:nvPr/>
        </p:nvSpPr>
        <p:spPr>
          <a:xfrm>
            <a:off x="7559222" y="3257280"/>
            <a:ext cx="4023228" cy="1107996"/>
          </a:xfrm>
          <a:prstGeom prst="rect">
            <a:avLst/>
          </a:prstGeom>
        </p:spPr>
        <p:txBody>
          <a:bodyPr wrap="square">
            <a:spAutoFit/>
          </a:bodyPr>
          <a:lstStyle/>
          <a:p>
            <a:pPr marL="342900" indent="-342900">
              <a:buClr>
                <a:schemeClr val="accent1"/>
              </a:buClr>
              <a:buFont typeface="Courier New" panose="02070309020205020404" pitchFamily="49" charset="0"/>
              <a:buChar char="o"/>
            </a:pPr>
            <a:r>
              <a:rPr lang="en-US" sz="2200" dirty="0" smtClean="0"/>
              <a:t>White </a:t>
            </a:r>
            <a:r>
              <a:rPr lang="en-US" sz="2200" dirty="0"/>
              <a:t>children and black adults are most likely to consume at the highest level</a:t>
            </a:r>
          </a:p>
        </p:txBody>
      </p:sp>
      <p:sp>
        <p:nvSpPr>
          <p:cNvPr id="9" name="Footer Placeholder 2"/>
          <p:cNvSpPr>
            <a:spLocks noGrp="1"/>
          </p:cNvSpPr>
          <p:nvPr>
            <p:ph type="ftr" sz="quarter" idx="11"/>
          </p:nvPr>
        </p:nvSpPr>
        <p:spPr>
          <a:xfrm>
            <a:off x="4259330" y="6459786"/>
            <a:ext cx="3617103" cy="365125"/>
          </a:xfrm>
        </p:spPr>
        <p:txBody>
          <a:bodyPr/>
          <a:lstStyle/>
          <a:p>
            <a:r>
              <a:rPr lang="en-US" sz="800" dirty="0"/>
              <a:t>Healthy Food America</a:t>
            </a:r>
          </a:p>
        </p:txBody>
      </p:sp>
      <p:cxnSp>
        <p:nvCxnSpPr>
          <p:cNvPr id="5" name="Straight Connector 4"/>
          <p:cNvCxnSpPr/>
          <p:nvPr/>
        </p:nvCxnSpPr>
        <p:spPr>
          <a:xfrm>
            <a:off x="1896533" y="3970867"/>
            <a:ext cx="4360334" cy="16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Callout 3"/>
          <p:cNvSpPr/>
          <p:nvPr/>
        </p:nvSpPr>
        <p:spPr>
          <a:xfrm flipH="1">
            <a:off x="59781" y="3183778"/>
            <a:ext cx="1836752" cy="1156890"/>
          </a:xfrm>
          <a:prstGeom prst="wedgeEllipseCallout">
            <a:avLst>
              <a:gd name="adj1" fmla="val -62824"/>
              <a:gd name="adj2" fmla="val 87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WHO and </a:t>
            </a:r>
            <a:r>
              <a:rPr lang="en-US" sz="1400" dirty="0"/>
              <a:t>Dietary Guidelines for Americans</a:t>
            </a:r>
            <a:endParaRPr lang="en-US" sz="1600" dirty="0"/>
          </a:p>
        </p:txBody>
      </p:sp>
    </p:spTree>
    <p:extLst>
      <p:ext uri="{BB962C8B-B14F-4D97-AF65-F5344CB8AC3E}">
        <p14:creationId xmlns:p14="http://schemas.microsoft.com/office/powerpoint/2010/main" val="1779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a:t>Sugary drinks</a:t>
            </a:r>
          </a:p>
        </p:txBody>
      </p:sp>
      <p:pic>
        <p:nvPicPr>
          <p:cNvPr id="5" name="Picture 4"/>
          <p:cNvPicPr>
            <a:picLocks noChangeAspect="1"/>
          </p:cNvPicPr>
          <p:nvPr/>
        </p:nvPicPr>
        <p:blipFill>
          <a:blip r:embed="rId3"/>
          <a:stretch>
            <a:fillRect/>
          </a:stretch>
        </p:blipFill>
        <p:spPr>
          <a:xfrm>
            <a:off x="1828185" y="2193877"/>
            <a:ext cx="3420471" cy="1939798"/>
          </a:xfrm>
          <a:prstGeom prst="rect">
            <a:avLst/>
          </a:prstGeom>
        </p:spPr>
      </p:pic>
      <p:pic>
        <p:nvPicPr>
          <p:cNvPr id="7" name="Picture 6"/>
          <p:cNvPicPr>
            <a:picLocks noChangeAspect="1"/>
          </p:cNvPicPr>
          <p:nvPr/>
        </p:nvPicPr>
        <p:blipFill>
          <a:blip r:embed="rId4"/>
          <a:stretch>
            <a:fillRect/>
          </a:stretch>
        </p:blipFill>
        <p:spPr>
          <a:xfrm>
            <a:off x="3514253" y="3901795"/>
            <a:ext cx="3995726" cy="2175755"/>
          </a:xfrm>
          <a:prstGeom prst="rect">
            <a:avLst/>
          </a:prstGeom>
        </p:spPr>
      </p:pic>
      <p:pic>
        <p:nvPicPr>
          <p:cNvPr id="9" name="Content Placeholder 8"/>
          <p:cNvPicPr>
            <a:picLocks noGrp="1" noChangeAspect="1"/>
          </p:cNvPicPr>
          <p:nvPr>
            <p:ph idx="1"/>
          </p:nvPr>
        </p:nvPicPr>
        <p:blipFill rotWithShape="1">
          <a:blip r:embed="rId5"/>
          <a:srcRect l="32184" t="16584" r="3208" b="10345"/>
          <a:stretch/>
        </p:blipFill>
        <p:spPr>
          <a:xfrm>
            <a:off x="5733288" y="1993296"/>
            <a:ext cx="2630084" cy="2026457"/>
          </a:xfrm>
          <a:prstGeom prst="rect">
            <a:avLst/>
          </a:prstGeom>
        </p:spPr>
      </p:pic>
      <p:sp>
        <p:nvSpPr>
          <p:cNvPr id="10" name="TextBox 9"/>
          <p:cNvSpPr txBox="1"/>
          <p:nvPr/>
        </p:nvSpPr>
        <p:spPr>
          <a:xfrm>
            <a:off x="244663" y="2695796"/>
            <a:ext cx="1705233" cy="400110"/>
          </a:xfrm>
          <a:prstGeom prst="rect">
            <a:avLst/>
          </a:prstGeom>
          <a:noFill/>
        </p:spPr>
        <p:txBody>
          <a:bodyPr wrap="square" rtlCol="0">
            <a:spAutoFit/>
          </a:bodyPr>
          <a:lstStyle/>
          <a:p>
            <a:r>
              <a:rPr lang="en-US" sz="2000" dirty="0"/>
              <a:t>Energy Drinks</a:t>
            </a:r>
          </a:p>
        </p:txBody>
      </p:sp>
      <p:pic>
        <p:nvPicPr>
          <p:cNvPr id="11" name="Picture 10"/>
          <p:cNvPicPr>
            <a:picLocks noChangeAspect="1"/>
          </p:cNvPicPr>
          <p:nvPr/>
        </p:nvPicPr>
        <p:blipFill>
          <a:blip r:embed="rId6"/>
          <a:stretch>
            <a:fillRect/>
          </a:stretch>
        </p:blipFill>
        <p:spPr>
          <a:xfrm>
            <a:off x="8219264" y="2006313"/>
            <a:ext cx="2062269" cy="2008842"/>
          </a:xfrm>
          <a:prstGeom prst="rect">
            <a:avLst/>
          </a:prstGeom>
        </p:spPr>
      </p:pic>
      <p:sp>
        <p:nvSpPr>
          <p:cNvPr id="14" name="TextBox 13"/>
          <p:cNvSpPr txBox="1"/>
          <p:nvPr/>
        </p:nvSpPr>
        <p:spPr>
          <a:xfrm>
            <a:off x="10194892" y="2695796"/>
            <a:ext cx="1469029" cy="400110"/>
          </a:xfrm>
          <a:prstGeom prst="rect">
            <a:avLst/>
          </a:prstGeom>
          <a:noFill/>
        </p:spPr>
        <p:txBody>
          <a:bodyPr wrap="square" rtlCol="0">
            <a:spAutoFit/>
          </a:bodyPr>
          <a:lstStyle/>
          <a:p>
            <a:r>
              <a:rPr lang="en-US" sz="2000" dirty="0"/>
              <a:t>Fruit Drinks</a:t>
            </a:r>
          </a:p>
        </p:txBody>
      </p:sp>
      <p:pic>
        <p:nvPicPr>
          <p:cNvPr id="3076" name="Picture 4" descr="http://www.livingrichwithcoupons.com/wp-content/uploads/arizo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340" y="4386446"/>
            <a:ext cx="2087552" cy="18258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036153" y="4867158"/>
            <a:ext cx="1909869" cy="707886"/>
          </a:xfrm>
          <a:prstGeom prst="rect">
            <a:avLst/>
          </a:prstGeom>
          <a:noFill/>
        </p:spPr>
        <p:txBody>
          <a:bodyPr wrap="square" rtlCol="0">
            <a:spAutoFit/>
          </a:bodyPr>
          <a:lstStyle/>
          <a:p>
            <a:pPr algn="ctr"/>
            <a:r>
              <a:rPr lang="en-US" sz="2000" dirty="0"/>
              <a:t>Sweet Iced Tea &amp; Coffee</a:t>
            </a:r>
          </a:p>
        </p:txBody>
      </p:sp>
      <p:pic>
        <p:nvPicPr>
          <p:cNvPr id="3078" name="Picture 6" descr="http://www.eatbydate.com/wp-content/uploads/Gatorad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010" y="4386446"/>
            <a:ext cx="1895850" cy="18958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169627" y="5999522"/>
            <a:ext cx="684977" cy="369332"/>
          </a:xfrm>
          <a:prstGeom prst="rect">
            <a:avLst/>
          </a:prstGeom>
          <a:noFill/>
        </p:spPr>
        <p:txBody>
          <a:bodyPr wrap="square" rtlCol="0">
            <a:spAutoFit/>
          </a:bodyPr>
          <a:lstStyle/>
          <a:p>
            <a:r>
              <a:rPr lang="en-US" dirty="0"/>
              <a:t>Soda</a:t>
            </a:r>
          </a:p>
        </p:txBody>
      </p:sp>
      <p:sp>
        <p:nvSpPr>
          <p:cNvPr id="12" name="TextBox 11"/>
          <p:cNvSpPr txBox="1"/>
          <p:nvPr/>
        </p:nvSpPr>
        <p:spPr>
          <a:xfrm>
            <a:off x="1211659" y="4186391"/>
            <a:ext cx="1705233" cy="400110"/>
          </a:xfrm>
          <a:prstGeom prst="rect">
            <a:avLst/>
          </a:prstGeom>
          <a:noFill/>
        </p:spPr>
        <p:txBody>
          <a:bodyPr wrap="square" rtlCol="0">
            <a:spAutoFit/>
          </a:bodyPr>
          <a:lstStyle/>
          <a:p>
            <a:r>
              <a:rPr lang="en-US" sz="2000" dirty="0"/>
              <a:t>Sports Drinks</a:t>
            </a:r>
          </a:p>
        </p:txBody>
      </p:sp>
      <p:sp>
        <p:nvSpPr>
          <p:cNvPr id="15" name="Footer Placeholder 2"/>
          <p:cNvSpPr>
            <a:spLocks noGrp="1"/>
          </p:cNvSpPr>
          <p:nvPr>
            <p:ph type="ftr" sz="quarter" idx="11"/>
          </p:nvPr>
        </p:nvSpPr>
        <p:spPr>
          <a:xfrm>
            <a:off x="4288640" y="6459787"/>
            <a:ext cx="3617103" cy="365125"/>
          </a:xfrm>
        </p:spPr>
        <p:txBody>
          <a:bodyPr/>
          <a:lstStyle/>
          <a:p>
            <a:r>
              <a:rPr lang="en-US" dirty="0"/>
              <a:t>Healthy Food America</a:t>
            </a:r>
          </a:p>
        </p:txBody>
      </p:sp>
    </p:spTree>
    <p:extLst>
      <p:ext uri="{BB962C8B-B14F-4D97-AF65-F5344CB8AC3E}">
        <p14:creationId xmlns:p14="http://schemas.microsoft.com/office/powerpoint/2010/main" val="292347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73760" y="2456448"/>
            <a:ext cx="2931152" cy="2801354"/>
            <a:chOff x="8416234" y="2118360"/>
            <a:chExt cx="3408005" cy="3032760"/>
          </a:xfrm>
        </p:grpSpPr>
        <p:pic>
          <p:nvPicPr>
            <p:cNvPr id="4" name="Picture 3"/>
            <p:cNvPicPr>
              <a:picLocks noChangeAspect="1"/>
            </p:cNvPicPr>
            <p:nvPr/>
          </p:nvPicPr>
          <p:blipFill rotWithShape="1">
            <a:blip r:embed="rId3"/>
            <a:srcRect l="73110" t="20370" r="3666" b="42889"/>
            <a:stretch/>
          </p:blipFill>
          <p:spPr>
            <a:xfrm>
              <a:off x="8416234" y="2118360"/>
              <a:ext cx="3408005" cy="3032760"/>
            </a:xfrm>
            <a:prstGeom prst="rect">
              <a:avLst/>
            </a:prstGeom>
          </p:spPr>
        </p:pic>
        <p:sp>
          <p:nvSpPr>
            <p:cNvPr id="5" name="Rectangle 4"/>
            <p:cNvSpPr/>
            <p:nvPr/>
          </p:nvSpPr>
          <p:spPr>
            <a:xfrm>
              <a:off x="10772078" y="2631687"/>
              <a:ext cx="223025" cy="35683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ECEC"/>
                </a:solidFill>
              </a:endParaRPr>
            </a:p>
          </p:txBody>
        </p:sp>
      </p:grpSp>
      <p:sp>
        <p:nvSpPr>
          <p:cNvPr id="2" name="Title 1"/>
          <p:cNvSpPr>
            <a:spLocks noGrp="1"/>
          </p:cNvSpPr>
          <p:nvPr>
            <p:ph type="title"/>
          </p:nvPr>
        </p:nvSpPr>
        <p:spPr>
          <a:xfrm>
            <a:off x="1121114" y="263029"/>
            <a:ext cx="10058400" cy="1450757"/>
          </a:xfrm>
        </p:spPr>
        <p:txBody>
          <a:bodyPr>
            <a:normAutofit/>
          </a:bodyPr>
          <a:lstStyle/>
          <a:p>
            <a:r>
              <a:rPr lang="en-US" sz="4300" dirty="0"/>
              <a:t>Why worry about sugary drinks?</a:t>
            </a:r>
          </a:p>
        </p:txBody>
      </p:sp>
      <p:sp>
        <p:nvSpPr>
          <p:cNvPr id="3" name="Content Placeholder 2"/>
          <p:cNvSpPr>
            <a:spLocks noGrp="1"/>
          </p:cNvSpPr>
          <p:nvPr>
            <p:ph idx="1"/>
          </p:nvPr>
        </p:nvSpPr>
        <p:spPr>
          <a:xfrm>
            <a:off x="1251744" y="1746444"/>
            <a:ext cx="8545399" cy="4482743"/>
          </a:xfrm>
        </p:spPr>
        <p:txBody>
          <a:bodyPr>
            <a:normAutofit fontScale="25000" lnSpcReduction="20000"/>
          </a:bodyPr>
          <a:lstStyle/>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Primary source of added sugar in U.S. diet.</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Major source of added calories fueling the obesity epidemic.</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Consumption higher among low income and minority populations.</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Cause obesity, diabetes, dental decay, liver, and heart disease.</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Cause metabolic disturbances that lead to chronic diseases.</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No nutritional benefits and lack protective nutrients.</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Displace healthier foods from diet.</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Poor calorie compensation.</a:t>
            </a:r>
          </a:p>
          <a:p>
            <a:pPr marL="347663" indent="-338138">
              <a:lnSpc>
                <a:spcPct val="120000"/>
              </a:lnSpc>
              <a:spcBef>
                <a:spcPct val="0"/>
              </a:spcBef>
              <a:spcAft>
                <a:spcPts val="600"/>
              </a:spcAft>
              <a:buFont typeface="Courier New" panose="02070309020205020404" pitchFamily="49" charset="0"/>
              <a:buChar char="o"/>
            </a:pPr>
            <a:r>
              <a:rPr lang="en-US" sz="8800" dirty="0">
                <a:ea typeface="ＭＳ Ｐゴシック" pitchFamily="34" charset="-128"/>
                <a:cs typeface="Arial" pitchFamily="34" charset="0"/>
              </a:rPr>
              <a:t> Heavily marketed (and youth and minorities targeted).</a:t>
            </a:r>
          </a:p>
          <a:p>
            <a:endParaRPr lang="en-US" dirty="0">
              <a:latin typeface="Arial" pitchFamily="34" charset="0"/>
              <a:ea typeface="ＭＳ Ｐゴシック" pitchFamily="34" charset="-128"/>
              <a:cs typeface="Arial" pitchFamily="34" charset="0"/>
            </a:endParaRPr>
          </a:p>
        </p:txBody>
      </p:sp>
      <p:sp>
        <p:nvSpPr>
          <p:cNvPr id="9" name="Footer Placeholder 2"/>
          <p:cNvSpPr>
            <a:spLocks noGrp="1"/>
          </p:cNvSpPr>
          <p:nvPr>
            <p:ph type="ftr" sz="quarter" idx="11"/>
          </p:nvPr>
        </p:nvSpPr>
        <p:spPr>
          <a:xfrm>
            <a:off x="4288640" y="6459787"/>
            <a:ext cx="3617103" cy="365125"/>
          </a:xfrm>
        </p:spPr>
        <p:txBody>
          <a:bodyPr/>
          <a:lstStyle/>
          <a:p>
            <a:r>
              <a:rPr lang="en-US" dirty="0"/>
              <a:t>Healthy Food America</a:t>
            </a:r>
          </a:p>
        </p:txBody>
      </p:sp>
    </p:spTree>
    <p:extLst>
      <p:ext uri="{BB962C8B-B14F-4D97-AF65-F5344CB8AC3E}">
        <p14:creationId xmlns:p14="http://schemas.microsoft.com/office/powerpoint/2010/main" val="54197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3700" dirty="0"/>
              <a:t>How much sugar is in that drink: </a:t>
            </a:r>
            <a:r>
              <a:rPr lang="en-US" b="1" dirty="0"/>
              <a:t/>
            </a:r>
            <a:br>
              <a:rPr lang="en-US" b="1" dirty="0"/>
            </a:br>
            <a:r>
              <a:rPr lang="en-US" sz="3300" b="1" dirty="0"/>
              <a:t>QUIZ TIME!</a:t>
            </a:r>
          </a:p>
        </p:txBody>
      </p:sp>
      <p:sp>
        <p:nvSpPr>
          <p:cNvPr id="51203" name="Rectangle 3"/>
          <p:cNvSpPr>
            <a:spLocks noGrp="1" noChangeArrowheads="1"/>
          </p:cNvSpPr>
          <p:nvPr>
            <p:ph idx="1"/>
          </p:nvPr>
        </p:nvSpPr>
        <p:spPr>
          <a:xfrm>
            <a:off x="2346960" y="1845734"/>
            <a:ext cx="7543800" cy="4402666"/>
          </a:xfrm>
        </p:spPr>
        <p:txBody>
          <a:bodyPr>
            <a:normAutofit fontScale="92500" lnSpcReduction="20000"/>
          </a:bodyPr>
          <a:lstStyle/>
          <a:p>
            <a:pPr>
              <a:spcAft>
                <a:spcPts val="600"/>
              </a:spcAft>
              <a:buNone/>
            </a:pPr>
            <a:endParaRPr lang="en-US" dirty="0">
              <a:solidFill>
                <a:schemeClr val="tx1">
                  <a:lumMod val="75000"/>
                  <a:lumOff val="25000"/>
                </a:schemeClr>
              </a:solidFill>
            </a:endParaRPr>
          </a:p>
          <a:p>
            <a:pPr>
              <a:spcAft>
                <a:spcPts val="600"/>
              </a:spcAft>
              <a:buNone/>
            </a:pPr>
            <a:endParaRPr lang="en-US" dirty="0"/>
          </a:p>
          <a:p>
            <a:pPr>
              <a:spcAft>
                <a:spcPts val="600"/>
              </a:spcAft>
              <a:buNone/>
            </a:pPr>
            <a:endParaRPr lang="en-US" dirty="0">
              <a:solidFill>
                <a:schemeClr val="tx1">
                  <a:lumMod val="75000"/>
                  <a:lumOff val="25000"/>
                </a:schemeClr>
              </a:solidFill>
            </a:endParaRPr>
          </a:p>
          <a:p>
            <a:pPr>
              <a:spcAft>
                <a:spcPts val="600"/>
              </a:spcAft>
              <a:buNone/>
            </a:pPr>
            <a:endParaRPr lang="en-US" dirty="0"/>
          </a:p>
          <a:p>
            <a:pPr>
              <a:spcAft>
                <a:spcPts val="600"/>
              </a:spcAft>
              <a:buNone/>
            </a:pPr>
            <a:endParaRPr lang="en-US" dirty="0">
              <a:solidFill>
                <a:schemeClr val="tx1">
                  <a:lumMod val="75000"/>
                  <a:lumOff val="25000"/>
                </a:schemeClr>
              </a:solidFill>
            </a:endParaRPr>
          </a:p>
          <a:p>
            <a:pPr>
              <a:spcAft>
                <a:spcPts val="600"/>
              </a:spcAft>
              <a:buNone/>
            </a:pPr>
            <a:endParaRPr lang="en-US" dirty="0"/>
          </a:p>
          <a:p>
            <a:pPr>
              <a:spcAft>
                <a:spcPts val="600"/>
              </a:spcAft>
              <a:buNone/>
            </a:pPr>
            <a:endParaRPr lang="en-US" dirty="0">
              <a:solidFill>
                <a:schemeClr val="tx1">
                  <a:lumMod val="75000"/>
                  <a:lumOff val="25000"/>
                </a:schemeClr>
              </a:solidFill>
            </a:endParaRPr>
          </a:p>
          <a:p>
            <a:pPr>
              <a:spcAft>
                <a:spcPts val="600"/>
              </a:spcAft>
              <a:buNone/>
            </a:pPr>
            <a:endParaRPr lang="en-US" sz="1200" dirty="0"/>
          </a:p>
          <a:p>
            <a:pPr>
              <a:spcAft>
                <a:spcPts val="600"/>
              </a:spcAft>
              <a:buNone/>
            </a:pPr>
            <a:r>
              <a:rPr lang="en-US" b="1" dirty="0"/>
              <a:t>And for a bonus: </a:t>
            </a:r>
          </a:p>
          <a:p>
            <a:pPr>
              <a:spcAft>
                <a:spcPts val="600"/>
              </a:spcAft>
              <a:buFont typeface="Wingdings" panose="05000000000000000000" pitchFamily="2" charset="2"/>
              <a:buChar char="§"/>
            </a:pPr>
            <a:r>
              <a:rPr lang="en-US" dirty="0"/>
              <a:t> What is the recommended daily limit for sugar intake?</a:t>
            </a:r>
          </a:p>
          <a:p>
            <a:pPr>
              <a:spcAft>
                <a:spcPts val="600"/>
              </a:spcAft>
            </a:pPr>
            <a:endParaRPr lang="en-US" dirty="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4181476" y="2007232"/>
            <a:ext cx="1685925" cy="1685925"/>
          </a:xfrm>
          <a:prstGeom prst="rect">
            <a:avLst/>
          </a:prstGeom>
        </p:spPr>
      </p:pic>
      <p:pic>
        <p:nvPicPr>
          <p:cNvPr id="4" name="Picture 3"/>
          <p:cNvPicPr>
            <a:picLocks noChangeAspect="1"/>
          </p:cNvPicPr>
          <p:nvPr/>
        </p:nvPicPr>
        <p:blipFill>
          <a:blip r:embed="rId4"/>
          <a:stretch>
            <a:fillRect/>
          </a:stretch>
        </p:blipFill>
        <p:spPr>
          <a:xfrm>
            <a:off x="6471908" y="2083981"/>
            <a:ext cx="1148093" cy="1601990"/>
          </a:xfrm>
          <a:prstGeom prst="rect">
            <a:avLst/>
          </a:prstGeom>
        </p:spPr>
      </p:pic>
      <p:sp>
        <p:nvSpPr>
          <p:cNvPr id="6" name="TextBox 5"/>
          <p:cNvSpPr txBox="1"/>
          <p:nvPr/>
        </p:nvSpPr>
        <p:spPr>
          <a:xfrm>
            <a:off x="8610600" y="3799581"/>
            <a:ext cx="762000" cy="369332"/>
          </a:xfrm>
          <a:prstGeom prst="rect">
            <a:avLst/>
          </a:prstGeom>
          <a:noFill/>
        </p:spPr>
        <p:txBody>
          <a:bodyPr wrap="square" rtlCol="0">
            <a:spAutoFit/>
          </a:bodyPr>
          <a:lstStyle/>
          <a:p>
            <a:r>
              <a:rPr lang="en-US" dirty="0"/>
              <a:t>11 oz</a:t>
            </a:r>
          </a:p>
        </p:txBody>
      </p:sp>
      <p:sp>
        <p:nvSpPr>
          <p:cNvPr id="9" name="TextBox 8"/>
          <p:cNvSpPr txBox="1"/>
          <p:nvPr/>
        </p:nvSpPr>
        <p:spPr>
          <a:xfrm>
            <a:off x="4648200" y="3794344"/>
            <a:ext cx="762000" cy="369332"/>
          </a:xfrm>
          <a:prstGeom prst="rect">
            <a:avLst/>
          </a:prstGeom>
          <a:noFill/>
        </p:spPr>
        <p:txBody>
          <a:bodyPr wrap="square" rtlCol="0">
            <a:spAutoFit/>
          </a:bodyPr>
          <a:lstStyle/>
          <a:p>
            <a:r>
              <a:rPr lang="en-US" dirty="0"/>
              <a:t>20 oz</a:t>
            </a:r>
          </a:p>
        </p:txBody>
      </p:sp>
      <p:sp>
        <p:nvSpPr>
          <p:cNvPr id="10" name="TextBox 9"/>
          <p:cNvSpPr txBox="1"/>
          <p:nvPr/>
        </p:nvSpPr>
        <p:spPr>
          <a:xfrm>
            <a:off x="6626459" y="3794344"/>
            <a:ext cx="769620" cy="369332"/>
          </a:xfrm>
          <a:prstGeom prst="rect">
            <a:avLst/>
          </a:prstGeom>
          <a:noFill/>
        </p:spPr>
        <p:txBody>
          <a:bodyPr wrap="square" rtlCol="0">
            <a:spAutoFit/>
          </a:bodyPr>
          <a:lstStyle/>
          <a:p>
            <a:r>
              <a:rPr lang="en-US" dirty="0"/>
              <a:t>32 oz</a:t>
            </a:r>
          </a:p>
        </p:txBody>
      </p:sp>
      <p:sp>
        <p:nvSpPr>
          <p:cNvPr id="11" name="TextBox 10"/>
          <p:cNvSpPr txBox="1"/>
          <p:nvPr/>
        </p:nvSpPr>
        <p:spPr>
          <a:xfrm>
            <a:off x="2619334" y="3756238"/>
            <a:ext cx="844081" cy="369332"/>
          </a:xfrm>
          <a:prstGeom prst="rect">
            <a:avLst/>
          </a:prstGeom>
          <a:noFill/>
        </p:spPr>
        <p:txBody>
          <a:bodyPr wrap="square" rtlCol="0">
            <a:spAutoFit/>
          </a:bodyPr>
          <a:lstStyle/>
          <a:p>
            <a:r>
              <a:rPr lang="en-US" dirty="0"/>
              <a:t>16 oz</a:t>
            </a:r>
          </a:p>
        </p:txBody>
      </p:sp>
      <p:sp>
        <p:nvSpPr>
          <p:cNvPr id="13" name="TextBox 12"/>
          <p:cNvSpPr txBox="1"/>
          <p:nvPr/>
        </p:nvSpPr>
        <p:spPr>
          <a:xfrm>
            <a:off x="2585042" y="4288410"/>
            <a:ext cx="912662" cy="369332"/>
          </a:xfrm>
          <a:prstGeom prst="rect">
            <a:avLst/>
          </a:prstGeom>
          <a:noFill/>
        </p:spPr>
        <p:txBody>
          <a:bodyPr wrap="square" rtlCol="0">
            <a:spAutoFit/>
          </a:bodyPr>
          <a:lstStyle/>
          <a:p>
            <a:r>
              <a:rPr lang="en-US" dirty="0">
                <a:solidFill>
                  <a:srgbClr val="00B0F0"/>
                </a:solidFill>
              </a:rPr>
              <a:t>11 tsp</a:t>
            </a:r>
          </a:p>
        </p:txBody>
      </p:sp>
      <p:sp>
        <p:nvSpPr>
          <p:cNvPr id="14" name="TextBox 13"/>
          <p:cNvSpPr txBox="1"/>
          <p:nvPr/>
        </p:nvSpPr>
        <p:spPr>
          <a:xfrm>
            <a:off x="4572000" y="4288410"/>
            <a:ext cx="912662" cy="369332"/>
          </a:xfrm>
          <a:prstGeom prst="rect">
            <a:avLst/>
          </a:prstGeom>
          <a:noFill/>
        </p:spPr>
        <p:txBody>
          <a:bodyPr wrap="square" rtlCol="0">
            <a:spAutoFit/>
          </a:bodyPr>
          <a:lstStyle/>
          <a:p>
            <a:r>
              <a:rPr lang="en-US" dirty="0">
                <a:solidFill>
                  <a:srgbClr val="00B0F0"/>
                </a:solidFill>
              </a:rPr>
              <a:t>15 tsp</a:t>
            </a:r>
          </a:p>
        </p:txBody>
      </p:sp>
      <p:sp>
        <p:nvSpPr>
          <p:cNvPr id="15" name="TextBox 14"/>
          <p:cNvSpPr txBox="1"/>
          <p:nvPr/>
        </p:nvSpPr>
        <p:spPr>
          <a:xfrm>
            <a:off x="6590723" y="4288410"/>
            <a:ext cx="912662" cy="369332"/>
          </a:xfrm>
          <a:prstGeom prst="rect">
            <a:avLst/>
          </a:prstGeom>
          <a:noFill/>
        </p:spPr>
        <p:txBody>
          <a:bodyPr wrap="square" rtlCol="0">
            <a:spAutoFit/>
          </a:bodyPr>
          <a:lstStyle/>
          <a:p>
            <a:r>
              <a:rPr lang="en-US" dirty="0">
                <a:solidFill>
                  <a:srgbClr val="00B0F0"/>
                </a:solidFill>
              </a:rPr>
              <a:t>13 tsp</a:t>
            </a:r>
          </a:p>
        </p:txBody>
      </p:sp>
      <p:sp>
        <p:nvSpPr>
          <p:cNvPr id="16" name="TextBox 15"/>
          <p:cNvSpPr txBox="1"/>
          <p:nvPr/>
        </p:nvSpPr>
        <p:spPr>
          <a:xfrm>
            <a:off x="8653670" y="4288410"/>
            <a:ext cx="718930" cy="369332"/>
          </a:xfrm>
          <a:prstGeom prst="rect">
            <a:avLst/>
          </a:prstGeom>
          <a:noFill/>
        </p:spPr>
        <p:txBody>
          <a:bodyPr wrap="square" rtlCol="0">
            <a:spAutoFit/>
          </a:bodyPr>
          <a:lstStyle/>
          <a:p>
            <a:r>
              <a:rPr lang="en-US" dirty="0">
                <a:solidFill>
                  <a:srgbClr val="00B0F0"/>
                </a:solidFill>
              </a:rPr>
              <a:t>8 tsp</a:t>
            </a:r>
          </a:p>
        </p:txBody>
      </p:sp>
      <p:sp>
        <p:nvSpPr>
          <p:cNvPr id="18" name="TextBox 17"/>
          <p:cNvSpPr txBox="1"/>
          <p:nvPr/>
        </p:nvSpPr>
        <p:spPr>
          <a:xfrm>
            <a:off x="2928257" y="5929662"/>
            <a:ext cx="6335485" cy="369332"/>
          </a:xfrm>
          <a:prstGeom prst="rect">
            <a:avLst/>
          </a:prstGeom>
          <a:noFill/>
        </p:spPr>
        <p:txBody>
          <a:bodyPr wrap="square" rtlCol="0">
            <a:spAutoFit/>
          </a:bodyPr>
          <a:lstStyle/>
          <a:p>
            <a:r>
              <a:rPr lang="en-US" dirty="0">
                <a:solidFill>
                  <a:srgbClr val="00B0F0"/>
                </a:solidFill>
              </a:rPr>
              <a:t>&lt;10% daily calories, ~12 tsp/day for adults and 6 tsp for children</a:t>
            </a:r>
          </a:p>
        </p:txBody>
      </p:sp>
      <p:pic>
        <p:nvPicPr>
          <p:cNvPr id="145410" name="Picture 2" descr="http://www.polyvore.com/cgi/img-thing?.out=jpg&amp;size=l&amp;tid=344602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699" y="1969764"/>
            <a:ext cx="1787353" cy="1840237"/>
          </a:xfrm>
          <a:prstGeom prst="rect">
            <a:avLst/>
          </a:prstGeom>
          <a:noFill/>
          <a:extLst>
            <a:ext uri="{909E8E84-426E-40DD-AFC4-6F175D3DCCD1}">
              <a14:hiddenFill xmlns:a14="http://schemas.microsoft.com/office/drawing/2010/main">
                <a:solidFill>
                  <a:srgbClr val="FFFFFF"/>
                </a:solidFill>
              </a14:hiddenFill>
            </a:ext>
          </a:extLst>
        </p:spPr>
      </p:pic>
      <p:pic>
        <p:nvPicPr>
          <p:cNvPr id="145412" name="Picture 4" descr="http://i5.walmartimages.com/dfw/dce07b8c-77bb/k2-_eb304026-d8ab-490f-8cbd-b34d1e67915a.v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488" y="1953307"/>
            <a:ext cx="1831512" cy="1831512"/>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2"/>
          <p:cNvSpPr>
            <a:spLocks noGrp="1"/>
          </p:cNvSpPr>
          <p:nvPr>
            <p:ph type="ftr" sz="quarter" idx="11"/>
          </p:nvPr>
        </p:nvSpPr>
        <p:spPr>
          <a:xfrm>
            <a:off x="4288640" y="6459787"/>
            <a:ext cx="3617103" cy="365125"/>
          </a:xfrm>
        </p:spPr>
        <p:txBody>
          <a:bodyPr/>
          <a:lstStyle/>
          <a:p>
            <a:r>
              <a:rPr lang="en-US" sz="800" dirty="0"/>
              <a:t>Healthy Food America</a:t>
            </a:r>
          </a:p>
        </p:txBody>
      </p:sp>
    </p:spTree>
    <p:extLst>
      <p:ext uri="{BB962C8B-B14F-4D97-AF65-F5344CB8AC3E}">
        <p14:creationId xmlns:p14="http://schemas.microsoft.com/office/powerpoint/2010/main" val="27384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Lst>
  </p:timing>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00000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1790</Words>
  <Application>Microsoft Office PowerPoint</Application>
  <PresentationFormat>Widescreen</PresentationFormat>
  <Paragraphs>324</Paragraphs>
  <Slides>34</Slides>
  <Notes>24</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34</vt:i4>
      </vt:variant>
    </vt:vector>
  </HeadingPairs>
  <TitlesOfParts>
    <vt:vector size="47" baseType="lpstr">
      <vt:lpstr>ＭＳ Ｐゴシック</vt:lpstr>
      <vt:lpstr>Arial</vt:lpstr>
      <vt:lpstr>Calibri</vt:lpstr>
      <vt:lpstr>Calibri Light</vt:lpstr>
      <vt:lpstr>Courier New</vt:lpstr>
      <vt:lpstr>Symbol</vt:lpstr>
      <vt:lpstr>Wingdings</vt:lpstr>
      <vt:lpstr>WordyLight</vt:lpstr>
      <vt:lpstr>Retrospect</vt:lpstr>
      <vt:lpstr>1_Retrospect</vt:lpstr>
      <vt:lpstr>3_Retrospect</vt:lpstr>
      <vt:lpstr>2_Retrospect</vt:lpstr>
      <vt:lpstr>4_Retrospect</vt:lpstr>
      <vt:lpstr>Reducing Sugar – Improving Health: State of play and best practices</vt:lpstr>
      <vt:lpstr>Epidemics of diabetes and obesity</vt:lpstr>
      <vt:lpstr>Eating more calories is driving obesity and diabetes epidemics</vt:lpstr>
      <vt:lpstr>Metabolic effects:  A calorie is not a calorie</vt:lpstr>
      <vt:lpstr>Added sugars intake guidelines</vt:lpstr>
      <vt:lpstr>Americans consume too much added sugars</vt:lpstr>
      <vt:lpstr>Sugary drinks</vt:lpstr>
      <vt:lpstr>Why worry about sugary drinks?</vt:lpstr>
      <vt:lpstr>How much sugar is in that drink:  QUIZ TIME!</vt:lpstr>
      <vt:lpstr>Sugary drinks cause chronic diseases</vt:lpstr>
      <vt:lpstr>PowerPoint Presentation</vt:lpstr>
      <vt:lpstr>Higher consumption among Black youth</vt:lpstr>
      <vt:lpstr>Higher consumption in low income communities</vt:lpstr>
      <vt:lpstr>Reducing sugary drink consumption</vt:lpstr>
      <vt:lpstr>Acceptability &amp; Appeal</vt:lpstr>
      <vt:lpstr>Health information at point of purchase</vt:lpstr>
      <vt:lpstr>Media campaigns</vt:lpstr>
      <vt:lpstr>Increasing awareness of sugary drinks</vt:lpstr>
      <vt:lpstr>Availability</vt:lpstr>
      <vt:lpstr>Kids’ meals</vt:lpstr>
      <vt:lpstr>Healthy retail</vt:lpstr>
      <vt:lpstr>Organization Policy Solutions</vt:lpstr>
      <vt:lpstr>Affordability</vt:lpstr>
      <vt:lpstr>Sugary drink tax</vt:lpstr>
      <vt:lpstr>US: Active and enacted sugary drink taxes</vt:lpstr>
      <vt:lpstr>Berkley: November 2014</vt:lpstr>
      <vt:lpstr>Philadelphia: June 2016</vt:lpstr>
      <vt:lpstr>Philadelphia Mayor  Jim Kenney</vt:lpstr>
      <vt:lpstr>Taxes raise revenue for community needs</vt:lpstr>
      <vt:lpstr>Taxes decrease sugary drink consumption Impact of taxes in Berkeley and Mexico</vt:lpstr>
      <vt:lpstr>Taxes will reduce diabetes and obesity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Sugary drink tax</dc:title>
  <dc:creator>jkrieger</dc:creator>
  <cp:lastModifiedBy>Carol Gamble</cp:lastModifiedBy>
  <cp:revision>87</cp:revision>
  <cp:lastPrinted>2016-10-26T18:34:07Z</cp:lastPrinted>
  <dcterms:created xsi:type="dcterms:W3CDTF">2016-10-23T23:53:23Z</dcterms:created>
  <dcterms:modified xsi:type="dcterms:W3CDTF">2016-12-01T14:46:19Z</dcterms:modified>
</cp:coreProperties>
</file>