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4"/>
  </p:notesMasterIdLst>
  <p:sldIdLst>
    <p:sldId id="256" r:id="rId2"/>
    <p:sldId id="260" r:id="rId3"/>
    <p:sldId id="308" r:id="rId4"/>
    <p:sldId id="262" r:id="rId5"/>
    <p:sldId id="263" r:id="rId6"/>
    <p:sldId id="264" r:id="rId7"/>
    <p:sldId id="266" r:id="rId8"/>
    <p:sldId id="270" r:id="rId9"/>
    <p:sldId id="297" r:id="rId10"/>
    <p:sldId id="299" r:id="rId11"/>
    <p:sldId id="300" r:id="rId12"/>
    <p:sldId id="301" r:id="rId13"/>
    <p:sldId id="302" r:id="rId14"/>
    <p:sldId id="303" r:id="rId15"/>
    <p:sldId id="304" r:id="rId16"/>
    <p:sldId id="305" r:id="rId17"/>
    <p:sldId id="283" r:id="rId18"/>
    <p:sldId id="298" r:id="rId19"/>
    <p:sldId id="307" r:id="rId20"/>
    <p:sldId id="265" r:id="rId21"/>
    <p:sldId id="290" r:id="rId22"/>
    <p:sldId id="25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249" autoAdjust="0"/>
  </p:normalViewPr>
  <p:slideViewPr>
    <p:cSldViewPr snapToGrid="0" snapToObjects="1">
      <p:cViewPr varScale="1">
        <p:scale>
          <a:sx n="78" d="100"/>
          <a:sy n="78" d="100"/>
        </p:scale>
        <p:origin x="196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38262B-7301-43F2-BB06-50BD6B5A71D3}" type="datetimeFigureOut">
              <a:rPr lang="en-US" smtClean="0"/>
              <a:t>10/16/2018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5C313D-2E0D-4E58-96C9-0D9368AAB489}" type="slidenum">
              <a:rPr lang="en-US" smtClean="0"/>
              <a:t>‹#›</a:t>
            </a:fld>
            <a:endParaRPr lang="en-US"/>
          </a:p>
        </p:txBody>
      </p:sp>
    </p:spTree>
    <p:extLst>
      <p:ext uri="{BB962C8B-B14F-4D97-AF65-F5344CB8AC3E}">
        <p14:creationId xmlns:p14="http://schemas.microsoft.com/office/powerpoint/2010/main" val="2444411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5C313D-2E0D-4E58-96C9-0D9368AAB489}" type="slidenum">
              <a:rPr lang="en-US" smtClean="0"/>
              <a:t>2</a:t>
            </a:fld>
            <a:endParaRPr lang="en-US"/>
          </a:p>
        </p:txBody>
      </p:sp>
    </p:spTree>
    <p:extLst>
      <p:ext uri="{BB962C8B-B14F-4D97-AF65-F5344CB8AC3E}">
        <p14:creationId xmlns:p14="http://schemas.microsoft.com/office/powerpoint/2010/main" val="1836051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you the ending at the beginning.</a:t>
            </a:r>
          </a:p>
          <a:p>
            <a:endParaRPr lang="en-US" dirty="0"/>
          </a:p>
        </p:txBody>
      </p:sp>
      <p:sp>
        <p:nvSpPr>
          <p:cNvPr id="4" name="Slide Number Placeholder 3"/>
          <p:cNvSpPr>
            <a:spLocks noGrp="1"/>
          </p:cNvSpPr>
          <p:nvPr>
            <p:ph type="sldNum" sz="quarter" idx="10"/>
          </p:nvPr>
        </p:nvSpPr>
        <p:spPr/>
        <p:txBody>
          <a:bodyPr/>
          <a:lstStyle/>
          <a:p>
            <a:fld id="{BA2C2783-DA6F-4582-99EB-1FA4151E4A3A}" type="slidenum">
              <a:rPr lang="en-US" smtClean="0"/>
              <a:t>16</a:t>
            </a:fld>
            <a:endParaRPr lang="en-US"/>
          </a:p>
        </p:txBody>
      </p:sp>
    </p:spTree>
    <p:extLst>
      <p:ext uri="{BB962C8B-B14F-4D97-AF65-F5344CB8AC3E}">
        <p14:creationId xmlns:p14="http://schemas.microsoft.com/office/powerpoint/2010/main" val="25867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a:t>
            </a:r>
            <a:r>
              <a:rPr lang="en-US" baseline="0" dirty="0" smtClean="0"/>
              <a:t> because this was longer intervention and after 12 years saw results!!!</a:t>
            </a:r>
            <a:endParaRPr lang="en-US" dirty="0" smtClean="0"/>
          </a:p>
          <a:p>
            <a:endParaRPr lang="en-US" dirty="0" smtClean="0"/>
          </a:p>
          <a:p>
            <a:r>
              <a:rPr lang="en-US" dirty="0" smtClean="0"/>
              <a:t>Feasibility </a:t>
            </a:r>
            <a:endParaRPr lang="en-US" dirty="0" smtClean="0"/>
          </a:p>
          <a:p>
            <a:r>
              <a:rPr lang="en-US" dirty="0" smtClean="0"/>
              <a:t>Target:  The family</a:t>
            </a:r>
          </a:p>
          <a:p>
            <a:r>
              <a:rPr lang="en-US" dirty="0" smtClean="0"/>
              <a:t>Key: The city leadership / The local "political will" </a:t>
            </a:r>
          </a:p>
          <a:p>
            <a:r>
              <a:rPr lang="en-US" dirty="0" smtClean="0"/>
              <a:t>A local project manager</a:t>
            </a:r>
          </a:p>
          <a:p>
            <a:r>
              <a:rPr lang="en-US" dirty="0" smtClean="0"/>
              <a:t>Actions in schools are a 1st step but a multi-stakeholders approach is necessary for better &amp; sustainable efficiency</a:t>
            </a:r>
          </a:p>
          <a:p>
            <a:r>
              <a:rPr lang="en-US" dirty="0" smtClean="0"/>
              <a:t>Public/private partnerships are critical</a:t>
            </a:r>
          </a:p>
          <a:p>
            <a:r>
              <a:rPr lang="en-US" dirty="0" smtClean="0"/>
              <a:t>Regular communication</a:t>
            </a:r>
          </a:p>
          <a:p>
            <a:r>
              <a:rPr lang="en-US" dirty="0" smtClean="0"/>
              <a:t>Quantitative evaluation: children BMI measurement</a:t>
            </a:r>
          </a:p>
          <a:p>
            <a:r>
              <a:rPr lang="en-US" dirty="0" smtClean="0"/>
              <a:t>Long-term actions &amp; commitment are necessary…  </a:t>
            </a:r>
          </a:p>
          <a:p>
            <a:r>
              <a:rPr lang="en-US" dirty="0" smtClean="0"/>
              <a:t>		IT TAKES TIME TO GET RESULTS!</a:t>
            </a:r>
            <a:endParaRPr lang="en-US" dirty="0"/>
          </a:p>
        </p:txBody>
      </p:sp>
      <p:sp>
        <p:nvSpPr>
          <p:cNvPr id="4" name="Slide Number Placeholder 3"/>
          <p:cNvSpPr>
            <a:spLocks noGrp="1"/>
          </p:cNvSpPr>
          <p:nvPr>
            <p:ph type="sldNum" sz="quarter" idx="10"/>
          </p:nvPr>
        </p:nvSpPr>
        <p:spPr/>
        <p:txBody>
          <a:bodyPr/>
          <a:lstStyle/>
          <a:p>
            <a:fld id="{3B5C313D-2E0D-4E58-96C9-0D9368AAB489}" type="slidenum">
              <a:rPr lang="en-US" smtClean="0"/>
              <a:t>19</a:t>
            </a:fld>
            <a:endParaRPr lang="en-US"/>
          </a:p>
        </p:txBody>
      </p:sp>
    </p:spTree>
    <p:extLst>
      <p:ext uri="{BB962C8B-B14F-4D97-AF65-F5344CB8AC3E}">
        <p14:creationId xmlns:p14="http://schemas.microsoft.com/office/powerpoint/2010/main" val="3136508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5C313D-2E0D-4E58-96C9-0D9368AAB489}" type="slidenum">
              <a:rPr lang="en-US" smtClean="0"/>
              <a:t>3</a:t>
            </a:fld>
            <a:endParaRPr lang="en-US"/>
          </a:p>
        </p:txBody>
      </p:sp>
    </p:spTree>
    <p:extLst>
      <p:ext uri="{BB962C8B-B14F-4D97-AF65-F5344CB8AC3E}">
        <p14:creationId xmlns:p14="http://schemas.microsoft.com/office/powerpoint/2010/main" val="4057635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we were thinking about how to frame our experiences around collaboration, and describe why and how partnerships strengthen your program and position your efforts for long term sustainability, we kept throwing out these phrases and truisms that sounded so much like </a:t>
            </a:r>
            <a:r>
              <a:rPr lang="en-US" dirty="0" err="1" smtClean="0"/>
              <a:t>cliches</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we kept trying to come up with a new angle on this- but as we shared stories of work that we have done with networks and consortia in</a:t>
            </a:r>
            <a:r>
              <a:rPr lang="en-US" baseline="0" dirty="0" smtClean="0"/>
              <a:t> rural areas and across the country- How partners have played a part in sustaining programs and services when grant dollars go away, how partners have collaborated to change the way services are delivered and improve health outcomes…. When resources are limited and the needs are so great, and so complex- the issues you are working  to address in your communities cannot be solved in isolation.</a:t>
            </a:r>
            <a:endParaRPr lang="en-US" dirty="0" smtClean="0"/>
          </a:p>
          <a:p>
            <a:endParaRPr lang="en-US" dirty="0"/>
          </a:p>
        </p:txBody>
      </p:sp>
      <p:sp>
        <p:nvSpPr>
          <p:cNvPr id="4" name="Slide Number Placeholder 3"/>
          <p:cNvSpPr>
            <a:spLocks noGrp="1"/>
          </p:cNvSpPr>
          <p:nvPr>
            <p:ph type="sldNum" sz="quarter" idx="10"/>
          </p:nvPr>
        </p:nvSpPr>
        <p:spPr/>
        <p:txBody>
          <a:bodyPr/>
          <a:lstStyle/>
          <a:p>
            <a:fld id="{BA2C2783-DA6F-4582-99EB-1FA4151E4A3A}" type="slidenum">
              <a:rPr lang="en-US" smtClean="0"/>
              <a:t>4</a:t>
            </a:fld>
            <a:endParaRPr lang="en-US"/>
          </a:p>
        </p:txBody>
      </p:sp>
    </p:spTree>
    <p:extLst>
      <p:ext uri="{BB962C8B-B14F-4D97-AF65-F5344CB8AC3E}">
        <p14:creationId xmlns:p14="http://schemas.microsoft.com/office/powerpoint/2010/main" val="3788811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the truth is…. the </a:t>
            </a:r>
            <a:r>
              <a:rPr lang="en-US" baseline="0" dirty="0" err="1" smtClean="0"/>
              <a:t>cliches</a:t>
            </a:r>
            <a:r>
              <a:rPr lang="en-US" baseline="0" dirty="0" smtClean="0"/>
              <a:t> are often true- both the good and the bad</a:t>
            </a:r>
          </a:p>
          <a:p>
            <a:endParaRPr lang="en-US" dirty="0"/>
          </a:p>
        </p:txBody>
      </p:sp>
      <p:sp>
        <p:nvSpPr>
          <p:cNvPr id="4" name="Slide Number Placeholder 3"/>
          <p:cNvSpPr>
            <a:spLocks noGrp="1"/>
          </p:cNvSpPr>
          <p:nvPr>
            <p:ph type="sldNum" sz="quarter" idx="10"/>
          </p:nvPr>
        </p:nvSpPr>
        <p:spPr/>
        <p:txBody>
          <a:bodyPr/>
          <a:lstStyle/>
          <a:p>
            <a:fld id="{BA2C2783-DA6F-4582-99EB-1FA4151E4A3A}" type="slidenum">
              <a:rPr lang="en-US" smtClean="0"/>
              <a:t>5</a:t>
            </a:fld>
            <a:endParaRPr lang="en-US"/>
          </a:p>
        </p:txBody>
      </p:sp>
    </p:spTree>
    <p:extLst>
      <p:ext uri="{BB962C8B-B14F-4D97-AF65-F5344CB8AC3E}">
        <p14:creationId xmlns:p14="http://schemas.microsoft.com/office/powerpoint/2010/main" val="296785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each take a minute</a:t>
            </a:r>
            <a:r>
              <a:rPr lang="en-US" baseline="0" dirty="0" smtClean="0"/>
              <a:t> to reflect on your own experiences with collaboration and partnerships – </a:t>
            </a:r>
          </a:p>
          <a:p>
            <a:r>
              <a:rPr lang="en-US" baseline="0" dirty="0" smtClean="0"/>
              <a:t>Then take </a:t>
            </a:r>
            <a:r>
              <a:rPr lang="en-US" dirty="0" smtClean="0"/>
              <a:t>2-3</a:t>
            </a:r>
            <a:r>
              <a:rPr lang="en-US" baseline="0" dirty="0" smtClean="0"/>
              <a:t> minutes to share- ask for a couple of volunteers to share back</a:t>
            </a:r>
          </a:p>
          <a:p>
            <a:endParaRPr lang="en-US" baseline="0" dirty="0" smtClean="0"/>
          </a:p>
          <a:p>
            <a:r>
              <a:rPr lang="en-US" baseline="0" dirty="0" smtClean="0"/>
              <a:t>Which of these would be easy to work on with your partners starting tomorrow?</a:t>
            </a:r>
          </a:p>
        </p:txBody>
      </p:sp>
      <p:sp>
        <p:nvSpPr>
          <p:cNvPr id="4" name="Slide Number Placeholder 3"/>
          <p:cNvSpPr>
            <a:spLocks noGrp="1"/>
          </p:cNvSpPr>
          <p:nvPr>
            <p:ph type="sldNum" sz="quarter" idx="10"/>
          </p:nvPr>
        </p:nvSpPr>
        <p:spPr/>
        <p:txBody>
          <a:bodyPr/>
          <a:lstStyle/>
          <a:p>
            <a:fld id="{BA2C2783-DA6F-4582-99EB-1FA4151E4A3A}" type="slidenum">
              <a:rPr lang="en-US" smtClean="0"/>
              <a:t>6</a:t>
            </a:fld>
            <a:endParaRPr lang="en-US"/>
          </a:p>
        </p:txBody>
      </p:sp>
    </p:spTree>
    <p:extLst>
      <p:ext uri="{BB962C8B-B14F-4D97-AF65-F5344CB8AC3E}">
        <p14:creationId xmlns:p14="http://schemas.microsoft.com/office/powerpoint/2010/main" val="3018585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A1D26D-8B05-443B-BB99-EBCF41D0A384}" type="slidenum">
              <a:rPr lang="en-US" smtClean="0"/>
              <a:pPr/>
              <a:t>7</a:t>
            </a:fld>
            <a:endParaRPr lang="en-US"/>
          </a:p>
        </p:txBody>
      </p:sp>
    </p:spTree>
    <p:extLst>
      <p:ext uri="{BB962C8B-B14F-4D97-AF65-F5344CB8AC3E}">
        <p14:creationId xmlns:p14="http://schemas.microsoft.com/office/powerpoint/2010/main" val="1421566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Grants, reimbursement, client fees, etc. The most common way that programs are sustained beyond the grant period is not through an infusion</a:t>
            </a:r>
            <a:r>
              <a:rPr lang="en-US" baseline="0" dirty="0" smtClean="0"/>
              <a:t> of outside cash, but through in-kind resources provided by partners agencies as well as by those partners absorbing programs, or components of programs into their regular scope of practice. </a:t>
            </a:r>
          </a:p>
          <a:p>
            <a:endParaRPr lang="en-US" baseline="0" dirty="0" smtClean="0"/>
          </a:p>
          <a:p>
            <a:r>
              <a:rPr lang="en-US" baseline="0" dirty="0" smtClean="0"/>
              <a:t>(This only happens if partners know about the programs and have been active in the implementation of grant-funded services and activities. )</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3FED13C8-B4D2-4446-B4EB-5E43CA49AC34}" type="slidenum">
              <a:rPr lang="en-US" smtClean="0"/>
              <a:pPr/>
              <a:t>8</a:t>
            </a:fld>
            <a:endParaRPr lang="en-US"/>
          </a:p>
        </p:txBody>
      </p:sp>
    </p:spTree>
    <p:extLst>
      <p:ext uri="{BB962C8B-B14F-4D97-AF65-F5344CB8AC3E}">
        <p14:creationId xmlns:p14="http://schemas.microsoft.com/office/powerpoint/2010/main" val="3003013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None/>
            </a:pPr>
            <a:endParaRPr lang="en-US" sz="3200" dirty="0" smtClean="0"/>
          </a:p>
        </p:txBody>
      </p:sp>
      <p:sp>
        <p:nvSpPr>
          <p:cNvPr id="4" name="Slide Number Placeholder 3"/>
          <p:cNvSpPr>
            <a:spLocks noGrp="1"/>
          </p:cNvSpPr>
          <p:nvPr>
            <p:ph type="sldNum" sz="quarter" idx="10"/>
          </p:nvPr>
        </p:nvSpPr>
        <p:spPr/>
        <p:txBody>
          <a:bodyPr/>
          <a:lstStyle/>
          <a:p>
            <a:fld id="{BA2C2783-DA6F-4582-99EB-1FA4151E4A3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438230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review grant applications at the kick off – most of us go to the budget to see how resources are allocated.</a:t>
            </a:r>
            <a:r>
              <a:rPr lang="en-US" baseline="0" dirty="0" smtClean="0"/>
              <a:t> If all of the funding is staying with one organization- to be honest, that is a red flag.</a:t>
            </a:r>
          </a:p>
          <a:p>
            <a:endParaRPr lang="en-US" dirty="0"/>
          </a:p>
        </p:txBody>
      </p:sp>
      <p:sp>
        <p:nvSpPr>
          <p:cNvPr id="4" name="Slide Number Placeholder 3"/>
          <p:cNvSpPr>
            <a:spLocks noGrp="1"/>
          </p:cNvSpPr>
          <p:nvPr>
            <p:ph type="sldNum" sz="quarter" idx="10"/>
          </p:nvPr>
        </p:nvSpPr>
        <p:spPr/>
        <p:txBody>
          <a:bodyPr/>
          <a:lstStyle/>
          <a:p>
            <a:fld id="{BA2C2783-DA6F-4582-99EB-1FA4151E4A3A}" type="slidenum">
              <a:rPr lang="en-US" smtClean="0"/>
              <a:t>15</a:t>
            </a:fld>
            <a:endParaRPr lang="en-US"/>
          </a:p>
        </p:txBody>
      </p:sp>
    </p:spTree>
    <p:extLst>
      <p:ext uri="{BB962C8B-B14F-4D97-AF65-F5344CB8AC3E}">
        <p14:creationId xmlns:p14="http://schemas.microsoft.com/office/powerpoint/2010/main" val="3944779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cap="all" baseline="0">
                <a:latin typeface="Palatino Linotype" pitchFamily="18" charset="0"/>
                <a:cs typeface="Palatino Linotype"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i="0">
                <a:solidFill>
                  <a:schemeClr val="tx1">
                    <a:tint val="75000"/>
                  </a:schemeClr>
                </a:solidFill>
                <a:latin typeface="+mj-lt"/>
                <a:cs typeface="Avenir LT Std 55 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pPr/>
              <a:t>10/16/2018</a:t>
            </a:fld>
            <a:endParaRPr lang="en-US"/>
          </a:p>
        </p:txBody>
      </p:sp>
      <p:sp>
        <p:nvSpPr>
          <p:cNvPr id="5" name="Footer Placeholder 4"/>
          <p:cNvSpPr>
            <a:spLocks noGrp="1"/>
          </p:cNvSpPr>
          <p:nvPr>
            <p:ph type="ftr" sz="quarter" idx="11"/>
          </p:nvPr>
        </p:nvSpPr>
        <p:spPr>
          <a:xfrm>
            <a:off x="663445" y="5069546"/>
            <a:ext cx="2895600" cy="365125"/>
          </a:xfrm>
          <a:prstGeom prst="rect">
            <a:avLst/>
          </a:prstGeom>
        </p:spPr>
        <p:txBody>
          <a:bodyPr/>
          <a:lstStyle>
            <a:lvl1pPr>
              <a:defRPr>
                <a:solidFill>
                  <a:schemeClr val="bg1">
                    <a:lumMod val="50000"/>
                  </a:schemeClr>
                </a:solidFill>
                <a:latin typeface="+mn-lt"/>
                <a:cs typeface="Avenir LT Std 35 Light"/>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3089"/>
            <a:ext cx="8229600" cy="1143000"/>
          </a:xfrm>
          <a:prstGeom prst="rect">
            <a:avLst/>
          </a:prstGeom>
        </p:spPr>
        <p:txBody>
          <a:bodyPr/>
          <a:lstStyle>
            <a:lvl1pPr>
              <a:defRPr cap="all" baseline="0">
                <a:latin typeface="Palatino Linotype" pitchFamily="18" charset="0"/>
                <a:cs typeface="Palatino Linotype"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b="0" i="0">
                <a:latin typeface="+mj-lt"/>
                <a:cs typeface="Avenir LT Std 55 Roman"/>
              </a:defRPr>
            </a:lvl1pPr>
            <a:lvl2pPr>
              <a:defRPr b="0" i="0">
                <a:latin typeface="+mj-lt"/>
                <a:cs typeface="Avenir LT Std 55 Roman"/>
              </a:defRPr>
            </a:lvl2pPr>
            <a:lvl3pPr>
              <a:defRPr b="0" i="0">
                <a:latin typeface="+mj-lt"/>
                <a:cs typeface="Avenir LT Std 55 Roman"/>
              </a:defRPr>
            </a:lvl3pPr>
            <a:lvl4pPr>
              <a:defRPr b="0" i="0">
                <a:latin typeface="+mj-lt"/>
                <a:cs typeface="Avenir LT Std 55 Roman"/>
              </a:defRPr>
            </a:lvl4pPr>
            <a:lvl5pPr>
              <a:defRPr b="0" i="0">
                <a:latin typeface="+mj-lt"/>
                <a:cs typeface="Avenir LT Std 55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pPr/>
              <a:t>10/16/2018</a:t>
            </a:fld>
            <a:endParaRPr lang="en-US"/>
          </a:p>
        </p:txBody>
      </p:sp>
      <p:sp>
        <p:nvSpPr>
          <p:cNvPr id="5" name="Footer Placeholder 4"/>
          <p:cNvSpPr>
            <a:spLocks noGrp="1"/>
          </p:cNvSpPr>
          <p:nvPr>
            <p:ph type="ftr" sz="quarter" idx="11"/>
          </p:nvPr>
        </p:nvSpPr>
        <p:spPr>
          <a:xfrm>
            <a:off x="663445" y="5069546"/>
            <a:ext cx="2895600" cy="365125"/>
          </a:xfrm>
          <a:prstGeom prst="rect">
            <a:avLst/>
          </a:prstGeom>
        </p:spPr>
        <p:txBody>
          <a:bodyPr/>
          <a:lstStyle>
            <a:lvl1pPr>
              <a:defRPr>
                <a:solidFill>
                  <a:schemeClr val="bg1">
                    <a:lumMod val="50000"/>
                  </a:schemeClr>
                </a:solidFill>
                <a:latin typeface="Avenir LT Std 35 Light"/>
                <a:cs typeface="Avenir LT Std 35 Light"/>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normAutofit/>
          </a:bodyPr>
          <a:lstStyle>
            <a:lvl1pPr>
              <a:defRPr sz="4000" cap="all" baseline="0">
                <a:latin typeface="Palatino Linotype" pitchFamily="18" charset="0"/>
                <a:cs typeface="Palatino Linotype"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b="0" i="0">
                <a:latin typeface="+mn-lt"/>
                <a:cs typeface="Avenir LT Std 55 Roman"/>
              </a:defRPr>
            </a:lvl1pPr>
            <a:lvl2pPr>
              <a:defRPr b="0" i="0">
                <a:latin typeface="+mn-lt"/>
                <a:cs typeface="Avenir LT Std 55 Roman"/>
              </a:defRPr>
            </a:lvl2pPr>
            <a:lvl3pPr>
              <a:defRPr b="0" i="0">
                <a:latin typeface="+mn-lt"/>
                <a:cs typeface="Avenir LT Std 55 Roman"/>
              </a:defRPr>
            </a:lvl3pPr>
            <a:lvl4pPr>
              <a:defRPr b="0" i="0">
                <a:latin typeface="+mn-lt"/>
                <a:cs typeface="Avenir LT Std 55 Roman"/>
              </a:defRPr>
            </a:lvl4pPr>
            <a:lvl5pPr>
              <a:defRPr b="0" i="0">
                <a:latin typeface="+mn-lt"/>
                <a:cs typeface="Avenir LT Std 55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pPr/>
              <a:t>10/16/2018</a:t>
            </a:fld>
            <a:endParaRPr lang="en-US"/>
          </a:p>
        </p:txBody>
      </p:sp>
      <p:sp>
        <p:nvSpPr>
          <p:cNvPr id="5" name="Footer Placeholder 4"/>
          <p:cNvSpPr>
            <a:spLocks noGrp="1"/>
          </p:cNvSpPr>
          <p:nvPr>
            <p:ph type="ftr" sz="quarter" idx="11"/>
          </p:nvPr>
        </p:nvSpPr>
        <p:spPr>
          <a:xfrm>
            <a:off x="663445" y="5069546"/>
            <a:ext cx="2895600" cy="365125"/>
          </a:xfrm>
          <a:prstGeom prst="rect">
            <a:avLst/>
          </a:prstGeom>
        </p:spPr>
        <p:txBody>
          <a:bodyPr/>
          <a:lstStyle>
            <a:lvl1pPr>
              <a:defRPr>
                <a:solidFill>
                  <a:schemeClr val="bg1">
                    <a:lumMod val="50000"/>
                  </a:schemeClr>
                </a:solidFill>
                <a:latin typeface="Avenir LT Std 35 Light"/>
                <a:cs typeface="Avenir LT Std 35 Light"/>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6513"/>
            <a:ext cx="8229600" cy="1143000"/>
          </a:xfrm>
          <a:prstGeom prst="rect">
            <a:avLst/>
          </a:prstGeom>
        </p:spPr>
        <p:txBody>
          <a:bodyPr>
            <a:noAutofit/>
          </a:bodyPr>
          <a:lstStyle>
            <a:lvl1pPr>
              <a:defRPr sz="4000" cap="all" baseline="0">
                <a:latin typeface="Palatino Linotype" pitchFamily="18" charset="0"/>
                <a:ea typeface="Verdana" pitchFamily="34" charset="0"/>
                <a:cs typeface="Verdan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i="0">
                <a:latin typeface="+mn-lt"/>
                <a:cs typeface="Avenir LT Std 45 Book"/>
              </a:defRPr>
            </a:lvl1pPr>
            <a:lvl2pPr>
              <a:defRPr b="0" i="0">
                <a:latin typeface="+mj-lt"/>
                <a:cs typeface="Avenir LT Std 45 Book"/>
              </a:defRPr>
            </a:lvl2pPr>
            <a:lvl3pPr>
              <a:defRPr b="0" i="0">
                <a:latin typeface="+mj-lt"/>
                <a:cs typeface="Avenir LT Std 45 Book"/>
              </a:defRPr>
            </a:lvl3pPr>
            <a:lvl4pPr>
              <a:defRPr b="0" i="0">
                <a:latin typeface="+mj-lt"/>
                <a:cs typeface="Avenir LT Std 45 Book"/>
              </a:defRPr>
            </a:lvl4pPr>
            <a:lvl5pPr>
              <a:defRPr b="0" i="0">
                <a:latin typeface="+mj-lt"/>
                <a:cs typeface="Avenir LT Std 45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pPr/>
              <a:t>10/16/2018</a:t>
            </a:fld>
            <a:endParaRPr lang="en-US"/>
          </a:p>
        </p:txBody>
      </p:sp>
      <p:sp>
        <p:nvSpPr>
          <p:cNvPr id="5" name="Footer Placeholder 4"/>
          <p:cNvSpPr>
            <a:spLocks noGrp="1"/>
          </p:cNvSpPr>
          <p:nvPr>
            <p:ph type="ftr" sz="quarter" idx="11"/>
          </p:nvPr>
        </p:nvSpPr>
        <p:spPr>
          <a:xfrm>
            <a:off x="663445" y="5069546"/>
            <a:ext cx="2895600" cy="365125"/>
          </a:xfrm>
          <a:prstGeom prst="rect">
            <a:avLst/>
          </a:prstGeom>
        </p:spPr>
        <p:txBody>
          <a:bodyPr/>
          <a:lstStyle>
            <a:lvl1pPr>
              <a:defRPr>
                <a:solidFill>
                  <a:schemeClr val="bg1">
                    <a:lumMod val="50000"/>
                  </a:schemeClr>
                </a:solidFill>
                <a:latin typeface="Avenir LT Std 35 Light"/>
                <a:cs typeface="Avenir LT Std 35 Light"/>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139834"/>
            <a:ext cx="7772400" cy="1362075"/>
          </a:xfrm>
          <a:prstGeom prst="rect">
            <a:avLst/>
          </a:prstGeom>
        </p:spPr>
        <p:txBody>
          <a:bodyPr anchor="t"/>
          <a:lstStyle>
            <a:lvl1pPr algn="l">
              <a:defRPr sz="4000" b="0" cap="all">
                <a:latin typeface="Palatino Linotype" pitchFamily="18" charset="0"/>
                <a:cs typeface="Palatino Linotype"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i="0">
                <a:solidFill>
                  <a:schemeClr val="tx1">
                    <a:tint val="75000"/>
                  </a:schemeClr>
                </a:solidFill>
                <a:latin typeface="+mn-lt"/>
                <a:cs typeface="Avenir LT Std 45 Boo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smtClean="0"/>
          </a:p>
        </p:txBody>
      </p:sp>
      <p:sp>
        <p:nvSpPr>
          <p:cNvPr id="4" name="Date Placeholder 3"/>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pPr/>
              <a:t>10/16/2018</a:t>
            </a:fld>
            <a:endParaRPr lang="en-US"/>
          </a:p>
        </p:txBody>
      </p:sp>
      <p:sp>
        <p:nvSpPr>
          <p:cNvPr id="5" name="Footer Placeholder 4"/>
          <p:cNvSpPr>
            <a:spLocks noGrp="1"/>
          </p:cNvSpPr>
          <p:nvPr>
            <p:ph type="ftr" sz="quarter" idx="11"/>
          </p:nvPr>
        </p:nvSpPr>
        <p:spPr>
          <a:xfrm>
            <a:off x="663445" y="5069546"/>
            <a:ext cx="2895600" cy="365125"/>
          </a:xfrm>
          <a:prstGeom prst="rect">
            <a:avLst/>
          </a:prstGeom>
        </p:spPr>
        <p:txBody>
          <a:bodyPr/>
          <a:lstStyle>
            <a:lvl1pPr>
              <a:defRPr>
                <a:solidFill>
                  <a:schemeClr val="bg1">
                    <a:lumMod val="50000"/>
                  </a:schemeClr>
                </a:solidFill>
                <a:latin typeface="+mn-lt"/>
                <a:cs typeface="Avenir LT Std 35 Light"/>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3089"/>
            <a:ext cx="8229600" cy="1143000"/>
          </a:xfrm>
          <a:prstGeom prst="rect">
            <a:avLst/>
          </a:prstGeom>
        </p:spPr>
        <p:txBody>
          <a:bodyPr>
            <a:noAutofit/>
          </a:bodyPr>
          <a:lstStyle>
            <a:lvl1pPr>
              <a:defRPr sz="4000" cap="all" baseline="0">
                <a:latin typeface="Palatino Linotype" pitchFamily="18" charset="0"/>
                <a:cs typeface="Palatino Linotype"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b="0" i="0">
                <a:latin typeface="+mn-lt"/>
                <a:cs typeface="Avenir LT Std 45 Book"/>
              </a:defRPr>
            </a:lvl1pPr>
            <a:lvl2pPr>
              <a:defRPr sz="2400" b="0" i="0">
                <a:latin typeface="+mn-lt"/>
                <a:cs typeface="Avenir LT Std 45 Book"/>
              </a:defRPr>
            </a:lvl2pPr>
            <a:lvl3pPr>
              <a:defRPr sz="2000" b="0" i="0">
                <a:latin typeface="+mn-lt"/>
                <a:cs typeface="Avenir LT Std 45 Book"/>
              </a:defRPr>
            </a:lvl3pPr>
            <a:lvl4pPr>
              <a:defRPr sz="1800" b="0" i="0">
                <a:latin typeface="+mn-lt"/>
                <a:cs typeface="Avenir LT Std 45 Book"/>
              </a:defRPr>
            </a:lvl4pPr>
            <a:lvl5pPr>
              <a:defRPr sz="1800" b="0" i="0">
                <a:latin typeface="+mn-lt"/>
                <a:cs typeface="Avenir LT Std 45 Book"/>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b="0" i="0">
                <a:latin typeface="+mn-lt"/>
                <a:cs typeface="Avenir LT Std 45 Book"/>
              </a:defRPr>
            </a:lvl1pPr>
            <a:lvl2pPr>
              <a:defRPr sz="2400" b="0" i="0">
                <a:latin typeface="+mn-lt"/>
                <a:cs typeface="Avenir LT Std 45 Book"/>
              </a:defRPr>
            </a:lvl2pPr>
            <a:lvl3pPr>
              <a:defRPr sz="2000" b="0" i="0">
                <a:latin typeface="+mn-lt"/>
                <a:cs typeface="Avenir LT Std 45 Book"/>
              </a:defRPr>
            </a:lvl3pPr>
            <a:lvl4pPr>
              <a:defRPr sz="1800" b="0" i="0">
                <a:latin typeface="+mn-lt"/>
                <a:cs typeface="Avenir LT Std 45 Book"/>
              </a:defRPr>
            </a:lvl4pPr>
            <a:lvl5pPr>
              <a:defRPr sz="1800" b="0" i="0">
                <a:latin typeface="+mn-lt"/>
                <a:cs typeface="Avenir LT Std 45 Book"/>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pPr/>
              <a:t>10/16/2018</a:t>
            </a:fld>
            <a:endParaRPr lang="en-US"/>
          </a:p>
        </p:txBody>
      </p:sp>
      <p:sp>
        <p:nvSpPr>
          <p:cNvPr id="6" name="Footer Placeholder 5"/>
          <p:cNvSpPr>
            <a:spLocks noGrp="1"/>
          </p:cNvSpPr>
          <p:nvPr>
            <p:ph type="ftr" sz="quarter" idx="11"/>
          </p:nvPr>
        </p:nvSpPr>
        <p:spPr>
          <a:xfrm>
            <a:off x="663445" y="5069546"/>
            <a:ext cx="2895600" cy="365125"/>
          </a:xfrm>
          <a:prstGeom prst="rect">
            <a:avLst/>
          </a:prstGeom>
        </p:spPr>
        <p:txBody>
          <a:bodyPr/>
          <a:lstStyle>
            <a:lvl1pPr>
              <a:defRPr>
                <a:solidFill>
                  <a:schemeClr val="bg1">
                    <a:lumMod val="50000"/>
                  </a:schemeClr>
                </a:solidFill>
                <a:latin typeface="Avenir LT Std 35 Light"/>
                <a:cs typeface="Avenir LT Std 35 Light"/>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3089"/>
            <a:ext cx="8229600" cy="1143000"/>
          </a:xfrm>
          <a:prstGeom prst="rect">
            <a:avLst/>
          </a:prstGeom>
        </p:spPr>
        <p:txBody>
          <a:bodyPr>
            <a:noAutofit/>
          </a:bodyPr>
          <a:lstStyle>
            <a:lvl1pPr>
              <a:defRPr sz="4000" cap="all" baseline="0">
                <a:latin typeface="Palatino Linotype" pitchFamily="18" charset="0"/>
                <a:cs typeface="Palatino Linotype"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i="0">
                <a:latin typeface="+mj-lt"/>
                <a:cs typeface="Avenir LT Std 85 Heav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0" i="0">
                <a:latin typeface="+mn-lt"/>
                <a:cs typeface="Avenir LT Std 55 Roman"/>
              </a:defRPr>
            </a:lvl1pPr>
            <a:lvl2pPr>
              <a:defRPr sz="2000" b="0" i="0">
                <a:latin typeface="+mn-lt"/>
                <a:cs typeface="Avenir LT Std 55 Roman"/>
              </a:defRPr>
            </a:lvl2pPr>
            <a:lvl3pPr>
              <a:defRPr sz="1800" b="0" i="0">
                <a:latin typeface="+mn-lt"/>
                <a:cs typeface="Avenir LT Std 55 Roman"/>
              </a:defRPr>
            </a:lvl3pPr>
            <a:lvl4pPr>
              <a:defRPr sz="1600" b="0" i="0">
                <a:latin typeface="+mn-lt"/>
                <a:cs typeface="Avenir LT Std 55 Roman"/>
              </a:defRPr>
            </a:lvl4pPr>
            <a:lvl5pPr>
              <a:defRPr sz="1600" b="0" i="0">
                <a:latin typeface="+mn-lt"/>
                <a:cs typeface="Avenir LT Std 55 Roman"/>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0">
                <a:latin typeface="+mj-lt"/>
                <a:cs typeface="Avenir LT Std 85 Heav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0" i="0">
                <a:latin typeface="+mn-lt"/>
                <a:cs typeface="Avenir LT Std 55 Roman"/>
              </a:defRPr>
            </a:lvl1pPr>
            <a:lvl2pPr>
              <a:defRPr sz="2000" b="0" i="0">
                <a:latin typeface="+mn-lt"/>
                <a:cs typeface="Avenir LT Std 55 Roman"/>
              </a:defRPr>
            </a:lvl2pPr>
            <a:lvl3pPr>
              <a:defRPr sz="1800" b="0" i="0">
                <a:latin typeface="+mn-lt"/>
                <a:cs typeface="Avenir LT Std 55 Roman"/>
              </a:defRPr>
            </a:lvl3pPr>
            <a:lvl4pPr>
              <a:defRPr sz="1600" b="0" i="0">
                <a:latin typeface="+mn-lt"/>
                <a:cs typeface="Avenir LT Std 55 Roman"/>
              </a:defRPr>
            </a:lvl4pPr>
            <a:lvl5pPr>
              <a:defRPr sz="1600" b="0" i="0">
                <a:latin typeface="+mn-lt"/>
                <a:cs typeface="Avenir LT Std 55 Roman"/>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pPr/>
              <a:t>10/16/2018</a:t>
            </a:fld>
            <a:endParaRPr lang="en-US" dirty="0"/>
          </a:p>
        </p:txBody>
      </p:sp>
      <p:sp>
        <p:nvSpPr>
          <p:cNvPr id="9" name="Slide Number Placeholder 8"/>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3089"/>
            <a:ext cx="8229600" cy="1143000"/>
          </a:xfrm>
          <a:prstGeom prst="rect">
            <a:avLst/>
          </a:prstGeom>
        </p:spPr>
        <p:txBody>
          <a:bodyPr>
            <a:noAutofit/>
          </a:bodyPr>
          <a:lstStyle>
            <a:lvl1pPr>
              <a:defRPr sz="4000" cap="all" baseline="0">
                <a:latin typeface="Palatino Linotype" pitchFamily="18" charset="0"/>
                <a:cs typeface="Palatino Linotype"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pPr/>
              <a:t>10/16/2018</a:t>
            </a:fld>
            <a:endParaRPr lang="en-US"/>
          </a:p>
        </p:txBody>
      </p:sp>
      <p:sp>
        <p:nvSpPr>
          <p:cNvPr id="4" name="Footer Placeholder 3"/>
          <p:cNvSpPr>
            <a:spLocks noGrp="1"/>
          </p:cNvSpPr>
          <p:nvPr>
            <p:ph type="ftr" sz="quarter" idx="11"/>
          </p:nvPr>
        </p:nvSpPr>
        <p:spPr>
          <a:xfrm>
            <a:off x="663445" y="5069546"/>
            <a:ext cx="2895600" cy="365125"/>
          </a:xfrm>
          <a:prstGeom prst="rect">
            <a:avLst/>
          </a:prstGeom>
        </p:spPr>
        <p:txBody>
          <a:bodyPr/>
          <a:lstStyle>
            <a:lvl1pPr>
              <a:defRPr>
                <a:solidFill>
                  <a:schemeClr val="bg1">
                    <a:lumMod val="50000"/>
                  </a:schemeClr>
                </a:solidFill>
                <a:latin typeface="+mn-lt"/>
                <a:cs typeface="Avenir LT Std 35 Light"/>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E3FDCD33-E270-E644-AFA8-60256E3D0345}" type="datetimeFigureOut">
              <a:rPr lang="en-US" smtClean="0"/>
              <a:pPr/>
              <a:t>10/16/2018</a:t>
            </a:fld>
            <a:endParaRPr lang="en-US"/>
          </a:p>
        </p:txBody>
      </p:sp>
      <p:sp>
        <p:nvSpPr>
          <p:cNvPr id="3" name="Footer Placeholder 2"/>
          <p:cNvSpPr>
            <a:spLocks noGrp="1"/>
          </p:cNvSpPr>
          <p:nvPr>
            <p:ph type="ftr" sz="quarter" idx="11"/>
          </p:nvPr>
        </p:nvSpPr>
        <p:spPr>
          <a:xfrm>
            <a:off x="663445" y="5069546"/>
            <a:ext cx="2895600" cy="365125"/>
          </a:xfrm>
          <a:prstGeom prst="rect">
            <a:avLst/>
          </a:prstGeom>
        </p:spPr>
        <p:txBody>
          <a:bodyPr/>
          <a:lstStyle>
            <a:lvl1pPr>
              <a:defRPr>
                <a:solidFill>
                  <a:schemeClr val="bg1">
                    <a:lumMod val="50000"/>
                  </a:schemeClr>
                </a:solidFill>
                <a:latin typeface="+mn-lt"/>
                <a:cs typeface="Avenir LT Std 35 Light"/>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A53C36EA-99B7-174E-A5A5-09832546A91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0" cap="all" baseline="0">
                <a:latin typeface="Palatino Linotype" pitchFamily="18" charset="0"/>
                <a:cs typeface="Palatino Linotype"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b="0" i="0">
                <a:latin typeface="+mn-lt"/>
                <a:cs typeface="Avenir LT Std 55 Roman"/>
              </a:defRPr>
            </a:lvl1pPr>
            <a:lvl2pPr>
              <a:defRPr sz="2800" b="0" i="0">
                <a:latin typeface="+mn-lt"/>
                <a:cs typeface="Avenir LT Std 55 Roman"/>
              </a:defRPr>
            </a:lvl2pPr>
            <a:lvl3pPr>
              <a:defRPr sz="2400" b="0" i="0">
                <a:latin typeface="+mn-lt"/>
                <a:cs typeface="Avenir LT Std 55 Roman"/>
              </a:defRPr>
            </a:lvl3pPr>
            <a:lvl4pPr>
              <a:defRPr sz="2000" b="0" i="0">
                <a:latin typeface="+mn-lt"/>
                <a:cs typeface="Avenir LT Std 55 Roman"/>
              </a:defRPr>
            </a:lvl4pPr>
            <a:lvl5pPr>
              <a:defRPr sz="2000" b="0" i="0">
                <a:latin typeface="+mn-lt"/>
                <a:cs typeface="Avenir LT Std 55 Roman"/>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mn-lt"/>
                <a:cs typeface="Avenir LT Std 35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pPr/>
              <a:t>10/16/2018</a:t>
            </a:fld>
            <a:endParaRPr lang="en-US"/>
          </a:p>
        </p:txBody>
      </p:sp>
      <p:sp>
        <p:nvSpPr>
          <p:cNvPr id="6" name="Footer Placeholder 5"/>
          <p:cNvSpPr>
            <a:spLocks noGrp="1"/>
          </p:cNvSpPr>
          <p:nvPr>
            <p:ph type="ftr" sz="quarter" idx="11"/>
          </p:nvPr>
        </p:nvSpPr>
        <p:spPr>
          <a:xfrm>
            <a:off x="663445" y="5069546"/>
            <a:ext cx="2895600" cy="365125"/>
          </a:xfrm>
          <a:prstGeom prst="rect">
            <a:avLst/>
          </a:prstGeom>
        </p:spPr>
        <p:txBody>
          <a:bodyPr/>
          <a:lstStyle>
            <a:lvl1pPr>
              <a:defRPr>
                <a:solidFill>
                  <a:schemeClr val="bg1">
                    <a:lumMod val="50000"/>
                  </a:schemeClr>
                </a:solidFill>
                <a:latin typeface="+mn-lt"/>
                <a:cs typeface="Avenir LT Std 35 Light"/>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0" cap="all" baseline="0">
                <a:latin typeface="Palatino Linotype" pitchFamily="18" charset="0"/>
                <a:cs typeface="Palatino Linotype" pitchFamily="18"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mn-lt"/>
                <a:cs typeface="Avenir LT Std 35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latin typeface="Avenir LT Std 35 Light"/>
                <a:cs typeface="Avenir LT Std 35 Light"/>
              </a:defRPr>
            </a:lvl1pPr>
          </a:lstStyle>
          <a:p>
            <a:fld id="{E3FDCD33-E270-E644-AFA8-60256E3D0345}" type="datetimeFigureOut">
              <a:rPr lang="en-US" smtClean="0"/>
              <a:pPr/>
              <a:t>10/16/2018</a:t>
            </a:fld>
            <a:endParaRPr lang="en-US"/>
          </a:p>
        </p:txBody>
      </p:sp>
      <p:sp>
        <p:nvSpPr>
          <p:cNvPr id="6" name="Footer Placeholder 5"/>
          <p:cNvSpPr>
            <a:spLocks noGrp="1"/>
          </p:cNvSpPr>
          <p:nvPr>
            <p:ph type="ftr" sz="quarter" idx="11"/>
          </p:nvPr>
        </p:nvSpPr>
        <p:spPr>
          <a:xfrm>
            <a:off x="663445" y="5069546"/>
            <a:ext cx="2895600" cy="365125"/>
          </a:xfrm>
          <a:prstGeom prst="rect">
            <a:avLst/>
          </a:prstGeom>
        </p:spPr>
        <p:txBody>
          <a:bodyPr/>
          <a:lstStyle>
            <a:lvl1pPr>
              <a:defRPr>
                <a:solidFill>
                  <a:schemeClr val="bg1">
                    <a:lumMod val="50000"/>
                  </a:schemeClr>
                </a:solidFill>
                <a:latin typeface="+mn-lt"/>
                <a:cs typeface="Avenir LT Std 35 Light"/>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latin typeface="Avenir LT Std 35 Light"/>
                <a:cs typeface="Avenir LT Std 35 Light"/>
              </a:defRPr>
            </a:lvl1pPr>
          </a:lstStyle>
          <a:p>
            <a:fld id="{A53C36EA-99B7-174E-A5A5-09832546A913}"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524000" y="6356350"/>
            <a:ext cx="2133600" cy="365125"/>
          </a:xfrm>
          <a:prstGeom prst="rect">
            <a:avLst/>
          </a:prstGeom>
        </p:spPr>
        <p:txBody>
          <a:bodyPr vert="horz" lIns="91440" tIns="45720" rIns="91440" bIns="45720" rtlCol="0" anchor="ctr"/>
          <a:lstStyle>
            <a:lvl1pPr algn="l">
              <a:defRPr sz="1200">
                <a:solidFill>
                  <a:schemeClr val="bg1">
                    <a:lumMod val="75000"/>
                  </a:schemeClr>
                </a:solidFill>
                <a:latin typeface="Arial"/>
              </a:defRPr>
            </a:lvl1pPr>
          </a:lstStyle>
          <a:p>
            <a:fld id="{5047C36C-9138-F641-B7C7-5A48CF066FF9}" type="datetimeFigureOut">
              <a:rPr lang="en-US" smtClean="0"/>
              <a:pPr/>
              <a:t>10/16/2018</a:t>
            </a:fld>
            <a:endParaRPr lang="en-US" dirty="0"/>
          </a:p>
        </p:txBody>
      </p:sp>
      <p:sp>
        <p:nvSpPr>
          <p:cNvPr id="6" name="Slide Number Placeholder 5"/>
          <p:cNvSpPr>
            <a:spLocks noGrp="1"/>
          </p:cNvSpPr>
          <p:nvPr>
            <p:ph type="sldNum" sz="quarter" idx="4"/>
          </p:nvPr>
        </p:nvSpPr>
        <p:spPr>
          <a:xfrm>
            <a:off x="457200" y="6356350"/>
            <a:ext cx="422057" cy="365125"/>
          </a:xfrm>
          <a:prstGeom prst="rect">
            <a:avLst/>
          </a:prstGeom>
        </p:spPr>
        <p:txBody>
          <a:bodyPr vert="horz" lIns="91440" tIns="45720" rIns="91440" bIns="45720" rtlCol="0" anchor="ctr"/>
          <a:lstStyle>
            <a:lvl1pPr algn="l">
              <a:defRPr sz="1200">
                <a:solidFill>
                  <a:schemeClr val="bg1">
                    <a:lumMod val="75000"/>
                  </a:schemeClr>
                </a:solidFill>
                <a:latin typeface="Arial"/>
              </a:defRPr>
            </a:lvl1pPr>
          </a:lstStyle>
          <a:p>
            <a:fld id="{27F70AA5-0A40-5F47-83FF-8AFD2A84B871}" type="slidenum">
              <a:rPr lang="en-US" smtClean="0"/>
              <a:pPr/>
              <a:t>‹#›</a:t>
            </a:fld>
            <a:endParaRPr lang="en-US" dirty="0"/>
          </a:p>
        </p:txBody>
      </p:sp>
      <p:sp>
        <p:nvSpPr>
          <p:cNvPr id="14" name="Text Placeholder 2"/>
          <p:cNvSpPr txBox="1">
            <a:spLocks/>
          </p:cNvSpPr>
          <p:nvPr userDrawn="1"/>
        </p:nvSpPr>
        <p:spPr>
          <a:xfrm>
            <a:off x="609600" y="1752600"/>
            <a:ext cx="8229600"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smtClean="0">
                <a:ln>
                  <a:noFill/>
                </a:ln>
                <a:solidFill>
                  <a:schemeClr val="tx1">
                    <a:lumMod val="65000"/>
                    <a:lumOff val="35000"/>
                  </a:schemeClr>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smtClean="0">
                <a:ln>
                  <a:noFill/>
                </a:ln>
                <a:solidFill>
                  <a:schemeClr val="tx1">
                    <a:lumMod val="50000"/>
                    <a:lumOff val="50000"/>
                  </a:schemeClr>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smtClean="0">
                <a:ln>
                  <a:noFill/>
                </a:ln>
                <a:solidFill>
                  <a:schemeClr val="bg1">
                    <a:lumMod val="50000"/>
                  </a:schemeClr>
                </a:solidFill>
                <a:effectLst/>
                <a:uLnTx/>
                <a:uFillTx/>
                <a:latin typeface="Arial"/>
                <a:ea typeface="+mn-ea"/>
                <a:cs typeface="+mn-cs"/>
              </a:rPr>
              <a:t>Third level</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smtClean="0">
                <a:ln>
                  <a:noFill/>
                </a:ln>
                <a:solidFill>
                  <a:schemeClr val="bg1">
                    <a:lumMod val="65000"/>
                  </a:schemeClr>
                </a:solidFill>
                <a:effectLst/>
                <a:uLnTx/>
                <a:uFillTx/>
                <a:latin typeface="Arial"/>
                <a:ea typeface="+mn-ea"/>
                <a:cs typeface="+mn-cs"/>
              </a:rPr>
              <a:t>Fourth level</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smtClean="0">
                <a:ln>
                  <a:noFill/>
                </a:ln>
                <a:solidFill>
                  <a:schemeClr val="bg1">
                    <a:lumMod val="75000"/>
                  </a:schemeClr>
                </a:solidFill>
                <a:effectLst/>
                <a:uLnTx/>
                <a:uFillTx/>
                <a:latin typeface="Arial"/>
                <a:ea typeface="+mn-ea"/>
                <a:cs typeface="+mn-cs"/>
              </a:rPr>
              <a:t>Fifth level</a:t>
            </a:r>
            <a:endParaRPr kumimoji="0" lang="en-US" sz="2000" b="0" i="0" u="none" strike="noStrike" kern="1200" cap="none" spc="0" normalizeH="0" baseline="0" noProof="0" dirty="0">
              <a:ln>
                <a:noFill/>
              </a:ln>
              <a:solidFill>
                <a:schemeClr val="bg1">
                  <a:lumMod val="75000"/>
                </a:schemeClr>
              </a:solidFill>
              <a:effectLst/>
              <a:uLnTx/>
              <a:uFillTx/>
              <a:latin typeface="Arial"/>
              <a:ea typeface="+mn-ea"/>
              <a:cs typeface="+mn-cs"/>
            </a:endParaRPr>
          </a:p>
        </p:txBody>
      </p:sp>
      <p:sp>
        <p:nvSpPr>
          <p:cNvPr id="10" name="Title Placeholder 1"/>
          <p:cNvSpPr>
            <a:spLocks noGrp="1"/>
          </p:cNvSpPr>
          <p:nvPr>
            <p:ph type="title"/>
          </p:nvPr>
        </p:nvSpPr>
        <p:spPr>
          <a:xfrm>
            <a:off x="457200" y="20308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1" name="Picture 10" descr="PPT-TEMP_R3.jpg"/>
          <p:cNvPicPr>
            <a:picLocks noChangeAspect="1"/>
          </p:cNvPicPr>
          <p:nvPr userDrawn="1"/>
        </p:nvPicPr>
        <p:blipFill>
          <a:blip r:embed="rId13"/>
          <a:stretch>
            <a:fillRect/>
          </a:stretch>
        </p:blipFill>
        <p:spPr>
          <a:xfrm>
            <a:off x="800" y="0"/>
            <a:ext cx="9142400" cy="68580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accent1">
              <a:lumMod val="75000"/>
            </a:schemeClr>
          </a:solidFill>
          <a:latin typeface="Trajan Pro"/>
          <a:ea typeface="+mj-ea"/>
          <a:cs typeface="Trajan Pro"/>
        </a:defRPr>
      </a:lvl1pPr>
    </p:titleStyle>
    <p:body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lumMod val="50000"/>
              <a:lumOff val="50000"/>
            </a:schemeClr>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bg1">
              <a:lumMod val="50000"/>
            </a:schemeClr>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bg1">
              <a:lumMod val="65000"/>
            </a:schemeClr>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bg1">
              <a:lumMod val="75000"/>
            </a:schemeClr>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1.jpeg"/><Relationship Id="rId2" Type="http://schemas.openxmlformats.org/officeDocument/2006/relationships/hyperlink" Target="http://www.facebook.com/pages/Georgia-Health-Policy-Center/129835227091781" TargetMode="External"/><Relationship Id="rId1" Type="http://schemas.openxmlformats.org/officeDocument/2006/relationships/slideLayout" Target="../slideLayouts/slideLayout7.xml"/><Relationship Id="rId6" Type="http://schemas.openxmlformats.org/officeDocument/2006/relationships/hyperlink" Target="http://www.flickr.com/photos/66029990@N08/with/6459844899/" TargetMode="External"/><Relationship Id="rId5" Type="http://schemas.openxmlformats.org/officeDocument/2006/relationships/image" Target="../media/image20.png"/><Relationship Id="rId4" Type="http://schemas.openxmlformats.org/officeDocument/2006/relationships/hyperlink" Target="http://www.slideshare.net/ghpc"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laceholder 1"/>
          <p:cNvSpPr txBox="1">
            <a:spLocks/>
          </p:cNvSpPr>
          <p:nvPr/>
        </p:nvSpPr>
        <p:spPr>
          <a:xfrm>
            <a:off x="640471" y="551876"/>
            <a:ext cx="8308793" cy="1345022"/>
          </a:xfrm>
          <a:prstGeom prst="rect">
            <a:avLst/>
          </a:prstGeom>
        </p:spPr>
        <p:txBody>
          <a:bodyPr vert="horz" lIns="91440" tIns="45720" rIns="91440" bIns="45720" rtlCol="0" anchor="ctr">
            <a:noAutofit/>
          </a:bodyPr>
          <a:lstStyle/>
          <a:p>
            <a:pPr lvl="0" algn="ctr">
              <a:spcBef>
                <a:spcPct val="0"/>
              </a:spcBef>
              <a:defRPr/>
            </a:pPr>
            <a:endParaRPr lang="en-US" sz="2400" dirty="0" smtClean="0"/>
          </a:p>
          <a:p>
            <a:pPr lvl="0" algn="ctr">
              <a:spcBef>
                <a:spcPct val="0"/>
              </a:spcBef>
              <a:defRPr/>
            </a:pPr>
            <a:r>
              <a:rPr lang="en-US" sz="3200" b="1" dirty="0" smtClean="0">
                <a:solidFill>
                  <a:schemeClr val="accent1"/>
                </a:solidFill>
              </a:rPr>
              <a:t>Innovations </a:t>
            </a:r>
            <a:r>
              <a:rPr lang="en-US" sz="3200" b="1" dirty="0">
                <a:solidFill>
                  <a:schemeClr val="accent1"/>
                </a:solidFill>
              </a:rPr>
              <a:t>in School Health: </a:t>
            </a:r>
            <a:endParaRPr lang="en-US" sz="3200" b="1" dirty="0" smtClean="0">
              <a:solidFill>
                <a:schemeClr val="accent1"/>
              </a:solidFill>
            </a:endParaRPr>
          </a:p>
          <a:p>
            <a:pPr lvl="0" algn="ctr">
              <a:spcBef>
                <a:spcPct val="0"/>
              </a:spcBef>
              <a:defRPr/>
            </a:pPr>
            <a:r>
              <a:rPr lang="en-US" sz="3200" b="1" dirty="0" smtClean="0">
                <a:solidFill>
                  <a:schemeClr val="accent1"/>
                </a:solidFill>
              </a:rPr>
              <a:t>Unique </a:t>
            </a:r>
            <a:r>
              <a:rPr lang="en-US" sz="3200" b="1" dirty="0">
                <a:solidFill>
                  <a:schemeClr val="accent1"/>
                </a:solidFill>
              </a:rPr>
              <a:t>Partners, Unique Impacts</a:t>
            </a:r>
            <a:br>
              <a:rPr lang="en-US" sz="3200" b="1" dirty="0">
                <a:solidFill>
                  <a:schemeClr val="accent1"/>
                </a:solidFill>
              </a:rPr>
            </a:br>
            <a:r>
              <a:rPr lang="en-US" sz="3200" b="1" dirty="0">
                <a:solidFill>
                  <a:schemeClr val="accent1"/>
                </a:solidFill>
              </a:rPr>
              <a:t>Southern Obesity Summit</a:t>
            </a:r>
            <a:br>
              <a:rPr lang="en-US" sz="3200" b="1" dirty="0">
                <a:solidFill>
                  <a:schemeClr val="accent1"/>
                </a:solidFill>
              </a:rPr>
            </a:br>
            <a:r>
              <a:rPr lang="en-US" sz="3200" b="1" dirty="0">
                <a:solidFill>
                  <a:schemeClr val="accent1"/>
                </a:solidFill>
              </a:rPr>
              <a:t>October 23, 2018</a:t>
            </a:r>
            <a:r>
              <a:rPr lang="en-US" sz="2800" b="1" dirty="0">
                <a:solidFill>
                  <a:schemeClr val="accent1"/>
                </a:solidFill>
              </a:rPr>
              <a:t/>
            </a:r>
            <a:br>
              <a:rPr lang="en-US" sz="2800" b="1" dirty="0">
                <a:solidFill>
                  <a:schemeClr val="accent1"/>
                </a:solidFill>
              </a:rPr>
            </a:br>
            <a:endParaRPr kumimoji="0" lang="en-US" sz="2800" b="1" i="0" u="none" strike="noStrike" kern="1200" cap="all" spc="0" normalizeH="0" noProof="0" dirty="0" smtClean="0">
              <a:ln>
                <a:noFill/>
              </a:ln>
              <a:solidFill>
                <a:schemeClr val="accent1"/>
              </a:solidFill>
              <a:effectLst/>
              <a:uLnTx/>
              <a:uFillTx/>
              <a:latin typeface="Palatino Linotype" pitchFamily="18" charset="0"/>
              <a:ea typeface="+mj-ea"/>
              <a:cs typeface="Trajan Pro"/>
            </a:endParaRPr>
          </a:p>
        </p:txBody>
      </p:sp>
      <p:sp>
        <p:nvSpPr>
          <p:cNvPr id="7" name="TextBox 6"/>
          <p:cNvSpPr txBox="1"/>
          <p:nvPr/>
        </p:nvSpPr>
        <p:spPr>
          <a:xfrm>
            <a:off x="4794868" y="4490501"/>
            <a:ext cx="4834013" cy="1015663"/>
          </a:xfrm>
          <a:prstGeom prst="rect">
            <a:avLst/>
          </a:prstGeom>
          <a:noFill/>
        </p:spPr>
        <p:txBody>
          <a:bodyPr wrap="square" rtlCol="0">
            <a:spAutoFit/>
          </a:bodyPr>
          <a:lstStyle/>
          <a:p>
            <a:pPr algn="ctr"/>
            <a:r>
              <a:rPr lang="en-US" sz="2000" dirty="0" smtClean="0">
                <a:solidFill>
                  <a:schemeClr val="tx1">
                    <a:lumMod val="50000"/>
                    <a:lumOff val="50000"/>
                  </a:schemeClr>
                </a:solidFill>
                <a:latin typeface="+mj-lt"/>
                <a:cs typeface="Avenir LT Std 45 Book"/>
              </a:rPr>
              <a:t>Rachel Campos</a:t>
            </a:r>
          </a:p>
          <a:p>
            <a:pPr algn="ctr"/>
            <a:r>
              <a:rPr lang="en-US" sz="2000" dirty="0" smtClean="0">
                <a:solidFill>
                  <a:schemeClr val="tx1">
                    <a:lumMod val="50000"/>
                    <a:lumOff val="50000"/>
                  </a:schemeClr>
                </a:solidFill>
                <a:latin typeface="+mj-lt"/>
                <a:cs typeface="Avenir LT Std 45 Book"/>
              </a:rPr>
              <a:t>Georgia Health Policy Center</a:t>
            </a:r>
          </a:p>
          <a:p>
            <a:pPr algn="ctr"/>
            <a:r>
              <a:rPr lang="en-US" sz="2000" dirty="0" smtClean="0">
                <a:solidFill>
                  <a:schemeClr val="tx1">
                    <a:lumMod val="50000"/>
                    <a:lumOff val="50000"/>
                  </a:schemeClr>
                </a:solidFill>
                <a:latin typeface="+mj-lt"/>
                <a:cs typeface="Avenir LT Std 45 Book"/>
              </a:rPr>
              <a:t>rcampos1@gsu.edu</a:t>
            </a:r>
            <a:endParaRPr lang="en-US" sz="2000" dirty="0">
              <a:solidFill>
                <a:schemeClr val="tx1">
                  <a:lumMod val="50000"/>
                  <a:lumOff val="50000"/>
                </a:schemeClr>
              </a:solidFill>
              <a:latin typeface="+mj-lt"/>
              <a:cs typeface="Avenir LT Std 45 Book"/>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852" y="2204051"/>
            <a:ext cx="7123727" cy="197929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Shared Vision</a:t>
            </a:r>
            <a:endParaRPr lang="en-US" b="1" dirty="0"/>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3389" y="2011665"/>
            <a:ext cx="6346486" cy="2793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5965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3087" y="972330"/>
            <a:ext cx="3988749" cy="2243672"/>
          </a:xfrm>
          <a:prstGeom prst="rect">
            <a:avLst/>
          </a:prstGeom>
        </p:spPr>
      </p:pic>
      <p:sp>
        <p:nvSpPr>
          <p:cNvPr id="5" name="Rectangle 4"/>
          <p:cNvSpPr/>
          <p:nvPr/>
        </p:nvSpPr>
        <p:spPr>
          <a:xfrm>
            <a:off x="180320" y="1034239"/>
            <a:ext cx="7947653" cy="415498"/>
          </a:xfrm>
          <a:prstGeom prst="rect">
            <a:avLst/>
          </a:prstGeom>
        </p:spPr>
        <p:txBody>
          <a:bodyPr wrap="square">
            <a:spAutoFit/>
          </a:bodyPr>
          <a:lstStyle/>
          <a:p>
            <a:r>
              <a:rPr lang="en-US" sz="2100" b="1" dirty="0"/>
              <a:t>Examples of Shared Vision &amp; Mission</a:t>
            </a:r>
          </a:p>
        </p:txBody>
      </p:sp>
      <p:sp>
        <p:nvSpPr>
          <p:cNvPr id="6" name="TextBox 5"/>
          <p:cNvSpPr txBox="1"/>
          <p:nvPr/>
        </p:nvSpPr>
        <p:spPr>
          <a:xfrm>
            <a:off x="260712" y="1546549"/>
            <a:ext cx="4091234" cy="2169825"/>
          </a:xfrm>
          <a:prstGeom prst="rect">
            <a:avLst/>
          </a:prstGeom>
          <a:noFill/>
        </p:spPr>
        <p:txBody>
          <a:bodyPr wrap="square" rtlCol="0">
            <a:spAutoFit/>
          </a:bodyPr>
          <a:lstStyle/>
          <a:p>
            <a:r>
              <a:rPr lang="en-US" sz="1350" b="1" dirty="0"/>
              <a:t>Local Partners:  </a:t>
            </a:r>
          </a:p>
          <a:p>
            <a:r>
              <a:rPr lang="en-US" sz="1350" dirty="0"/>
              <a:t>Farmers / Farm Bureaus, </a:t>
            </a:r>
          </a:p>
          <a:p>
            <a:r>
              <a:rPr lang="en-US" sz="1350" dirty="0"/>
              <a:t>Master Gardeners Clubs &amp; Extension Agents</a:t>
            </a:r>
          </a:p>
          <a:p>
            <a:r>
              <a:rPr lang="en-US" sz="1350" dirty="0"/>
              <a:t>School District - Maintenance &amp; School Nutrition Depts., </a:t>
            </a:r>
          </a:p>
          <a:p>
            <a:r>
              <a:rPr lang="en-US" sz="1350" dirty="0"/>
              <a:t>Local Foundations, </a:t>
            </a:r>
          </a:p>
          <a:p>
            <a:r>
              <a:rPr lang="en-US" sz="1350" dirty="0"/>
              <a:t>Police Dept.</a:t>
            </a:r>
          </a:p>
          <a:p>
            <a:r>
              <a:rPr lang="en-US" sz="1350" dirty="0"/>
              <a:t>Art Museums</a:t>
            </a:r>
          </a:p>
          <a:p>
            <a:r>
              <a:rPr lang="en-US" sz="1350" dirty="0"/>
              <a:t>Non-profit organizations</a:t>
            </a:r>
          </a:p>
          <a:p>
            <a:endParaRPr lang="en-US" sz="135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3944" y="4059223"/>
            <a:ext cx="2527419" cy="189556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7522" y="2689721"/>
            <a:ext cx="3772256" cy="212189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12" y="3763487"/>
            <a:ext cx="3852017" cy="2166760"/>
          </a:xfrm>
          <a:prstGeom prst="rect">
            <a:avLst/>
          </a:prstGeom>
        </p:spPr>
      </p:pic>
      <p:sp>
        <p:nvSpPr>
          <p:cNvPr id="11" name="TextBox 10"/>
          <p:cNvSpPr txBox="1"/>
          <p:nvPr/>
        </p:nvSpPr>
        <p:spPr>
          <a:xfrm>
            <a:off x="4154147" y="4798594"/>
            <a:ext cx="2307367" cy="715581"/>
          </a:xfrm>
          <a:prstGeom prst="rect">
            <a:avLst/>
          </a:prstGeom>
          <a:noFill/>
        </p:spPr>
        <p:txBody>
          <a:bodyPr wrap="square" rtlCol="0">
            <a:spAutoFit/>
          </a:bodyPr>
          <a:lstStyle/>
          <a:p>
            <a:r>
              <a:rPr lang="en-US" sz="1350" dirty="0"/>
              <a:t>Savannah Children’s Museum, Open Hand Atlanta &amp; Garrison School for the Arts</a:t>
            </a:r>
          </a:p>
        </p:txBody>
      </p:sp>
    </p:spTree>
    <p:extLst>
      <p:ext uri="{BB962C8B-B14F-4D97-AF65-F5344CB8AC3E}">
        <p14:creationId xmlns:p14="http://schemas.microsoft.com/office/powerpoint/2010/main" val="2201891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Responsibility</a:t>
            </a:r>
            <a:endParaRPr lang="en-US" dirty="0"/>
          </a:p>
        </p:txBody>
      </p:sp>
      <p:pic>
        <p:nvPicPr>
          <p:cNvPr id="5" name="Content Placeholder 4"/>
          <p:cNvPicPr>
            <a:picLocks noGrp="1" noChangeAspect="1"/>
          </p:cNvPicPr>
          <p:nvPr>
            <p:ph idx="1"/>
          </p:nvPr>
        </p:nvPicPr>
        <p:blipFill>
          <a:blip r:embed="rId3"/>
          <a:stretch>
            <a:fillRect/>
          </a:stretch>
        </p:blipFill>
        <p:spPr>
          <a:xfrm>
            <a:off x="1469629" y="2215666"/>
            <a:ext cx="6204742" cy="2501101"/>
          </a:xfrm>
          <a:prstGeom prst="rect">
            <a:avLst/>
          </a:prstGeom>
        </p:spPr>
      </p:pic>
    </p:spTree>
    <p:extLst>
      <p:ext uri="{BB962C8B-B14F-4D97-AF65-F5344CB8AC3E}">
        <p14:creationId xmlns:p14="http://schemas.microsoft.com/office/powerpoint/2010/main" val="3327081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3254" t="6193" r="16058"/>
          <a:stretch/>
        </p:blipFill>
        <p:spPr>
          <a:xfrm>
            <a:off x="5744980" y="1677649"/>
            <a:ext cx="3048643" cy="2275718"/>
          </a:xfrm>
          <a:prstGeom prst="rect">
            <a:avLst/>
          </a:prstGeom>
        </p:spPr>
      </p:pic>
      <p:sp>
        <p:nvSpPr>
          <p:cNvPr id="3" name="Title 1"/>
          <p:cNvSpPr txBox="1">
            <a:spLocks/>
          </p:cNvSpPr>
          <p:nvPr/>
        </p:nvSpPr>
        <p:spPr>
          <a:xfrm>
            <a:off x="457200" y="1042135"/>
            <a:ext cx="8229600" cy="857250"/>
          </a:xfrm>
          <a:prstGeom prst="rect">
            <a:avLst/>
          </a:prstGeom>
        </p:spPr>
        <p:txBody>
          <a:bodyPr/>
          <a:lstStyle>
            <a:lvl1pPr algn="ctr" defTabSz="457200" rtl="0" eaLnBrk="1" latinLnBrk="0" hangingPunct="1">
              <a:spcBef>
                <a:spcPct val="0"/>
              </a:spcBef>
              <a:buNone/>
              <a:defRPr sz="4400" kern="1200">
                <a:solidFill>
                  <a:schemeClr val="accent1">
                    <a:lumMod val="75000"/>
                  </a:schemeClr>
                </a:solidFill>
                <a:latin typeface="Trajan Pro"/>
                <a:ea typeface="+mj-ea"/>
                <a:cs typeface="Trajan Pro"/>
              </a:defRPr>
            </a:lvl1pPr>
          </a:lstStyle>
          <a:p>
            <a:r>
              <a:rPr lang="en-US" sz="3300"/>
              <a:t>Shared Responsibility</a:t>
            </a:r>
            <a:endParaRPr lang="en-US" sz="3300" dirty="0"/>
          </a:p>
        </p:txBody>
      </p:sp>
      <p:sp>
        <p:nvSpPr>
          <p:cNvPr id="4" name="TextBox 3"/>
          <p:cNvSpPr txBox="1"/>
          <p:nvPr/>
        </p:nvSpPr>
        <p:spPr>
          <a:xfrm>
            <a:off x="5678680" y="3985411"/>
            <a:ext cx="3332861" cy="715581"/>
          </a:xfrm>
          <a:prstGeom prst="rect">
            <a:avLst/>
          </a:prstGeom>
          <a:noFill/>
        </p:spPr>
        <p:txBody>
          <a:bodyPr wrap="square" rtlCol="0">
            <a:spAutoFit/>
          </a:bodyPr>
          <a:lstStyle/>
          <a:p>
            <a:pPr algn="ctr"/>
            <a:r>
              <a:rPr lang="en-US" sz="1350" dirty="0"/>
              <a:t>Integrating Partner Assets: Local sign company donates &amp; installs all 10 signs for outdoor activity stations</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7040"/>
          <a:stretch/>
        </p:blipFill>
        <p:spPr>
          <a:xfrm rot="5400000">
            <a:off x="-42998" y="1544687"/>
            <a:ext cx="2365048" cy="1823396"/>
          </a:xfrm>
          <a:prstGeom prst="rect">
            <a:avLst/>
          </a:prstGeom>
        </p:spPr>
      </p:pic>
      <p:sp>
        <p:nvSpPr>
          <p:cNvPr id="6" name="TextBox 5"/>
          <p:cNvSpPr txBox="1"/>
          <p:nvPr/>
        </p:nvSpPr>
        <p:spPr>
          <a:xfrm>
            <a:off x="141005" y="3639162"/>
            <a:ext cx="2134313" cy="715581"/>
          </a:xfrm>
          <a:prstGeom prst="rect">
            <a:avLst/>
          </a:prstGeom>
          <a:noFill/>
        </p:spPr>
        <p:txBody>
          <a:bodyPr wrap="square" rtlCol="0">
            <a:spAutoFit/>
          </a:bodyPr>
          <a:lstStyle/>
          <a:p>
            <a:pPr algn="ctr"/>
            <a:r>
              <a:rPr lang="en-US" sz="1350" dirty="0"/>
              <a:t>Shared Decision-Making </a:t>
            </a:r>
          </a:p>
          <a:p>
            <a:pPr algn="ctr"/>
            <a:r>
              <a:rPr lang="en-US" sz="1350" dirty="0"/>
              <a:t>School health leaders prioritizing PSE changes</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4783" t="20391" r="28122" b="7260"/>
          <a:stretch/>
        </p:blipFill>
        <p:spPr>
          <a:xfrm>
            <a:off x="2227247" y="3298008"/>
            <a:ext cx="3499503" cy="2494438"/>
          </a:xfrm>
          <a:prstGeom prst="rect">
            <a:avLst/>
          </a:prstGeom>
        </p:spPr>
      </p:pic>
      <p:sp>
        <p:nvSpPr>
          <p:cNvPr id="8" name="TextBox 7"/>
          <p:cNvSpPr txBox="1"/>
          <p:nvPr/>
        </p:nvSpPr>
        <p:spPr>
          <a:xfrm>
            <a:off x="2320183" y="2751072"/>
            <a:ext cx="3358497" cy="553998"/>
          </a:xfrm>
          <a:prstGeom prst="rect">
            <a:avLst/>
          </a:prstGeom>
          <a:noFill/>
        </p:spPr>
        <p:txBody>
          <a:bodyPr wrap="square" rtlCol="0">
            <a:spAutoFit/>
          </a:bodyPr>
          <a:lstStyle/>
          <a:p>
            <a:pPr algn="ctr"/>
            <a:r>
              <a:rPr lang="en-US" sz="1500" dirty="0"/>
              <a:t>Urban Schools engage with </a:t>
            </a:r>
          </a:p>
          <a:p>
            <a:pPr algn="ctr"/>
            <a:r>
              <a:rPr lang="en-US" sz="1500" dirty="0"/>
              <a:t>Local Parks &amp; Recreation Depts.</a:t>
            </a:r>
          </a:p>
        </p:txBody>
      </p:sp>
    </p:spTree>
    <p:extLst>
      <p:ext uri="{BB962C8B-B14F-4D97-AF65-F5344CB8AC3E}">
        <p14:creationId xmlns:p14="http://schemas.microsoft.com/office/powerpoint/2010/main" val="2377047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Resources</a:t>
            </a:r>
            <a:endParaRPr lang="en-US" dirty="0"/>
          </a:p>
        </p:txBody>
      </p:sp>
      <p:sp>
        <p:nvSpPr>
          <p:cNvPr id="3" name="Content Placeholder 2"/>
          <p:cNvSpPr>
            <a:spLocks noGrp="1"/>
          </p:cNvSpPr>
          <p:nvPr>
            <p:ph idx="1"/>
          </p:nvPr>
        </p:nvSpPr>
        <p:spPr/>
        <p:txBody>
          <a:bodyPr/>
          <a:lstStyle/>
          <a:p>
            <a:pPr>
              <a:buFontTx/>
              <a:buChar char="-"/>
            </a:pPr>
            <a:r>
              <a:rPr lang="en-US" dirty="0" smtClean="0"/>
              <a:t>Funding</a:t>
            </a:r>
          </a:p>
          <a:p>
            <a:pPr lvl="1">
              <a:buFontTx/>
              <a:buChar char="-"/>
            </a:pPr>
            <a:r>
              <a:rPr lang="en-US" dirty="0" smtClean="0"/>
              <a:t>Distribution of grant resources</a:t>
            </a:r>
          </a:p>
          <a:p>
            <a:pPr lvl="1">
              <a:buFontTx/>
              <a:buChar char="-"/>
            </a:pPr>
            <a:r>
              <a:rPr lang="en-US" dirty="0" smtClean="0"/>
              <a:t>Incentivizing/appreciating time commitment</a:t>
            </a:r>
          </a:p>
          <a:p>
            <a:pPr>
              <a:buFontTx/>
              <a:buChar char="-"/>
            </a:pPr>
            <a:r>
              <a:rPr lang="en-US" dirty="0" smtClean="0"/>
              <a:t>Opportunities to </a:t>
            </a:r>
            <a:r>
              <a:rPr lang="en-US" dirty="0"/>
              <a:t>b</a:t>
            </a:r>
            <a:r>
              <a:rPr lang="en-US" dirty="0" smtClean="0"/>
              <a:t>uild capacity</a:t>
            </a:r>
          </a:p>
          <a:p>
            <a:pPr lvl="1">
              <a:buFontTx/>
              <a:buChar char="-"/>
            </a:pPr>
            <a:r>
              <a:rPr lang="en-US" dirty="0" smtClean="0"/>
              <a:t>Including partner staff in trainings, certifications</a:t>
            </a:r>
          </a:p>
          <a:p>
            <a:pPr lvl="1">
              <a:buFontTx/>
              <a:buChar char="-"/>
            </a:pPr>
            <a:r>
              <a:rPr lang="en-US" dirty="0" smtClean="0"/>
              <a:t>Sharing equipment, facilitating access to infrastructure</a:t>
            </a:r>
          </a:p>
        </p:txBody>
      </p:sp>
    </p:spTree>
    <p:extLst>
      <p:ext uri="{BB962C8B-B14F-4D97-AF65-F5344CB8AC3E}">
        <p14:creationId xmlns:p14="http://schemas.microsoft.com/office/powerpoint/2010/main" val="1021731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246"/>
            <a:ext cx="8229600" cy="695551"/>
          </a:xfrm>
        </p:spPr>
        <p:txBody>
          <a:bodyPr/>
          <a:lstStyle/>
          <a:p>
            <a:r>
              <a:rPr lang="en-US" dirty="0" smtClean="0"/>
              <a:t>Shared Resources</a:t>
            </a:r>
            <a:endParaRPr lang="en-US" dirty="0"/>
          </a:p>
        </p:txBody>
      </p:sp>
      <p:sp>
        <p:nvSpPr>
          <p:cNvPr id="4" name="Content Placeholder 3"/>
          <p:cNvSpPr>
            <a:spLocks noGrp="1"/>
          </p:cNvSpPr>
          <p:nvPr>
            <p:ph idx="1"/>
          </p:nvPr>
        </p:nvSpPr>
        <p:spPr>
          <a:xfrm>
            <a:off x="316195" y="1009566"/>
            <a:ext cx="8229600" cy="3394472"/>
          </a:xfrm>
        </p:spPr>
        <p:txBody>
          <a:bodyPr/>
          <a:lstStyle/>
          <a:p>
            <a:r>
              <a:rPr lang="en-US" sz="2600" dirty="0" smtClean="0"/>
              <a:t>Let’s keep the Clichés coming!</a:t>
            </a:r>
          </a:p>
          <a:p>
            <a:pPr lvl="1"/>
            <a:r>
              <a:rPr lang="en-US" sz="2600" dirty="0" smtClean="0"/>
              <a:t>Sharing is caring</a:t>
            </a:r>
          </a:p>
          <a:p>
            <a:pPr lvl="1"/>
            <a:r>
              <a:rPr lang="en-US" sz="2600" dirty="0" smtClean="0"/>
              <a:t>Win/Win Opportunities </a:t>
            </a:r>
          </a:p>
          <a:p>
            <a:pPr marL="342900" lvl="1" indent="0">
              <a:buNone/>
            </a:pP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7444" r="16104"/>
          <a:stretch/>
        </p:blipFill>
        <p:spPr>
          <a:xfrm rot="5400000">
            <a:off x="3589182" y="3397727"/>
            <a:ext cx="3024236" cy="2225099"/>
          </a:xfrm>
          <a:prstGeom prst="rect">
            <a:avLst/>
          </a:prstGeom>
        </p:spPr>
      </p:pic>
      <p:sp>
        <p:nvSpPr>
          <p:cNvPr id="8" name="TextBox 7"/>
          <p:cNvSpPr txBox="1"/>
          <p:nvPr/>
        </p:nvSpPr>
        <p:spPr>
          <a:xfrm>
            <a:off x="3933808" y="2429803"/>
            <a:ext cx="2334983" cy="553998"/>
          </a:xfrm>
          <a:prstGeom prst="rect">
            <a:avLst/>
          </a:prstGeom>
          <a:noFill/>
        </p:spPr>
        <p:txBody>
          <a:bodyPr wrap="square" rtlCol="0">
            <a:spAutoFit/>
          </a:bodyPr>
          <a:lstStyle/>
          <a:p>
            <a:pPr algn="ctr"/>
            <a:r>
              <a:rPr lang="en-US" sz="1500" dirty="0"/>
              <a:t>Pairing grant $ and free resources from non-profits</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21920" t="11177"/>
          <a:stretch/>
        </p:blipFill>
        <p:spPr>
          <a:xfrm>
            <a:off x="168844" y="3600701"/>
            <a:ext cx="3599840" cy="2303516"/>
          </a:xfrm>
          <a:prstGeom prst="rect">
            <a:avLst/>
          </a:prstGeom>
        </p:spPr>
      </p:pic>
      <p:sp>
        <p:nvSpPr>
          <p:cNvPr id="10" name="TextBox 9"/>
          <p:cNvSpPr txBox="1"/>
          <p:nvPr/>
        </p:nvSpPr>
        <p:spPr>
          <a:xfrm>
            <a:off x="553367" y="3069787"/>
            <a:ext cx="2830795" cy="553998"/>
          </a:xfrm>
          <a:prstGeom prst="rect">
            <a:avLst/>
          </a:prstGeom>
          <a:noFill/>
        </p:spPr>
        <p:txBody>
          <a:bodyPr wrap="square" rtlCol="0">
            <a:spAutoFit/>
          </a:bodyPr>
          <a:lstStyle/>
          <a:p>
            <a:pPr algn="ctr"/>
            <a:r>
              <a:rPr lang="en-US" sz="1500" dirty="0"/>
              <a:t>Leveraging grant $ to get funds for other equipment &amp; tools</a:t>
            </a:r>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498" t="1772" r="19626" b="3184"/>
          <a:stretch/>
        </p:blipFill>
        <p:spPr>
          <a:xfrm rot="5400000">
            <a:off x="5643145" y="2818202"/>
            <a:ext cx="4024847" cy="2660717"/>
          </a:xfrm>
          <a:prstGeom prst="rect">
            <a:avLst/>
          </a:prstGeom>
        </p:spPr>
      </p:pic>
      <p:sp>
        <p:nvSpPr>
          <p:cNvPr id="12" name="TextBox 11"/>
          <p:cNvSpPr txBox="1"/>
          <p:nvPr/>
        </p:nvSpPr>
        <p:spPr>
          <a:xfrm>
            <a:off x="6213850" y="1509669"/>
            <a:ext cx="2772077" cy="553998"/>
          </a:xfrm>
          <a:prstGeom prst="rect">
            <a:avLst/>
          </a:prstGeom>
          <a:noFill/>
        </p:spPr>
        <p:txBody>
          <a:bodyPr wrap="square" rtlCol="0">
            <a:spAutoFit/>
          </a:bodyPr>
          <a:lstStyle/>
          <a:p>
            <a:pPr algn="ctr"/>
            <a:r>
              <a:rPr lang="en-US" sz="1500" dirty="0"/>
              <a:t>Using grant $ for Healthy Fundraisers to sustain efforts</a:t>
            </a:r>
          </a:p>
        </p:txBody>
      </p:sp>
    </p:spTree>
    <p:extLst>
      <p:ext uri="{BB962C8B-B14F-4D97-AF65-F5344CB8AC3E}">
        <p14:creationId xmlns:p14="http://schemas.microsoft.com/office/powerpoint/2010/main" val="1134964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In Summary: </a:t>
            </a:r>
            <a:br>
              <a:rPr lang="en-US" dirty="0" smtClean="0"/>
            </a:br>
            <a:endParaRPr lang="en-US" dirty="0"/>
          </a:p>
        </p:txBody>
      </p:sp>
      <p:sp>
        <p:nvSpPr>
          <p:cNvPr id="3" name="Content Placeholder 2"/>
          <p:cNvSpPr>
            <a:spLocks noGrp="1"/>
          </p:cNvSpPr>
          <p:nvPr>
            <p:ph idx="1"/>
          </p:nvPr>
        </p:nvSpPr>
        <p:spPr>
          <a:xfrm>
            <a:off x="1327242" y="1706345"/>
            <a:ext cx="6240780" cy="3261122"/>
          </a:xfrm>
        </p:spPr>
        <p:txBody>
          <a:bodyPr>
            <a:normAutofit fontScale="92500" lnSpcReduction="20000"/>
          </a:bodyPr>
          <a:lstStyle/>
          <a:p>
            <a:pPr marL="0" indent="0" algn="ctr">
              <a:buNone/>
            </a:pPr>
            <a:r>
              <a:rPr lang="en-US" dirty="0" smtClean="0"/>
              <a:t>Shared Vision </a:t>
            </a:r>
          </a:p>
          <a:p>
            <a:pPr marL="0" indent="0" algn="ctr">
              <a:buNone/>
            </a:pPr>
            <a:r>
              <a:rPr lang="en-US" dirty="0" smtClean="0"/>
              <a:t>+ Shared Resources</a:t>
            </a:r>
          </a:p>
          <a:p>
            <a:pPr marL="0" indent="0" algn="ctr">
              <a:buNone/>
            </a:pPr>
            <a:r>
              <a:rPr lang="en-US" dirty="0" smtClean="0"/>
              <a:t>+ Shared Responsibility</a:t>
            </a:r>
          </a:p>
          <a:p>
            <a:pPr marL="0" indent="0" algn="ctr">
              <a:buNone/>
            </a:pPr>
            <a:endParaRPr lang="en-US" dirty="0" smtClean="0"/>
          </a:p>
          <a:p>
            <a:pPr marL="0" indent="0" algn="ctr">
              <a:buNone/>
            </a:pPr>
            <a:r>
              <a:rPr lang="en-US" dirty="0" smtClean="0"/>
              <a:t>= Shared Commitment to the work &amp; ultimately,</a:t>
            </a:r>
          </a:p>
          <a:p>
            <a:pPr marL="0" indent="0" algn="ctr">
              <a:buNone/>
            </a:pPr>
            <a:r>
              <a:rPr lang="en-US" dirty="0" smtClean="0"/>
              <a:t>Sustainability</a:t>
            </a:r>
            <a:endParaRPr lang="en-US" dirty="0"/>
          </a:p>
          <a:p>
            <a:pPr marL="0" indent="0" algn="ctr">
              <a:buNone/>
            </a:pPr>
            <a:endParaRPr lang="en-US" dirty="0" smtClean="0"/>
          </a:p>
          <a:p>
            <a:pPr marL="0" indent="0">
              <a:buNone/>
            </a:pPr>
            <a:endParaRPr lang="en-US" dirty="0"/>
          </a:p>
          <a:p>
            <a:pPr marL="0" indent="0">
              <a:buNone/>
            </a:pPr>
            <a:endParaRPr lang="en-US" dirty="0"/>
          </a:p>
        </p:txBody>
      </p:sp>
      <p:cxnSp>
        <p:nvCxnSpPr>
          <p:cNvPr id="5" name="Straight Connector 4"/>
          <p:cNvCxnSpPr/>
          <p:nvPr/>
        </p:nvCxnSpPr>
        <p:spPr>
          <a:xfrm flipV="1">
            <a:off x="2825614" y="3408170"/>
            <a:ext cx="3244037" cy="27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0246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 Pulse Check</a:t>
            </a:r>
            <a:endParaRPr lang="en-US" dirty="0"/>
          </a:p>
        </p:txBody>
      </p:sp>
      <p:sp>
        <p:nvSpPr>
          <p:cNvPr id="3" name="Content Placeholder 2"/>
          <p:cNvSpPr>
            <a:spLocks noGrp="1"/>
          </p:cNvSpPr>
          <p:nvPr>
            <p:ph idx="1"/>
          </p:nvPr>
        </p:nvSpPr>
        <p:spPr/>
        <p:txBody>
          <a:bodyPr/>
          <a:lstStyle/>
          <a:p>
            <a:r>
              <a:rPr lang="en-US" dirty="0"/>
              <a:t>Review progress and challenges thus far</a:t>
            </a:r>
          </a:p>
          <a:p>
            <a:pPr lvl="1"/>
            <a:r>
              <a:rPr lang="en-US" dirty="0"/>
              <a:t>Do you need to engage </a:t>
            </a:r>
            <a:r>
              <a:rPr lang="en-US" u="sng" dirty="0"/>
              <a:t>current partners</a:t>
            </a:r>
            <a:r>
              <a:rPr lang="en-US" dirty="0"/>
              <a:t> in a different way to meet program goals?</a:t>
            </a:r>
          </a:p>
          <a:p>
            <a:pPr lvl="1"/>
            <a:r>
              <a:rPr lang="en-US" dirty="0"/>
              <a:t>Do you need to engage </a:t>
            </a:r>
            <a:r>
              <a:rPr lang="en-US" u="sng" dirty="0"/>
              <a:t>new partners</a:t>
            </a:r>
            <a:r>
              <a:rPr lang="en-US" dirty="0"/>
              <a:t> to be effective</a:t>
            </a:r>
            <a:r>
              <a:rPr lang="en-US" dirty="0" smtClean="0"/>
              <a:t>?</a:t>
            </a:r>
          </a:p>
          <a:p>
            <a:pPr lvl="1"/>
            <a:r>
              <a:rPr lang="en-US" dirty="0" smtClean="0"/>
              <a:t>Do you have the people engaged who have the </a:t>
            </a:r>
            <a:r>
              <a:rPr lang="en-US" u="sng" dirty="0" smtClean="0"/>
              <a:t>influence and authority </a:t>
            </a:r>
            <a:r>
              <a:rPr lang="en-US" dirty="0" smtClean="0"/>
              <a:t>to commit resources? (Sustainability)</a:t>
            </a:r>
            <a:endParaRPr lang="en-US" dirty="0"/>
          </a:p>
          <a:p>
            <a:endParaRPr lang="en-US" dirty="0"/>
          </a:p>
        </p:txBody>
      </p:sp>
    </p:spTree>
    <p:extLst>
      <p:ext uri="{BB962C8B-B14F-4D97-AF65-F5344CB8AC3E}">
        <p14:creationId xmlns:p14="http://schemas.microsoft.com/office/powerpoint/2010/main" val="4191168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Unique Partnerships</a:t>
            </a:r>
            <a:br>
              <a:rPr lang="en-US" sz="3600" b="1" dirty="0" smtClean="0"/>
            </a:br>
            <a:r>
              <a:rPr lang="en-US" sz="3600" b="1" dirty="0" smtClean="0"/>
              <a:t>Can make for unique impacts</a:t>
            </a:r>
            <a:endParaRPr lang="en-US" sz="3600" b="1" dirty="0"/>
          </a:p>
        </p:txBody>
      </p:sp>
      <p:sp>
        <p:nvSpPr>
          <p:cNvPr id="3" name="Content Placeholder 2"/>
          <p:cNvSpPr>
            <a:spLocks noGrp="1"/>
          </p:cNvSpPr>
          <p:nvPr>
            <p:ph idx="1"/>
          </p:nvPr>
        </p:nvSpPr>
        <p:spPr/>
        <p:txBody>
          <a:bodyPr/>
          <a:lstStyle/>
          <a:p>
            <a:r>
              <a:rPr lang="en-US" dirty="0" smtClean="0"/>
              <a:t>Donna Hines-Newton, The Health Enrichment Network, Eat Move Grow</a:t>
            </a:r>
          </a:p>
          <a:p>
            <a:r>
              <a:rPr lang="en-US" dirty="0" smtClean="0"/>
              <a:t>Jeff Franklin, Southern Illinois University, Illinois CATCH® Onto Health Consortium</a:t>
            </a:r>
          </a:p>
          <a:p>
            <a:endParaRPr lang="en-US" dirty="0" smtClean="0"/>
          </a:p>
          <a:p>
            <a:pPr marL="0" indent="0">
              <a:buNone/>
            </a:pPr>
            <a:endParaRPr lang="en-US" dirty="0"/>
          </a:p>
          <a:p>
            <a:endParaRPr lang="en-US" dirty="0" smtClean="0"/>
          </a:p>
          <a:p>
            <a:endParaRPr lang="en-US" dirty="0"/>
          </a:p>
        </p:txBody>
      </p:sp>
      <p:pic>
        <p:nvPicPr>
          <p:cNvPr id="4" name="Picture 3"/>
          <p:cNvPicPr>
            <a:picLocks noChangeAspect="1"/>
          </p:cNvPicPr>
          <p:nvPr/>
        </p:nvPicPr>
        <p:blipFill>
          <a:blip r:embed="rId2"/>
          <a:stretch>
            <a:fillRect/>
          </a:stretch>
        </p:blipFill>
        <p:spPr>
          <a:xfrm>
            <a:off x="155575" y="4143710"/>
            <a:ext cx="4699684" cy="1027730"/>
          </a:xfrm>
          <a:prstGeom prst="rect">
            <a:avLst/>
          </a:prstGeom>
        </p:spPr>
      </p:pic>
      <p:sp>
        <p:nvSpPr>
          <p:cNvPr id="6" name="AutoShape 4" descr="Pict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Pictu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Pictur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2242" y="4647247"/>
            <a:ext cx="3457575" cy="790575"/>
          </a:xfrm>
          <a:prstGeom prst="rect">
            <a:avLst/>
          </a:prstGeom>
        </p:spPr>
      </p:pic>
    </p:spTree>
    <p:extLst>
      <p:ext uri="{BB962C8B-B14F-4D97-AF65-F5344CB8AC3E}">
        <p14:creationId xmlns:p14="http://schemas.microsoft.com/office/powerpoint/2010/main" val="3778259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2150269" y="374677"/>
            <a:ext cx="4852988" cy="857250"/>
          </a:xfrm>
        </p:spPr>
        <p:txBody>
          <a:bodyPr/>
          <a:lstStyle/>
          <a:p>
            <a:pPr eaLnBrk="1" hangingPunct="1"/>
            <a:r>
              <a:rPr lang="fr-FR" altLang="en-US" sz="2400" b="1" dirty="0">
                <a:solidFill>
                  <a:srgbClr val="000099"/>
                </a:solidFill>
              </a:rPr>
              <a:t>EPODE </a:t>
            </a:r>
            <a:r>
              <a:rPr lang="fr-FR" altLang="en-US" sz="2400" b="1" dirty="0" err="1">
                <a:solidFill>
                  <a:srgbClr val="000099"/>
                </a:solidFill>
              </a:rPr>
              <a:t>Fleurbaix</a:t>
            </a:r>
            <a:r>
              <a:rPr lang="fr-FR" altLang="en-US" sz="2400" b="1" dirty="0">
                <a:solidFill>
                  <a:srgbClr val="000099"/>
                </a:solidFill>
              </a:rPr>
              <a:t> Laventie Ville Santé (FLVS) </a:t>
            </a:r>
            <a:r>
              <a:rPr lang="fr-FR" altLang="en-US" sz="2400" b="1" dirty="0" err="1">
                <a:solidFill>
                  <a:srgbClr val="000099"/>
                </a:solidFill>
              </a:rPr>
              <a:t>study</a:t>
            </a:r>
            <a:endParaRPr lang="en-US" altLang="en-US" sz="2400" b="1" dirty="0">
              <a:solidFill>
                <a:srgbClr val="000099"/>
              </a:solidFill>
            </a:endParaRPr>
          </a:p>
        </p:txBody>
      </p:sp>
      <p:pic>
        <p:nvPicPr>
          <p:cNvPr id="91139" name="Picture 3" descr="Mise en page 1-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89999"/>
          <a:stretch>
            <a:fillRect/>
          </a:stretch>
        </p:blipFill>
        <p:spPr>
          <a:xfrm>
            <a:off x="261337" y="846392"/>
            <a:ext cx="1028700" cy="5143500"/>
          </a:xfrm>
          <a:noFill/>
        </p:spPr>
      </p:pic>
      <p:grpSp>
        <p:nvGrpSpPr>
          <p:cNvPr id="91140" name="Group 5"/>
          <p:cNvGrpSpPr>
            <a:grpSpLocks/>
          </p:cNvGrpSpPr>
          <p:nvPr/>
        </p:nvGrpSpPr>
        <p:grpSpPr bwMode="auto">
          <a:xfrm>
            <a:off x="3582591" y="1830566"/>
            <a:ext cx="4524659" cy="3727674"/>
            <a:chOff x="1778" y="910"/>
            <a:chExt cx="4046" cy="3045"/>
          </a:xfrm>
        </p:grpSpPr>
        <p:sp>
          <p:nvSpPr>
            <p:cNvPr id="91143" name="Text Box 6"/>
            <p:cNvSpPr txBox="1">
              <a:spLocks noChangeArrowheads="1"/>
            </p:cNvSpPr>
            <p:nvPr/>
          </p:nvSpPr>
          <p:spPr bwMode="auto">
            <a:xfrm>
              <a:off x="2304" y="1410"/>
              <a:ext cx="2275"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2"/>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rgbClr val="006600"/>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r>
                <a:rPr lang="en-US" altLang="en-US" sz="900">
                  <a:solidFill>
                    <a:srgbClr val="0099FF"/>
                  </a:solidFill>
                  <a:ea typeface="MS PGothic" panose="020B0600070205080204" pitchFamily="34" charset="-128"/>
                </a:rPr>
                <a:t>( validated by the FLVS experts committee)</a:t>
              </a:r>
            </a:p>
          </p:txBody>
        </p:sp>
        <p:sp>
          <p:nvSpPr>
            <p:cNvPr id="91144" name="Text Box 7"/>
            <p:cNvSpPr txBox="1">
              <a:spLocks noChangeArrowheads="1"/>
            </p:cNvSpPr>
            <p:nvPr/>
          </p:nvSpPr>
          <p:spPr bwMode="auto">
            <a:xfrm>
              <a:off x="5329" y="3748"/>
              <a:ext cx="495"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2"/>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rgbClr val="006600"/>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r>
                <a:rPr lang="en-US" altLang="en-US" sz="1050">
                  <a:solidFill>
                    <a:srgbClr val="1F497D"/>
                  </a:solidFill>
                  <a:ea typeface="MS PGothic" panose="020B0600070205080204" pitchFamily="34" charset="-128"/>
                </a:rPr>
                <a:t>Years</a:t>
              </a:r>
            </a:p>
          </p:txBody>
        </p:sp>
        <p:sp>
          <p:nvSpPr>
            <p:cNvPr id="91145" name="Line 8"/>
            <p:cNvSpPr>
              <a:spLocks noChangeShapeType="1"/>
            </p:cNvSpPr>
            <p:nvPr/>
          </p:nvSpPr>
          <p:spPr bwMode="auto">
            <a:xfrm>
              <a:off x="2462" y="3552"/>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FFFF00"/>
                </a:solidFill>
                <a:latin typeface="Times New Roman" panose="02020603050405020304" pitchFamily="18" charset="0"/>
              </a:endParaRPr>
            </a:p>
          </p:txBody>
        </p:sp>
        <p:sp>
          <p:nvSpPr>
            <p:cNvPr id="91146" name="Line 9"/>
            <p:cNvSpPr>
              <a:spLocks noChangeShapeType="1"/>
            </p:cNvSpPr>
            <p:nvPr/>
          </p:nvSpPr>
          <p:spPr bwMode="auto">
            <a:xfrm>
              <a:off x="2667" y="3552"/>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FFFF00"/>
                </a:solidFill>
                <a:latin typeface="Times New Roman" panose="02020603050405020304" pitchFamily="18" charset="0"/>
              </a:endParaRPr>
            </a:p>
          </p:txBody>
        </p:sp>
        <p:sp>
          <p:nvSpPr>
            <p:cNvPr id="91147" name="Line 10"/>
            <p:cNvSpPr>
              <a:spLocks noChangeShapeType="1"/>
            </p:cNvSpPr>
            <p:nvPr/>
          </p:nvSpPr>
          <p:spPr bwMode="auto">
            <a:xfrm>
              <a:off x="2872" y="3552"/>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FFFF00"/>
                </a:solidFill>
                <a:latin typeface="Times New Roman" panose="02020603050405020304" pitchFamily="18" charset="0"/>
              </a:endParaRPr>
            </a:p>
          </p:txBody>
        </p:sp>
        <p:sp>
          <p:nvSpPr>
            <p:cNvPr id="91148" name="Line 11"/>
            <p:cNvSpPr>
              <a:spLocks noChangeShapeType="1"/>
            </p:cNvSpPr>
            <p:nvPr/>
          </p:nvSpPr>
          <p:spPr bwMode="auto">
            <a:xfrm>
              <a:off x="3077" y="3552"/>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FFFF00"/>
                </a:solidFill>
                <a:latin typeface="Times New Roman" panose="02020603050405020304" pitchFamily="18" charset="0"/>
              </a:endParaRPr>
            </a:p>
          </p:txBody>
        </p:sp>
        <p:sp>
          <p:nvSpPr>
            <p:cNvPr id="91149" name="Line 12"/>
            <p:cNvSpPr>
              <a:spLocks noChangeShapeType="1"/>
            </p:cNvSpPr>
            <p:nvPr/>
          </p:nvSpPr>
          <p:spPr bwMode="auto">
            <a:xfrm>
              <a:off x="3282" y="3552"/>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FFFF00"/>
                </a:solidFill>
                <a:latin typeface="Times New Roman" panose="02020603050405020304" pitchFamily="18" charset="0"/>
              </a:endParaRPr>
            </a:p>
          </p:txBody>
        </p:sp>
        <p:sp>
          <p:nvSpPr>
            <p:cNvPr id="91150" name="Line 13"/>
            <p:cNvSpPr>
              <a:spLocks noChangeShapeType="1"/>
            </p:cNvSpPr>
            <p:nvPr/>
          </p:nvSpPr>
          <p:spPr bwMode="auto">
            <a:xfrm>
              <a:off x="3486" y="3552"/>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FFFF00"/>
                </a:solidFill>
                <a:latin typeface="Times New Roman" panose="02020603050405020304" pitchFamily="18" charset="0"/>
              </a:endParaRPr>
            </a:p>
          </p:txBody>
        </p:sp>
        <p:sp>
          <p:nvSpPr>
            <p:cNvPr id="91151" name="Line 14"/>
            <p:cNvSpPr>
              <a:spLocks noChangeShapeType="1"/>
            </p:cNvSpPr>
            <p:nvPr/>
          </p:nvSpPr>
          <p:spPr bwMode="auto">
            <a:xfrm>
              <a:off x="3691" y="3552"/>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FFFF00"/>
                </a:solidFill>
                <a:latin typeface="Times New Roman" panose="02020603050405020304" pitchFamily="18" charset="0"/>
              </a:endParaRPr>
            </a:p>
          </p:txBody>
        </p:sp>
        <p:sp>
          <p:nvSpPr>
            <p:cNvPr id="91152" name="Line 15"/>
            <p:cNvSpPr>
              <a:spLocks noChangeShapeType="1"/>
            </p:cNvSpPr>
            <p:nvPr/>
          </p:nvSpPr>
          <p:spPr bwMode="auto">
            <a:xfrm>
              <a:off x="3896" y="3504"/>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FFFF00"/>
                </a:solidFill>
                <a:latin typeface="Times New Roman" panose="02020603050405020304" pitchFamily="18" charset="0"/>
              </a:endParaRPr>
            </a:p>
          </p:txBody>
        </p:sp>
        <p:sp>
          <p:nvSpPr>
            <p:cNvPr id="91153" name="Line 16"/>
            <p:cNvSpPr>
              <a:spLocks noChangeShapeType="1"/>
            </p:cNvSpPr>
            <p:nvPr/>
          </p:nvSpPr>
          <p:spPr bwMode="auto">
            <a:xfrm>
              <a:off x="4101" y="3552"/>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FFFF00"/>
                </a:solidFill>
                <a:latin typeface="Times New Roman" panose="02020603050405020304" pitchFamily="18" charset="0"/>
              </a:endParaRPr>
            </a:p>
          </p:txBody>
        </p:sp>
        <p:sp>
          <p:nvSpPr>
            <p:cNvPr id="91154" name="Line 17"/>
            <p:cNvSpPr>
              <a:spLocks noChangeShapeType="1"/>
            </p:cNvSpPr>
            <p:nvPr/>
          </p:nvSpPr>
          <p:spPr bwMode="auto">
            <a:xfrm>
              <a:off x="4306" y="3552"/>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FFFF00"/>
                </a:solidFill>
                <a:latin typeface="Times New Roman" panose="02020603050405020304" pitchFamily="18" charset="0"/>
              </a:endParaRPr>
            </a:p>
          </p:txBody>
        </p:sp>
        <p:sp>
          <p:nvSpPr>
            <p:cNvPr id="91155" name="Line 18"/>
            <p:cNvSpPr>
              <a:spLocks noChangeShapeType="1"/>
            </p:cNvSpPr>
            <p:nvPr/>
          </p:nvSpPr>
          <p:spPr bwMode="auto">
            <a:xfrm>
              <a:off x="4510" y="3552"/>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FFFF00"/>
                </a:solidFill>
                <a:latin typeface="Times New Roman" panose="02020603050405020304" pitchFamily="18" charset="0"/>
              </a:endParaRPr>
            </a:p>
          </p:txBody>
        </p:sp>
        <p:sp>
          <p:nvSpPr>
            <p:cNvPr id="91156" name="Line 19"/>
            <p:cNvSpPr>
              <a:spLocks noChangeShapeType="1"/>
            </p:cNvSpPr>
            <p:nvPr/>
          </p:nvSpPr>
          <p:spPr bwMode="auto">
            <a:xfrm>
              <a:off x="4715" y="3552"/>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FFFF00"/>
                </a:solidFill>
                <a:latin typeface="Times New Roman" panose="02020603050405020304" pitchFamily="18" charset="0"/>
              </a:endParaRPr>
            </a:p>
          </p:txBody>
        </p:sp>
        <p:sp>
          <p:nvSpPr>
            <p:cNvPr id="91157" name="Line 20"/>
            <p:cNvSpPr>
              <a:spLocks noChangeShapeType="1"/>
            </p:cNvSpPr>
            <p:nvPr/>
          </p:nvSpPr>
          <p:spPr bwMode="auto">
            <a:xfrm>
              <a:off x="5125" y="3552"/>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FFFF00"/>
                </a:solidFill>
                <a:latin typeface="Times New Roman" panose="02020603050405020304" pitchFamily="18" charset="0"/>
              </a:endParaRPr>
            </a:p>
          </p:txBody>
        </p:sp>
        <p:sp>
          <p:nvSpPr>
            <p:cNvPr id="91158" name="Line 21"/>
            <p:cNvSpPr>
              <a:spLocks noChangeShapeType="1"/>
            </p:cNvSpPr>
            <p:nvPr/>
          </p:nvSpPr>
          <p:spPr bwMode="auto">
            <a:xfrm>
              <a:off x="5330" y="3552"/>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FFFF00"/>
                </a:solidFill>
                <a:latin typeface="Times New Roman" panose="02020603050405020304" pitchFamily="18" charset="0"/>
              </a:endParaRPr>
            </a:p>
          </p:txBody>
        </p:sp>
        <p:sp>
          <p:nvSpPr>
            <p:cNvPr id="91159" name="Line 22"/>
            <p:cNvSpPr>
              <a:spLocks noChangeShapeType="1"/>
            </p:cNvSpPr>
            <p:nvPr/>
          </p:nvSpPr>
          <p:spPr bwMode="auto">
            <a:xfrm>
              <a:off x="2258" y="3504"/>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FFFF00"/>
                </a:solidFill>
                <a:latin typeface="Times New Roman" panose="02020603050405020304" pitchFamily="18" charset="0"/>
              </a:endParaRPr>
            </a:p>
          </p:txBody>
        </p:sp>
        <p:sp>
          <p:nvSpPr>
            <p:cNvPr id="91160" name="Line 23"/>
            <p:cNvSpPr>
              <a:spLocks noChangeShapeType="1"/>
            </p:cNvSpPr>
            <p:nvPr/>
          </p:nvSpPr>
          <p:spPr bwMode="auto">
            <a:xfrm>
              <a:off x="4920" y="3504"/>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FFFF00"/>
                </a:solidFill>
                <a:latin typeface="Times New Roman" panose="02020603050405020304" pitchFamily="18" charset="0"/>
              </a:endParaRPr>
            </a:p>
          </p:txBody>
        </p:sp>
        <p:grpSp>
          <p:nvGrpSpPr>
            <p:cNvPr id="91161" name="Group 24"/>
            <p:cNvGrpSpPr>
              <a:grpSpLocks/>
            </p:cNvGrpSpPr>
            <p:nvPr/>
          </p:nvGrpSpPr>
          <p:grpSpPr bwMode="auto">
            <a:xfrm>
              <a:off x="1778" y="1008"/>
              <a:ext cx="3790" cy="2898"/>
              <a:chOff x="1200" y="777"/>
              <a:chExt cx="3840" cy="2898"/>
            </a:xfrm>
          </p:grpSpPr>
          <p:sp>
            <p:nvSpPr>
              <p:cNvPr id="91199" name="Line 25"/>
              <p:cNvSpPr>
                <a:spLocks noChangeShapeType="1"/>
              </p:cNvSpPr>
              <p:nvPr/>
            </p:nvSpPr>
            <p:spPr bwMode="auto">
              <a:xfrm>
                <a:off x="1440" y="3369"/>
                <a:ext cx="3600" cy="0"/>
              </a:xfrm>
              <a:prstGeom prst="line">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FFFF00"/>
                  </a:solidFill>
                  <a:latin typeface="Times New Roman" panose="02020603050405020304" pitchFamily="18" charset="0"/>
                </a:endParaRPr>
              </a:p>
            </p:txBody>
          </p:sp>
          <p:sp>
            <p:nvSpPr>
              <p:cNvPr id="91200" name="Text Box 26"/>
              <p:cNvSpPr txBox="1">
                <a:spLocks noChangeArrowheads="1"/>
              </p:cNvSpPr>
              <p:nvPr/>
            </p:nvSpPr>
            <p:spPr bwMode="auto">
              <a:xfrm>
                <a:off x="1473" y="3468"/>
                <a:ext cx="440"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2"/>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rgbClr val="006600"/>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r>
                  <a:rPr lang="en-US" altLang="en-US" sz="1050">
                    <a:solidFill>
                      <a:srgbClr val="1F497D"/>
                    </a:solidFill>
                    <a:ea typeface="MS PGothic" panose="020B0600070205080204" pitchFamily="34" charset="-128"/>
                  </a:rPr>
                  <a:t>1992</a:t>
                </a:r>
              </a:p>
            </p:txBody>
          </p:sp>
          <p:sp>
            <p:nvSpPr>
              <p:cNvPr id="91201" name="Text Box 27"/>
              <p:cNvSpPr txBox="1">
                <a:spLocks noChangeArrowheads="1"/>
              </p:cNvSpPr>
              <p:nvPr/>
            </p:nvSpPr>
            <p:spPr bwMode="auto">
              <a:xfrm>
                <a:off x="3104" y="3468"/>
                <a:ext cx="440"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2"/>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rgbClr val="006600"/>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r>
                  <a:rPr lang="en-US" altLang="en-US" sz="1050">
                    <a:solidFill>
                      <a:srgbClr val="1F497D"/>
                    </a:solidFill>
                    <a:ea typeface="MS PGothic" panose="020B0600070205080204" pitchFamily="34" charset="-128"/>
                  </a:rPr>
                  <a:t>2000</a:t>
                </a:r>
              </a:p>
            </p:txBody>
          </p:sp>
          <p:sp>
            <p:nvSpPr>
              <p:cNvPr id="91202" name="Text Box 28"/>
              <p:cNvSpPr txBox="1">
                <a:spLocks noChangeArrowheads="1"/>
              </p:cNvSpPr>
              <p:nvPr/>
            </p:nvSpPr>
            <p:spPr bwMode="auto">
              <a:xfrm>
                <a:off x="4160" y="3468"/>
                <a:ext cx="440"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2"/>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rgbClr val="006600"/>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r>
                  <a:rPr lang="en-US" altLang="en-US" sz="1050">
                    <a:solidFill>
                      <a:srgbClr val="1F497D"/>
                    </a:solidFill>
                    <a:ea typeface="MS PGothic" panose="020B0600070205080204" pitchFamily="34" charset="-128"/>
                  </a:rPr>
                  <a:t>2004</a:t>
                </a:r>
              </a:p>
            </p:txBody>
          </p:sp>
          <p:sp>
            <p:nvSpPr>
              <p:cNvPr id="91203" name="Line 29"/>
              <p:cNvSpPr>
                <a:spLocks noChangeShapeType="1"/>
              </p:cNvSpPr>
              <p:nvPr/>
            </p:nvSpPr>
            <p:spPr bwMode="auto">
              <a:xfrm>
                <a:off x="1512" y="777"/>
                <a:ext cx="0" cy="2631"/>
              </a:xfrm>
              <a:prstGeom prst="line">
                <a:avLst/>
              </a:prstGeom>
              <a:noFill/>
              <a:ln w="28575">
                <a:solidFill>
                  <a:schemeClr val="tx2"/>
                </a:solidFill>
                <a:round/>
                <a:headEnd type="arrow" w="med" len="me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FFFF00"/>
                  </a:solidFill>
                  <a:latin typeface="Times New Roman" panose="02020603050405020304" pitchFamily="18" charset="0"/>
                </a:endParaRPr>
              </a:p>
            </p:txBody>
          </p:sp>
          <p:grpSp>
            <p:nvGrpSpPr>
              <p:cNvPr id="91204" name="Group 30"/>
              <p:cNvGrpSpPr>
                <a:grpSpLocks/>
              </p:cNvGrpSpPr>
              <p:nvPr/>
            </p:nvGrpSpPr>
            <p:grpSpPr bwMode="auto">
              <a:xfrm>
                <a:off x="1246" y="2940"/>
                <a:ext cx="338" cy="207"/>
                <a:chOff x="1246" y="2940"/>
                <a:chExt cx="338" cy="207"/>
              </a:xfrm>
            </p:grpSpPr>
            <p:sp>
              <p:nvSpPr>
                <p:cNvPr id="91214" name="Line 31"/>
                <p:cNvSpPr>
                  <a:spLocks noChangeShapeType="1"/>
                </p:cNvSpPr>
                <p:nvPr/>
              </p:nvSpPr>
              <p:spPr bwMode="auto">
                <a:xfrm>
                  <a:off x="1440" y="3053"/>
                  <a:ext cx="1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FFFF00"/>
                    </a:solidFill>
                    <a:latin typeface="Times New Roman" panose="02020603050405020304" pitchFamily="18" charset="0"/>
                  </a:endParaRPr>
                </a:p>
              </p:txBody>
            </p:sp>
            <p:sp>
              <p:nvSpPr>
                <p:cNvPr id="91215" name="Text Box 32"/>
                <p:cNvSpPr txBox="1">
                  <a:spLocks noChangeArrowheads="1"/>
                </p:cNvSpPr>
                <p:nvPr/>
              </p:nvSpPr>
              <p:spPr bwMode="auto">
                <a:xfrm>
                  <a:off x="1246" y="2940"/>
                  <a:ext cx="236"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2"/>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rgbClr val="006600"/>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r>
                    <a:rPr lang="en-US" altLang="en-US" sz="1050">
                      <a:solidFill>
                        <a:srgbClr val="1F497D"/>
                      </a:solidFill>
                      <a:ea typeface="MS PGothic" panose="020B0600070205080204" pitchFamily="34" charset="-128"/>
                    </a:rPr>
                    <a:t>5</a:t>
                  </a:r>
                </a:p>
              </p:txBody>
            </p:sp>
          </p:grpSp>
          <p:grpSp>
            <p:nvGrpSpPr>
              <p:cNvPr id="91205" name="Group 33"/>
              <p:cNvGrpSpPr>
                <a:grpSpLocks/>
              </p:cNvGrpSpPr>
              <p:nvPr/>
            </p:nvGrpSpPr>
            <p:grpSpPr bwMode="auto">
              <a:xfrm>
                <a:off x="1200" y="2297"/>
                <a:ext cx="384" cy="207"/>
                <a:chOff x="1200" y="2557"/>
                <a:chExt cx="384" cy="207"/>
              </a:xfrm>
            </p:grpSpPr>
            <p:sp>
              <p:nvSpPr>
                <p:cNvPr id="91212" name="Line 34"/>
                <p:cNvSpPr>
                  <a:spLocks noChangeShapeType="1"/>
                </p:cNvSpPr>
                <p:nvPr/>
              </p:nvSpPr>
              <p:spPr bwMode="auto">
                <a:xfrm>
                  <a:off x="1440" y="2670"/>
                  <a:ext cx="1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FFFF00"/>
                    </a:solidFill>
                    <a:latin typeface="Times New Roman" panose="02020603050405020304" pitchFamily="18" charset="0"/>
                  </a:endParaRPr>
                </a:p>
              </p:txBody>
            </p:sp>
            <p:sp>
              <p:nvSpPr>
                <p:cNvPr id="91213" name="Text Box 35"/>
                <p:cNvSpPr txBox="1">
                  <a:spLocks noChangeArrowheads="1"/>
                </p:cNvSpPr>
                <p:nvPr/>
              </p:nvSpPr>
              <p:spPr bwMode="auto">
                <a:xfrm>
                  <a:off x="1200" y="2557"/>
                  <a:ext cx="304"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2"/>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rgbClr val="006600"/>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r>
                    <a:rPr lang="en-US" altLang="en-US" sz="1050">
                      <a:solidFill>
                        <a:srgbClr val="1F497D"/>
                      </a:solidFill>
                      <a:ea typeface="MS PGothic" panose="020B0600070205080204" pitchFamily="34" charset="-128"/>
                    </a:rPr>
                    <a:t>10</a:t>
                  </a:r>
                </a:p>
              </p:txBody>
            </p:sp>
          </p:grpSp>
          <p:grpSp>
            <p:nvGrpSpPr>
              <p:cNvPr id="91206" name="Group 36"/>
              <p:cNvGrpSpPr>
                <a:grpSpLocks/>
              </p:cNvGrpSpPr>
              <p:nvPr/>
            </p:nvGrpSpPr>
            <p:grpSpPr bwMode="auto">
              <a:xfrm>
                <a:off x="1200" y="1011"/>
                <a:ext cx="384" cy="207"/>
                <a:chOff x="1200" y="1011"/>
                <a:chExt cx="384" cy="207"/>
              </a:xfrm>
            </p:grpSpPr>
            <p:sp>
              <p:nvSpPr>
                <p:cNvPr id="91210" name="Line 37"/>
                <p:cNvSpPr>
                  <a:spLocks noChangeShapeType="1"/>
                </p:cNvSpPr>
                <p:nvPr/>
              </p:nvSpPr>
              <p:spPr bwMode="auto">
                <a:xfrm>
                  <a:off x="1440" y="1125"/>
                  <a:ext cx="1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FFFF00"/>
                    </a:solidFill>
                    <a:latin typeface="Times New Roman" panose="02020603050405020304" pitchFamily="18" charset="0"/>
                  </a:endParaRPr>
                </a:p>
              </p:txBody>
            </p:sp>
            <p:sp>
              <p:nvSpPr>
                <p:cNvPr id="91211" name="Text Box 38"/>
                <p:cNvSpPr txBox="1">
                  <a:spLocks noChangeArrowheads="1"/>
                </p:cNvSpPr>
                <p:nvPr/>
              </p:nvSpPr>
              <p:spPr bwMode="auto">
                <a:xfrm>
                  <a:off x="1200" y="1011"/>
                  <a:ext cx="304"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2"/>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rgbClr val="006600"/>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r>
                    <a:rPr lang="en-US" altLang="en-US" sz="1050">
                      <a:solidFill>
                        <a:srgbClr val="1F497D"/>
                      </a:solidFill>
                      <a:ea typeface="MS PGothic" panose="020B0600070205080204" pitchFamily="34" charset="-128"/>
                    </a:rPr>
                    <a:t>20</a:t>
                  </a:r>
                </a:p>
              </p:txBody>
            </p:sp>
          </p:grpSp>
          <p:grpSp>
            <p:nvGrpSpPr>
              <p:cNvPr id="91207" name="Group 39"/>
              <p:cNvGrpSpPr>
                <a:grpSpLocks/>
              </p:cNvGrpSpPr>
              <p:nvPr/>
            </p:nvGrpSpPr>
            <p:grpSpPr bwMode="auto">
              <a:xfrm>
                <a:off x="1200" y="1654"/>
                <a:ext cx="384" cy="207"/>
                <a:chOff x="1200" y="2172"/>
                <a:chExt cx="384" cy="207"/>
              </a:xfrm>
            </p:grpSpPr>
            <p:sp>
              <p:nvSpPr>
                <p:cNvPr id="91208" name="Line 40"/>
                <p:cNvSpPr>
                  <a:spLocks noChangeShapeType="1"/>
                </p:cNvSpPr>
                <p:nvPr/>
              </p:nvSpPr>
              <p:spPr bwMode="auto">
                <a:xfrm>
                  <a:off x="1440" y="2285"/>
                  <a:ext cx="1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FFFF00"/>
                    </a:solidFill>
                    <a:latin typeface="Times New Roman" panose="02020603050405020304" pitchFamily="18" charset="0"/>
                  </a:endParaRPr>
                </a:p>
              </p:txBody>
            </p:sp>
            <p:sp>
              <p:nvSpPr>
                <p:cNvPr id="91209" name="Text Box 41"/>
                <p:cNvSpPr txBox="1">
                  <a:spLocks noChangeArrowheads="1"/>
                </p:cNvSpPr>
                <p:nvPr/>
              </p:nvSpPr>
              <p:spPr bwMode="auto">
                <a:xfrm>
                  <a:off x="1200" y="2172"/>
                  <a:ext cx="304"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2"/>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rgbClr val="006600"/>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r>
                    <a:rPr lang="en-US" altLang="en-US" sz="1050">
                      <a:solidFill>
                        <a:srgbClr val="1F497D"/>
                      </a:solidFill>
                      <a:ea typeface="MS PGothic" panose="020B0600070205080204" pitchFamily="34" charset="-128"/>
                    </a:rPr>
                    <a:t>15</a:t>
                  </a:r>
                </a:p>
              </p:txBody>
            </p:sp>
          </p:grpSp>
        </p:grpSp>
        <p:sp>
          <p:nvSpPr>
            <p:cNvPr id="91162" name="Text Box 42"/>
            <p:cNvSpPr txBox="1">
              <a:spLocks noChangeArrowheads="1"/>
            </p:cNvSpPr>
            <p:nvPr/>
          </p:nvSpPr>
          <p:spPr bwMode="auto">
            <a:xfrm>
              <a:off x="2165" y="941"/>
              <a:ext cx="1244" cy="3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2"/>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rgbClr val="006600"/>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None/>
              </a:pPr>
              <a:r>
                <a:rPr lang="en-US" altLang="en-US" sz="1050">
                  <a:solidFill>
                    <a:srgbClr val="1F497D"/>
                  </a:solidFill>
                  <a:ea typeface="MS PGothic" panose="020B0600070205080204" pitchFamily="34" charset="-128"/>
                </a:rPr>
                <a:t>Childhood obesity </a:t>
              </a:r>
              <a:br>
                <a:rPr lang="en-US" altLang="en-US" sz="1050">
                  <a:solidFill>
                    <a:srgbClr val="1F497D"/>
                  </a:solidFill>
                  <a:ea typeface="MS PGothic" panose="020B0600070205080204" pitchFamily="34" charset="-128"/>
                </a:rPr>
              </a:br>
              <a:r>
                <a:rPr lang="en-US" altLang="en-US" sz="1050">
                  <a:solidFill>
                    <a:srgbClr val="1F497D"/>
                  </a:solidFill>
                  <a:ea typeface="MS PGothic" panose="020B0600070205080204" pitchFamily="34" charset="-128"/>
                </a:rPr>
                <a:t>rate (%)</a:t>
              </a:r>
            </a:p>
          </p:txBody>
        </p:sp>
        <p:sp>
          <p:nvSpPr>
            <p:cNvPr id="91163" name="Line 43"/>
            <p:cNvSpPr>
              <a:spLocks noChangeShapeType="1"/>
            </p:cNvSpPr>
            <p:nvPr/>
          </p:nvSpPr>
          <p:spPr bwMode="auto">
            <a:xfrm flipV="1">
              <a:off x="2258" y="2256"/>
              <a:ext cx="1536" cy="28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FFFF00"/>
                </a:solidFill>
                <a:latin typeface="Times New Roman" panose="02020603050405020304" pitchFamily="18" charset="0"/>
              </a:endParaRPr>
            </a:p>
          </p:txBody>
        </p:sp>
        <p:grpSp>
          <p:nvGrpSpPr>
            <p:cNvPr id="91164" name="Group 44"/>
            <p:cNvGrpSpPr>
              <a:grpSpLocks/>
            </p:cNvGrpSpPr>
            <p:nvPr/>
          </p:nvGrpSpPr>
          <p:grpSpPr bwMode="auto">
            <a:xfrm>
              <a:off x="2210" y="2448"/>
              <a:ext cx="544" cy="258"/>
              <a:chOff x="1632" y="2544"/>
              <a:chExt cx="544" cy="258"/>
            </a:xfrm>
          </p:grpSpPr>
          <p:sp>
            <p:nvSpPr>
              <p:cNvPr id="91197" name="Oval 45"/>
              <p:cNvSpPr>
                <a:spLocks noChangeArrowheads="1"/>
              </p:cNvSpPr>
              <p:nvPr/>
            </p:nvSpPr>
            <p:spPr bwMode="auto">
              <a:xfrm>
                <a:off x="1632" y="2544"/>
                <a:ext cx="144" cy="144"/>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b="1">
                    <a:solidFill>
                      <a:schemeClr val="tx2"/>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rgbClr val="006600"/>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endParaRPr lang="en-US" altLang="en-US" sz="1800" b="0">
                  <a:solidFill>
                    <a:srgbClr val="FFFF00"/>
                  </a:solidFill>
                  <a:latin typeface="Times New Roman" panose="02020603050405020304" pitchFamily="18" charset="0"/>
                </a:endParaRPr>
              </a:p>
            </p:txBody>
          </p:sp>
          <p:sp>
            <p:nvSpPr>
              <p:cNvPr id="91198" name="Text Box 46"/>
              <p:cNvSpPr txBox="1">
                <a:spLocks noChangeArrowheads="1"/>
              </p:cNvSpPr>
              <p:nvPr/>
            </p:nvSpPr>
            <p:spPr bwMode="auto">
              <a:xfrm>
                <a:off x="1776" y="2595"/>
                <a:ext cx="400"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2"/>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rgbClr val="006600"/>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r>
                  <a:rPr lang="en-US" altLang="en-US" sz="1050">
                    <a:solidFill>
                      <a:srgbClr val="FF0000"/>
                    </a:solidFill>
                    <a:ea typeface="MS PGothic" panose="020B0600070205080204" pitchFamily="34" charset="-128"/>
                  </a:rPr>
                  <a:t>11.4</a:t>
                </a:r>
              </a:p>
            </p:txBody>
          </p:sp>
        </p:grpSp>
        <p:grpSp>
          <p:nvGrpSpPr>
            <p:cNvPr id="91165" name="Group 47"/>
            <p:cNvGrpSpPr>
              <a:grpSpLocks/>
            </p:cNvGrpSpPr>
            <p:nvPr/>
          </p:nvGrpSpPr>
          <p:grpSpPr bwMode="auto">
            <a:xfrm>
              <a:off x="3794" y="2020"/>
              <a:ext cx="534" cy="284"/>
              <a:chOff x="3034" y="2020"/>
              <a:chExt cx="534" cy="284"/>
            </a:xfrm>
          </p:grpSpPr>
          <p:sp>
            <p:nvSpPr>
              <p:cNvPr id="91195" name="Oval 48"/>
              <p:cNvSpPr>
                <a:spLocks noChangeArrowheads="1"/>
              </p:cNvSpPr>
              <p:nvPr/>
            </p:nvSpPr>
            <p:spPr bwMode="auto">
              <a:xfrm>
                <a:off x="3034" y="2160"/>
                <a:ext cx="144" cy="144"/>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b="1">
                    <a:solidFill>
                      <a:schemeClr val="tx2"/>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rgbClr val="006600"/>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endParaRPr lang="en-US" altLang="en-US" sz="1800" b="0">
                  <a:solidFill>
                    <a:srgbClr val="FFFF00"/>
                  </a:solidFill>
                  <a:latin typeface="Times New Roman" panose="02020603050405020304" pitchFamily="18" charset="0"/>
                </a:endParaRPr>
              </a:p>
            </p:txBody>
          </p:sp>
          <p:sp>
            <p:nvSpPr>
              <p:cNvPr id="91196" name="Text Box 49"/>
              <p:cNvSpPr txBox="1">
                <a:spLocks noChangeArrowheads="1"/>
              </p:cNvSpPr>
              <p:nvPr/>
            </p:nvSpPr>
            <p:spPr bwMode="auto">
              <a:xfrm>
                <a:off x="3168" y="2020"/>
                <a:ext cx="400"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2"/>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rgbClr val="006600"/>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r>
                  <a:rPr lang="en-US" altLang="en-US" sz="1050">
                    <a:solidFill>
                      <a:srgbClr val="FF0000"/>
                    </a:solidFill>
                    <a:ea typeface="MS PGothic" panose="020B0600070205080204" pitchFamily="34" charset="-128"/>
                  </a:rPr>
                  <a:t>14.3</a:t>
                </a:r>
              </a:p>
            </p:txBody>
          </p:sp>
        </p:grpSp>
        <p:grpSp>
          <p:nvGrpSpPr>
            <p:cNvPr id="91166" name="Group 50"/>
            <p:cNvGrpSpPr>
              <a:grpSpLocks/>
            </p:cNvGrpSpPr>
            <p:nvPr/>
          </p:nvGrpSpPr>
          <p:grpSpPr bwMode="auto">
            <a:xfrm>
              <a:off x="3698" y="2400"/>
              <a:ext cx="390" cy="240"/>
              <a:chOff x="3130" y="2400"/>
              <a:chExt cx="390" cy="240"/>
            </a:xfrm>
          </p:grpSpPr>
          <p:sp>
            <p:nvSpPr>
              <p:cNvPr id="91193" name="Oval 51"/>
              <p:cNvSpPr>
                <a:spLocks noChangeArrowheads="1"/>
              </p:cNvSpPr>
              <p:nvPr/>
            </p:nvSpPr>
            <p:spPr bwMode="auto">
              <a:xfrm>
                <a:off x="3130" y="2400"/>
                <a:ext cx="384" cy="24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b="1">
                    <a:solidFill>
                      <a:schemeClr val="tx2"/>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rgbClr val="006600"/>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endParaRPr lang="en-US" altLang="en-US" sz="1800" b="0">
                  <a:solidFill>
                    <a:srgbClr val="FFFF00"/>
                  </a:solidFill>
                  <a:latin typeface="Times New Roman" panose="02020603050405020304" pitchFamily="18" charset="0"/>
                </a:endParaRPr>
              </a:p>
            </p:txBody>
          </p:sp>
          <p:sp>
            <p:nvSpPr>
              <p:cNvPr id="91194" name="Text Box 52"/>
              <p:cNvSpPr txBox="1">
                <a:spLocks noChangeArrowheads="1"/>
              </p:cNvSpPr>
              <p:nvPr/>
            </p:nvSpPr>
            <p:spPr bwMode="auto">
              <a:xfrm>
                <a:off x="3183" y="2436"/>
                <a:ext cx="337"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2"/>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rgbClr val="006600"/>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r>
                  <a:rPr lang="en-US" altLang="en-US" sz="900">
                    <a:solidFill>
                      <a:prstClr val="white"/>
                    </a:solidFill>
                    <a:ea typeface="MS PGothic" panose="020B0600070205080204" pitchFamily="34" charset="-128"/>
                  </a:rPr>
                  <a:t>NS </a:t>
                </a:r>
              </a:p>
            </p:txBody>
          </p:sp>
        </p:grpSp>
        <p:grpSp>
          <p:nvGrpSpPr>
            <p:cNvPr id="91167" name="Group 53"/>
            <p:cNvGrpSpPr>
              <a:grpSpLocks/>
            </p:cNvGrpSpPr>
            <p:nvPr/>
          </p:nvGrpSpPr>
          <p:grpSpPr bwMode="auto">
            <a:xfrm>
              <a:off x="4516" y="2880"/>
              <a:ext cx="994" cy="336"/>
              <a:chOff x="4516" y="2880"/>
              <a:chExt cx="994" cy="336"/>
            </a:xfrm>
          </p:grpSpPr>
          <p:sp>
            <p:nvSpPr>
              <p:cNvPr id="91191" name="Oval 54"/>
              <p:cNvSpPr>
                <a:spLocks noChangeArrowheads="1"/>
              </p:cNvSpPr>
              <p:nvPr/>
            </p:nvSpPr>
            <p:spPr bwMode="auto">
              <a:xfrm>
                <a:off x="4552" y="2880"/>
                <a:ext cx="910" cy="33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b="1">
                    <a:solidFill>
                      <a:schemeClr val="tx2"/>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rgbClr val="006600"/>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endParaRPr lang="en-US" altLang="en-US" sz="1800" b="0">
                  <a:solidFill>
                    <a:srgbClr val="FFFF00"/>
                  </a:solidFill>
                  <a:latin typeface="Times New Roman" panose="02020603050405020304" pitchFamily="18" charset="0"/>
                </a:endParaRPr>
              </a:p>
            </p:txBody>
          </p:sp>
          <p:sp>
            <p:nvSpPr>
              <p:cNvPr id="91192" name="Text Box 55"/>
              <p:cNvSpPr txBox="1">
                <a:spLocks noChangeArrowheads="1"/>
              </p:cNvSpPr>
              <p:nvPr/>
            </p:nvSpPr>
            <p:spPr bwMode="auto">
              <a:xfrm>
                <a:off x="4516" y="2980"/>
                <a:ext cx="994"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2"/>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rgbClr val="006600"/>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r>
                  <a:rPr lang="en-US" altLang="en-US" sz="750">
                    <a:solidFill>
                      <a:prstClr val="white"/>
                    </a:solidFill>
                    <a:ea typeface="MS PGothic" panose="020B0600070205080204" pitchFamily="34" charset="-128"/>
                  </a:rPr>
                  <a:t>P&lt;0.012 / FLVS 2000</a:t>
                </a:r>
              </a:p>
            </p:txBody>
          </p:sp>
        </p:grpSp>
        <p:grpSp>
          <p:nvGrpSpPr>
            <p:cNvPr id="91168" name="Group 56"/>
            <p:cNvGrpSpPr>
              <a:grpSpLocks/>
            </p:cNvGrpSpPr>
            <p:nvPr/>
          </p:nvGrpSpPr>
          <p:grpSpPr bwMode="auto">
            <a:xfrm>
              <a:off x="4850" y="2547"/>
              <a:ext cx="582" cy="285"/>
              <a:chOff x="4272" y="2643"/>
              <a:chExt cx="582" cy="285"/>
            </a:xfrm>
          </p:grpSpPr>
          <p:sp>
            <p:nvSpPr>
              <p:cNvPr id="91189" name="Oval 57"/>
              <p:cNvSpPr>
                <a:spLocks noChangeArrowheads="1"/>
              </p:cNvSpPr>
              <p:nvPr/>
            </p:nvSpPr>
            <p:spPr bwMode="auto">
              <a:xfrm>
                <a:off x="4272" y="2784"/>
                <a:ext cx="144" cy="144"/>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b="1">
                    <a:solidFill>
                      <a:schemeClr val="tx2"/>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rgbClr val="006600"/>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endParaRPr lang="en-US" altLang="en-US" sz="1800" b="0">
                  <a:solidFill>
                    <a:srgbClr val="FFFF00"/>
                  </a:solidFill>
                  <a:latin typeface="Times New Roman" panose="02020603050405020304" pitchFamily="18" charset="0"/>
                </a:endParaRPr>
              </a:p>
            </p:txBody>
          </p:sp>
          <p:sp>
            <p:nvSpPr>
              <p:cNvPr id="91190" name="Text Box 58"/>
              <p:cNvSpPr txBox="1">
                <a:spLocks noChangeArrowheads="1"/>
              </p:cNvSpPr>
              <p:nvPr/>
            </p:nvSpPr>
            <p:spPr bwMode="auto">
              <a:xfrm>
                <a:off x="4414" y="2643"/>
                <a:ext cx="440"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2"/>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rgbClr val="006600"/>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r>
                  <a:rPr lang="en-US" altLang="en-US" sz="1050">
                    <a:solidFill>
                      <a:srgbClr val="FF0000"/>
                    </a:solidFill>
                    <a:ea typeface="MS PGothic" panose="020B0600070205080204" pitchFamily="34" charset="-128"/>
                  </a:rPr>
                  <a:t>8.8%</a:t>
                </a:r>
              </a:p>
            </p:txBody>
          </p:sp>
        </p:grpSp>
        <p:sp>
          <p:nvSpPr>
            <p:cNvPr id="91169" name="Line 59"/>
            <p:cNvSpPr>
              <a:spLocks noChangeShapeType="1"/>
            </p:cNvSpPr>
            <p:nvPr/>
          </p:nvSpPr>
          <p:spPr bwMode="auto">
            <a:xfrm>
              <a:off x="3842" y="2208"/>
              <a:ext cx="1152" cy="57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FFFF00"/>
                </a:solidFill>
                <a:latin typeface="Times New Roman" panose="02020603050405020304" pitchFamily="18" charset="0"/>
              </a:endParaRPr>
            </a:p>
          </p:txBody>
        </p:sp>
        <p:grpSp>
          <p:nvGrpSpPr>
            <p:cNvPr id="91170" name="Group 60"/>
            <p:cNvGrpSpPr>
              <a:grpSpLocks/>
            </p:cNvGrpSpPr>
            <p:nvPr/>
          </p:nvGrpSpPr>
          <p:grpSpPr bwMode="auto">
            <a:xfrm>
              <a:off x="3744" y="910"/>
              <a:ext cx="671" cy="420"/>
              <a:chOff x="338" y="2568"/>
              <a:chExt cx="864" cy="574"/>
            </a:xfrm>
          </p:grpSpPr>
          <p:sp>
            <p:nvSpPr>
              <p:cNvPr id="91184" name="Rectangle 61"/>
              <p:cNvSpPr>
                <a:spLocks noChangeArrowheads="1"/>
              </p:cNvSpPr>
              <p:nvPr/>
            </p:nvSpPr>
            <p:spPr bwMode="auto">
              <a:xfrm>
                <a:off x="338" y="2568"/>
                <a:ext cx="864" cy="5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2"/>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rgbClr val="006600"/>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endParaRPr lang="en-US" altLang="en-US" sz="1800" b="0">
                  <a:solidFill>
                    <a:srgbClr val="FFFF00"/>
                  </a:solidFill>
                  <a:latin typeface="Times New Roman" panose="02020603050405020304" pitchFamily="18" charset="0"/>
                </a:endParaRPr>
              </a:p>
            </p:txBody>
          </p:sp>
          <p:sp>
            <p:nvSpPr>
              <p:cNvPr id="91185" name="Oval 62"/>
              <p:cNvSpPr>
                <a:spLocks noChangeArrowheads="1"/>
              </p:cNvSpPr>
              <p:nvPr/>
            </p:nvSpPr>
            <p:spPr bwMode="auto">
              <a:xfrm>
                <a:off x="385" y="2856"/>
                <a:ext cx="144" cy="144"/>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b="1">
                    <a:solidFill>
                      <a:schemeClr val="tx2"/>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rgbClr val="006600"/>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endParaRPr lang="en-US" altLang="en-US" sz="1800" b="0">
                  <a:solidFill>
                    <a:srgbClr val="FFFF00"/>
                  </a:solidFill>
                  <a:latin typeface="Times New Roman" panose="02020603050405020304" pitchFamily="18" charset="0"/>
                </a:endParaRPr>
              </a:p>
            </p:txBody>
          </p:sp>
          <p:sp>
            <p:nvSpPr>
              <p:cNvPr id="91186" name="Text Box 63"/>
              <p:cNvSpPr txBox="1">
                <a:spLocks noChangeArrowheads="1"/>
              </p:cNvSpPr>
              <p:nvPr/>
            </p:nvSpPr>
            <p:spPr bwMode="auto">
              <a:xfrm>
                <a:off x="588" y="2859"/>
                <a:ext cx="608"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2"/>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rgbClr val="006600"/>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r>
                  <a:rPr lang="en-US" altLang="en-US" sz="1050">
                    <a:solidFill>
                      <a:srgbClr val="FF0000"/>
                    </a:solidFill>
                    <a:ea typeface="MS PGothic" panose="020B0600070205080204" pitchFamily="34" charset="-128"/>
                  </a:rPr>
                  <a:t>FLVS</a:t>
                </a:r>
              </a:p>
            </p:txBody>
          </p:sp>
          <p:sp>
            <p:nvSpPr>
              <p:cNvPr id="91187" name="Oval 64"/>
              <p:cNvSpPr>
                <a:spLocks noChangeArrowheads="1"/>
              </p:cNvSpPr>
              <p:nvPr/>
            </p:nvSpPr>
            <p:spPr bwMode="auto">
              <a:xfrm>
                <a:off x="385" y="2663"/>
                <a:ext cx="144" cy="144"/>
              </a:xfrm>
              <a:prstGeom prst="ellipse">
                <a:avLst/>
              </a:prstGeom>
              <a:solidFill>
                <a:srgbClr val="8000FF"/>
              </a:solidFill>
              <a:ln w="9525">
                <a:solidFill>
                  <a:srgbClr val="8000FF"/>
                </a:solidFill>
                <a:round/>
                <a:headEnd/>
                <a:tailEnd/>
              </a:ln>
            </p:spPr>
            <p:txBody>
              <a:bodyPr wrap="none" anchor="ctr"/>
              <a:lstStyle>
                <a:lvl1pPr>
                  <a:spcBef>
                    <a:spcPct val="20000"/>
                  </a:spcBef>
                  <a:buChar char="•"/>
                  <a:defRPr sz="3200" b="1">
                    <a:solidFill>
                      <a:schemeClr val="tx2"/>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rgbClr val="006600"/>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endParaRPr lang="en-US" altLang="en-US" sz="1800" b="0">
                  <a:solidFill>
                    <a:srgbClr val="FFFF00"/>
                  </a:solidFill>
                  <a:latin typeface="Times New Roman" panose="02020603050405020304" pitchFamily="18" charset="0"/>
                </a:endParaRPr>
              </a:p>
            </p:txBody>
          </p:sp>
          <p:sp>
            <p:nvSpPr>
              <p:cNvPr id="91188" name="Text Box 65"/>
              <p:cNvSpPr txBox="1">
                <a:spLocks noChangeArrowheads="1"/>
              </p:cNvSpPr>
              <p:nvPr/>
            </p:nvSpPr>
            <p:spPr bwMode="auto">
              <a:xfrm>
                <a:off x="576" y="2616"/>
                <a:ext cx="386"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2"/>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rgbClr val="006600"/>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r>
                  <a:rPr lang="en-US" altLang="en-US" sz="1050">
                    <a:solidFill>
                      <a:srgbClr val="8000FF"/>
                    </a:solidFill>
                    <a:ea typeface="MS PGothic" panose="020B0600070205080204" pitchFamily="34" charset="-128"/>
                  </a:rPr>
                  <a:t>CT</a:t>
                </a:r>
              </a:p>
            </p:txBody>
          </p:sp>
        </p:grpSp>
        <p:sp>
          <p:nvSpPr>
            <p:cNvPr id="91171" name="Oval 66"/>
            <p:cNvSpPr>
              <a:spLocks noChangeArrowheads="1"/>
            </p:cNvSpPr>
            <p:nvPr/>
          </p:nvSpPr>
          <p:spPr bwMode="auto">
            <a:xfrm>
              <a:off x="2210" y="2352"/>
              <a:ext cx="144" cy="144"/>
            </a:xfrm>
            <a:prstGeom prst="ellipse">
              <a:avLst/>
            </a:prstGeom>
            <a:solidFill>
              <a:srgbClr val="8000FF"/>
            </a:solidFill>
            <a:ln w="9525">
              <a:solidFill>
                <a:srgbClr val="8000FF"/>
              </a:solidFill>
              <a:round/>
              <a:headEnd/>
              <a:tailEnd/>
            </a:ln>
          </p:spPr>
          <p:txBody>
            <a:bodyPr wrap="none" anchor="ctr"/>
            <a:lstStyle>
              <a:lvl1pPr>
                <a:spcBef>
                  <a:spcPct val="20000"/>
                </a:spcBef>
                <a:buChar char="•"/>
                <a:defRPr sz="3200" b="1">
                  <a:solidFill>
                    <a:schemeClr val="tx2"/>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rgbClr val="006600"/>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endParaRPr lang="en-US" altLang="en-US" sz="1800" b="0">
                <a:solidFill>
                  <a:srgbClr val="FFFF00"/>
                </a:solidFill>
                <a:latin typeface="Times New Roman" panose="02020603050405020304" pitchFamily="18" charset="0"/>
              </a:endParaRPr>
            </a:p>
          </p:txBody>
        </p:sp>
        <p:sp>
          <p:nvSpPr>
            <p:cNvPr id="91172" name="Text Box 67"/>
            <p:cNvSpPr txBox="1">
              <a:spLocks noChangeArrowheads="1"/>
            </p:cNvSpPr>
            <p:nvPr/>
          </p:nvSpPr>
          <p:spPr bwMode="auto">
            <a:xfrm>
              <a:off x="2114" y="2151"/>
              <a:ext cx="384"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2"/>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rgbClr val="006600"/>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r>
                <a:rPr lang="en-US" altLang="en-US" sz="1050">
                  <a:solidFill>
                    <a:srgbClr val="8000FF"/>
                  </a:solidFill>
                  <a:ea typeface="MS PGothic" panose="020B0600070205080204" pitchFamily="34" charset="-128"/>
                </a:rPr>
                <a:t>12.6</a:t>
              </a:r>
            </a:p>
          </p:txBody>
        </p:sp>
        <p:sp>
          <p:nvSpPr>
            <p:cNvPr id="91173" name="Oval 68"/>
            <p:cNvSpPr>
              <a:spLocks noChangeArrowheads="1"/>
            </p:cNvSpPr>
            <p:nvPr/>
          </p:nvSpPr>
          <p:spPr bwMode="auto">
            <a:xfrm>
              <a:off x="2162" y="2688"/>
              <a:ext cx="720" cy="288"/>
            </a:xfrm>
            <a:prstGeom prst="ellipse">
              <a:avLst/>
            </a:prstGeom>
            <a:solidFill>
              <a:srgbClr val="8000FF"/>
            </a:solidFill>
            <a:ln w="9525">
              <a:solidFill>
                <a:srgbClr val="8000FF"/>
              </a:solidFill>
              <a:round/>
              <a:headEnd/>
              <a:tailEnd/>
            </a:ln>
          </p:spPr>
          <p:txBody>
            <a:bodyPr wrap="none" anchor="ctr"/>
            <a:lstStyle>
              <a:lvl1pPr>
                <a:spcBef>
                  <a:spcPct val="20000"/>
                </a:spcBef>
                <a:buChar char="•"/>
                <a:defRPr sz="3200" b="1">
                  <a:solidFill>
                    <a:schemeClr val="tx2"/>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rgbClr val="006600"/>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endParaRPr lang="en-US" altLang="en-US" sz="1800" b="0">
                <a:solidFill>
                  <a:srgbClr val="FFFF00"/>
                </a:solidFill>
                <a:latin typeface="Times New Roman" panose="02020603050405020304" pitchFamily="18" charset="0"/>
              </a:endParaRPr>
            </a:p>
          </p:txBody>
        </p:sp>
        <p:sp>
          <p:nvSpPr>
            <p:cNvPr id="91174" name="Text Box 69"/>
            <p:cNvSpPr txBox="1">
              <a:spLocks noChangeArrowheads="1"/>
            </p:cNvSpPr>
            <p:nvPr/>
          </p:nvSpPr>
          <p:spPr bwMode="auto">
            <a:xfrm>
              <a:off x="2200" y="2747"/>
              <a:ext cx="667"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2"/>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rgbClr val="006600"/>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r>
                <a:rPr lang="en-US" altLang="en-US" sz="900">
                  <a:solidFill>
                    <a:prstClr val="white"/>
                  </a:solidFill>
                  <a:ea typeface="MS PGothic" panose="020B0600070205080204" pitchFamily="34" charset="-128"/>
                </a:rPr>
                <a:t>NS; p= 0.7</a:t>
              </a:r>
            </a:p>
          </p:txBody>
        </p:sp>
        <p:sp>
          <p:nvSpPr>
            <p:cNvPr id="91175" name="Oval 70"/>
            <p:cNvSpPr>
              <a:spLocks noChangeArrowheads="1"/>
            </p:cNvSpPr>
            <p:nvPr/>
          </p:nvSpPr>
          <p:spPr bwMode="auto">
            <a:xfrm>
              <a:off x="4850" y="1632"/>
              <a:ext cx="144" cy="144"/>
            </a:xfrm>
            <a:prstGeom prst="ellipse">
              <a:avLst/>
            </a:prstGeom>
            <a:solidFill>
              <a:srgbClr val="8000FF"/>
            </a:solidFill>
            <a:ln w="9525">
              <a:solidFill>
                <a:srgbClr val="8000FF"/>
              </a:solidFill>
              <a:round/>
              <a:headEnd/>
              <a:tailEnd/>
            </a:ln>
          </p:spPr>
          <p:txBody>
            <a:bodyPr wrap="none" anchor="ctr"/>
            <a:lstStyle>
              <a:lvl1pPr>
                <a:spcBef>
                  <a:spcPct val="20000"/>
                </a:spcBef>
                <a:buChar char="•"/>
                <a:defRPr sz="3200" b="1">
                  <a:solidFill>
                    <a:schemeClr val="tx2"/>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rgbClr val="006600"/>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endParaRPr lang="en-US" altLang="en-US" sz="1800" b="0">
                <a:solidFill>
                  <a:srgbClr val="FFFF00"/>
                </a:solidFill>
                <a:latin typeface="Times New Roman" panose="02020603050405020304" pitchFamily="18" charset="0"/>
              </a:endParaRPr>
            </a:p>
          </p:txBody>
        </p:sp>
        <p:sp>
          <p:nvSpPr>
            <p:cNvPr id="91176" name="Text Box 71"/>
            <p:cNvSpPr txBox="1">
              <a:spLocks noChangeArrowheads="1"/>
            </p:cNvSpPr>
            <p:nvPr/>
          </p:nvSpPr>
          <p:spPr bwMode="auto">
            <a:xfrm>
              <a:off x="4995" y="1488"/>
              <a:ext cx="383"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2"/>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rgbClr val="006600"/>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r>
                <a:rPr lang="en-US" altLang="en-US" sz="1050">
                  <a:solidFill>
                    <a:srgbClr val="8000FF"/>
                  </a:solidFill>
                  <a:ea typeface="MS PGothic" panose="020B0600070205080204" pitchFamily="34" charset="-128"/>
                </a:rPr>
                <a:t>17.8%</a:t>
              </a:r>
            </a:p>
          </p:txBody>
        </p:sp>
        <p:grpSp>
          <p:nvGrpSpPr>
            <p:cNvPr id="91177" name="Group 72"/>
            <p:cNvGrpSpPr>
              <a:grpSpLocks/>
            </p:cNvGrpSpPr>
            <p:nvPr/>
          </p:nvGrpSpPr>
          <p:grpSpPr bwMode="auto">
            <a:xfrm>
              <a:off x="4514" y="1920"/>
              <a:ext cx="1041" cy="288"/>
              <a:chOff x="4514" y="1920"/>
              <a:chExt cx="1041" cy="288"/>
            </a:xfrm>
          </p:grpSpPr>
          <p:sp>
            <p:nvSpPr>
              <p:cNvPr id="91182" name="Oval 73"/>
              <p:cNvSpPr>
                <a:spLocks noChangeArrowheads="1"/>
              </p:cNvSpPr>
              <p:nvPr/>
            </p:nvSpPr>
            <p:spPr bwMode="auto">
              <a:xfrm>
                <a:off x="4561" y="1920"/>
                <a:ext cx="936" cy="288"/>
              </a:xfrm>
              <a:prstGeom prst="ellipse">
                <a:avLst/>
              </a:prstGeom>
              <a:solidFill>
                <a:srgbClr val="8000FF"/>
              </a:solidFill>
              <a:ln w="9525">
                <a:solidFill>
                  <a:srgbClr val="8000FF"/>
                </a:solidFill>
                <a:round/>
                <a:headEnd/>
                <a:tailEnd/>
              </a:ln>
            </p:spPr>
            <p:txBody>
              <a:bodyPr wrap="none" anchor="ctr"/>
              <a:lstStyle>
                <a:lvl1pPr>
                  <a:spcBef>
                    <a:spcPct val="20000"/>
                  </a:spcBef>
                  <a:buChar char="•"/>
                  <a:defRPr sz="3200" b="1">
                    <a:solidFill>
                      <a:schemeClr val="tx2"/>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rgbClr val="006600"/>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None/>
                </a:pPr>
                <a:endParaRPr lang="en-US" altLang="en-US" sz="1350" b="0">
                  <a:solidFill>
                    <a:prstClr val="black"/>
                  </a:solidFill>
                  <a:ea typeface="MS PGothic" panose="020B0600070205080204" pitchFamily="34" charset="-128"/>
                </a:endParaRPr>
              </a:p>
            </p:txBody>
          </p:sp>
          <p:sp>
            <p:nvSpPr>
              <p:cNvPr id="91183" name="Text Box 74"/>
              <p:cNvSpPr txBox="1">
                <a:spLocks noChangeArrowheads="1"/>
              </p:cNvSpPr>
              <p:nvPr/>
            </p:nvSpPr>
            <p:spPr bwMode="auto">
              <a:xfrm>
                <a:off x="4514" y="1989"/>
                <a:ext cx="1041"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2"/>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rgbClr val="006600"/>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r>
                  <a:rPr lang="en-US" altLang="en-US" sz="750">
                    <a:solidFill>
                      <a:prstClr val="white"/>
                    </a:solidFill>
                    <a:ea typeface="MS PGothic" panose="020B0600070205080204" pitchFamily="34" charset="-128"/>
                  </a:rPr>
                  <a:t>P&lt;0.0001 / FLVS 2004</a:t>
                </a:r>
              </a:p>
            </p:txBody>
          </p:sp>
        </p:grpSp>
        <p:sp>
          <p:nvSpPr>
            <p:cNvPr id="91178" name="Line 75"/>
            <p:cNvSpPr>
              <a:spLocks noChangeShapeType="1"/>
            </p:cNvSpPr>
            <p:nvPr/>
          </p:nvSpPr>
          <p:spPr bwMode="auto">
            <a:xfrm flipV="1">
              <a:off x="2354" y="1719"/>
              <a:ext cx="2544" cy="672"/>
            </a:xfrm>
            <a:prstGeom prst="line">
              <a:avLst/>
            </a:prstGeom>
            <a:noFill/>
            <a:ln w="28575">
              <a:solidFill>
                <a:srgbClr val="8000FF"/>
              </a:solidFill>
              <a:prstDash val="sysDot"/>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FFFF00"/>
                </a:solidFill>
                <a:latin typeface="Times New Roman" panose="02020603050405020304" pitchFamily="18" charset="0"/>
              </a:endParaRPr>
            </a:p>
          </p:txBody>
        </p:sp>
        <p:grpSp>
          <p:nvGrpSpPr>
            <p:cNvPr id="91179" name="Group 76"/>
            <p:cNvGrpSpPr>
              <a:grpSpLocks/>
            </p:cNvGrpSpPr>
            <p:nvPr/>
          </p:nvGrpSpPr>
          <p:grpSpPr bwMode="auto">
            <a:xfrm>
              <a:off x="2258" y="3264"/>
              <a:ext cx="3344" cy="252"/>
              <a:chOff x="1704" y="3312"/>
              <a:chExt cx="3344" cy="252"/>
            </a:xfrm>
          </p:grpSpPr>
          <p:sp>
            <p:nvSpPr>
              <p:cNvPr id="91180" name="AutoShape 77"/>
              <p:cNvSpPr>
                <a:spLocks noChangeArrowheads="1"/>
              </p:cNvSpPr>
              <p:nvPr/>
            </p:nvSpPr>
            <p:spPr bwMode="auto">
              <a:xfrm>
                <a:off x="1724" y="3312"/>
                <a:ext cx="3168" cy="252"/>
              </a:xfrm>
              <a:prstGeom prst="roundRect">
                <a:avLst>
                  <a:gd name="adj" fmla="val 16667"/>
                </a:avLst>
              </a:prstGeom>
              <a:gradFill rotWithShape="0">
                <a:gsLst>
                  <a:gs pos="0">
                    <a:schemeClr val="accent1"/>
                  </a:gs>
                  <a:gs pos="100000">
                    <a:srgbClr val="E3650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b="1">
                    <a:solidFill>
                      <a:schemeClr val="tx2"/>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rgbClr val="006600"/>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endParaRPr lang="en-US" altLang="en-US" sz="1800" b="0">
                  <a:solidFill>
                    <a:srgbClr val="FFFF00"/>
                  </a:solidFill>
                  <a:latin typeface="Times New Roman" panose="02020603050405020304" pitchFamily="18" charset="0"/>
                </a:endParaRPr>
              </a:p>
            </p:txBody>
          </p:sp>
          <p:sp>
            <p:nvSpPr>
              <p:cNvPr id="91181" name="Text Box 78"/>
              <p:cNvSpPr txBox="1">
                <a:spLocks noChangeArrowheads="1"/>
              </p:cNvSpPr>
              <p:nvPr/>
            </p:nvSpPr>
            <p:spPr bwMode="auto">
              <a:xfrm>
                <a:off x="1704" y="3334"/>
                <a:ext cx="3344"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2"/>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rgbClr val="006600"/>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r>
                  <a:rPr lang="en-US" altLang="en-US" sz="1125">
                    <a:solidFill>
                      <a:srgbClr val="1F497D"/>
                    </a:solidFill>
                    <a:ea typeface="MS PGothic" panose="020B0600070205080204" pitchFamily="34" charset="-128"/>
                  </a:rPr>
                  <a:t>From education to education + city involvement</a:t>
                </a:r>
              </a:p>
            </p:txBody>
          </p:sp>
        </p:grpSp>
      </p:grpSp>
      <p:sp>
        <p:nvSpPr>
          <p:cNvPr id="91141" name="Rectangle 79"/>
          <p:cNvSpPr>
            <a:spLocks noChangeArrowheads="1"/>
          </p:cNvSpPr>
          <p:nvPr/>
        </p:nvSpPr>
        <p:spPr bwMode="auto">
          <a:xfrm>
            <a:off x="356645" y="2389304"/>
            <a:ext cx="3096790" cy="153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2"/>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rgbClr val="006600"/>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Aft>
                <a:spcPct val="0"/>
              </a:spcAft>
              <a:buNone/>
            </a:pPr>
            <a:r>
              <a:rPr lang="en-GB" altLang="en-US" sz="1800" dirty="0">
                <a:solidFill>
                  <a:prstClr val="black"/>
                </a:solidFill>
                <a:latin typeface="Arial Narrow" panose="020B0606020202030204" pitchFamily="34" charset="0"/>
              </a:rPr>
              <a:t>EPODE: </a:t>
            </a:r>
          </a:p>
          <a:p>
            <a:pPr fontAlgn="base">
              <a:spcAft>
                <a:spcPct val="0"/>
              </a:spcAft>
              <a:buNone/>
            </a:pPr>
            <a:r>
              <a:rPr lang="en-GB" altLang="en-US" sz="1800" dirty="0">
                <a:solidFill>
                  <a:srgbClr val="1F497D"/>
                </a:solidFill>
                <a:latin typeface="Arial Narrow" panose="020B0606020202030204" pitchFamily="34" charset="0"/>
              </a:rPr>
              <a:t>A community-based intervention a</a:t>
            </a:r>
            <a:r>
              <a:rPr lang="en-GB" altLang="ja-JP" sz="1800" dirty="0">
                <a:solidFill>
                  <a:srgbClr val="1F497D"/>
                </a:solidFill>
                <a:latin typeface="Arial Narrow" panose="020B0606020202030204" pitchFamily="34" charset="0"/>
                <a:ea typeface="MS PGothic" panose="020B0600070205080204" pitchFamily="34" charset="-128"/>
              </a:rPr>
              <a:t>pproach </a:t>
            </a:r>
            <a:r>
              <a:rPr lang="en-US" altLang="en-US" sz="1800" dirty="0">
                <a:solidFill>
                  <a:srgbClr val="1F497D"/>
                </a:solidFill>
                <a:latin typeface="Arial Narrow" panose="020B0606020202030204" pitchFamily="34" charset="0"/>
              </a:rPr>
              <a:t>prompting a lifestyle change at the local level (2 regions of France)</a:t>
            </a:r>
            <a:endParaRPr lang="en-GB" altLang="en-US" sz="1800" dirty="0">
              <a:solidFill>
                <a:srgbClr val="1F497D"/>
              </a:solidFill>
              <a:latin typeface="Arial Narrow" panose="020B0606020202030204" pitchFamily="34" charset="0"/>
            </a:endParaRPr>
          </a:p>
        </p:txBody>
      </p:sp>
      <p:sp>
        <p:nvSpPr>
          <p:cNvPr id="91142" name="Text Box 80"/>
          <p:cNvSpPr txBox="1">
            <a:spLocks noChangeArrowheads="1"/>
          </p:cNvSpPr>
          <p:nvPr/>
        </p:nvSpPr>
        <p:spPr bwMode="auto">
          <a:xfrm>
            <a:off x="1943100" y="5543550"/>
            <a:ext cx="5772150" cy="36933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2"/>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rgbClr val="006600"/>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50000"/>
              </a:spcBef>
              <a:spcAft>
                <a:spcPct val="0"/>
              </a:spcAft>
              <a:buNone/>
            </a:pPr>
            <a:r>
              <a:rPr lang="en-US" altLang="en-US" sz="1800">
                <a:solidFill>
                  <a:srgbClr val="FFFF00"/>
                </a:solidFill>
                <a:latin typeface="Tahoma" panose="020B0604030504040204" pitchFamily="34" charset="0"/>
              </a:rPr>
              <a:t>NOTE:  LONG-TERM INVESTMENT – over 12 yrs!</a:t>
            </a:r>
          </a:p>
        </p:txBody>
      </p:sp>
    </p:spTree>
    <p:extLst>
      <p:ext uri="{BB962C8B-B14F-4D97-AF65-F5344CB8AC3E}">
        <p14:creationId xmlns:p14="http://schemas.microsoft.com/office/powerpoint/2010/main" val="1989372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pPr lvl="0"/>
            <a:r>
              <a:rPr lang="en-US" dirty="0" smtClean="0"/>
              <a:t>Application </a:t>
            </a:r>
            <a:r>
              <a:rPr lang="en-US" dirty="0"/>
              <a:t>of an evidence-based technical assistance </a:t>
            </a:r>
            <a:r>
              <a:rPr lang="en-US" dirty="0" smtClean="0"/>
              <a:t>approach</a:t>
            </a:r>
          </a:p>
          <a:p>
            <a:pPr lvl="0"/>
            <a:r>
              <a:rPr lang="en-US" dirty="0" smtClean="0"/>
              <a:t>Strategies </a:t>
            </a:r>
            <a:r>
              <a:rPr lang="en-US" dirty="0"/>
              <a:t>for developing unique partnerships to achieve school health outcomes</a:t>
            </a:r>
          </a:p>
          <a:p>
            <a:pPr lvl="0"/>
            <a:r>
              <a:rPr lang="en-US" dirty="0" smtClean="0"/>
              <a:t>Articulate </a:t>
            </a:r>
            <a:r>
              <a:rPr lang="en-US" dirty="0"/>
              <a:t>concrete action steps for accomplishing partnership goals considering local context</a:t>
            </a:r>
          </a:p>
          <a:p>
            <a:endParaRPr lang="en-US" dirty="0"/>
          </a:p>
        </p:txBody>
      </p:sp>
    </p:spTree>
    <p:extLst>
      <p:ext uri="{BB962C8B-B14F-4D97-AF65-F5344CB8AC3E}">
        <p14:creationId xmlns:p14="http://schemas.microsoft.com/office/powerpoint/2010/main" val="14356754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r>
              <a:rPr lang="en-US" sz="4000" i="1" dirty="0" smtClean="0"/>
              <a:t>So, have you ever had a partnership that did not work, why?</a:t>
            </a:r>
          </a:p>
          <a:p>
            <a:pPr marL="0" indent="0" algn="ctr">
              <a:buNone/>
            </a:pPr>
            <a:endParaRPr lang="en-US" sz="4000" i="1" dirty="0" smtClean="0"/>
          </a:p>
          <a:p>
            <a:pPr marL="0" indent="0" algn="ctr">
              <a:buNone/>
            </a:pPr>
            <a:r>
              <a:rPr lang="en-US" sz="4000" i="1" dirty="0" smtClean="0"/>
              <a:t>Or, what do you think that you could immediately start working on with your partners or potential partners?</a:t>
            </a:r>
            <a:endParaRPr lang="en-US" sz="4000" i="1" dirty="0"/>
          </a:p>
        </p:txBody>
      </p:sp>
    </p:spTree>
    <p:extLst>
      <p:ext uri="{BB962C8B-B14F-4D97-AF65-F5344CB8AC3E}">
        <p14:creationId xmlns:p14="http://schemas.microsoft.com/office/powerpoint/2010/main" val="3148726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81000" y="1600200"/>
            <a:ext cx="8534400" cy="4525963"/>
          </a:xfrm>
        </p:spPr>
        <p:txBody>
          <a:bodyPr/>
          <a:lstStyle/>
          <a:p>
            <a:pPr marL="0" indent="0" algn="ctr">
              <a:buNone/>
            </a:pPr>
            <a:endParaRPr lang="en-US" dirty="0" smtClean="0"/>
          </a:p>
          <a:p>
            <a:pPr marL="0" indent="0" algn="ctr">
              <a:buNone/>
            </a:pPr>
            <a:endParaRPr lang="en-US" dirty="0" smtClean="0"/>
          </a:p>
          <a:p>
            <a:pPr marL="0" indent="0" algn="ctr">
              <a:buNone/>
            </a:pPr>
            <a:r>
              <a:rPr lang="en-US" sz="4000" b="1" dirty="0"/>
              <a:t>Questions</a:t>
            </a:r>
            <a:r>
              <a:rPr lang="en-US" sz="4000" b="1" dirty="0" smtClean="0"/>
              <a:t>?</a:t>
            </a:r>
            <a:r>
              <a:rPr lang="en-US" sz="4000" b="1" dirty="0"/>
              <a:t> </a:t>
            </a:r>
          </a:p>
        </p:txBody>
      </p:sp>
    </p:spTree>
    <p:extLst>
      <p:ext uri="{BB962C8B-B14F-4D97-AF65-F5344CB8AC3E}">
        <p14:creationId xmlns:p14="http://schemas.microsoft.com/office/powerpoint/2010/main" val="836220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65866"/>
            <a:ext cx="9144000" cy="1938992"/>
          </a:xfrm>
          <a:prstGeom prst="rect">
            <a:avLst/>
          </a:prstGeom>
        </p:spPr>
        <p:txBody>
          <a:bodyPr wrap="square" anchor="ctr">
            <a:spAutoFit/>
          </a:bodyPr>
          <a:lstStyle/>
          <a:p>
            <a:pPr algn="ctr" defTabSz="914400"/>
            <a:r>
              <a:rPr lang="en-US" sz="2400" dirty="0" smtClean="0">
                <a:solidFill>
                  <a:prstClr val="black">
                    <a:lumMod val="65000"/>
                    <a:lumOff val="35000"/>
                  </a:prstClr>
                </a:solidFill>
              </a:rPr>
              <a:t>Georgia Health Policy Center </a:t>
            </a:r>
          </a:p>
          <a:p>
            <a:pPr algn="ctr" defTabSz="914400"/>
            <a:r>
              <a:rPr lang="en-US" sz="2400" dirty="0" smtClean="0">
                <a:solidFill>
                  <a:prstClr val="black">
                    <a:lumMod val="65000"/>
                    <a:lumOff val="35000"/>
                  </a:prstClr>
                </a:solidFill>
              </a:rPr>
              <a:t>Georgia State University</a:t>
            </a:r>
          </a:p>
          <a:p>
            <a:pPr algn="ctr" defTabSz="914400"/>
            <a:r>
              <a:rPr lang="en-US" sz="2400" dirty="0" smtClean="0">
                <a:solidFill>
                  <a:prstClr val="black">
                    <a:lumMod val="65000"/>
                    <a:lumOff val="35000"/>
                  </a:prstClr>
                </a:solidFill>
              </a:rPr>
              <a:t>404.413.0314</a:t>
            </a:r>
          </a:p>
          <a:p>
            <a:pPr algn="ctr" defTabSz="914400"/>
            <a:r>
              <a:rPr lang="en-US" sz="2400" dirty="0" smtClean="0">
                <a:solidFill>
                  <a:prstClr val="black">
                    <a:lumMod val="65000"/>
                    <a:lumOff val="35000"/>
                  </a:prstClr>
                </a:solidFill>
              </a:rPr>
              <a:t>www.gsu.edu/ghpc </a:t>
            </a:r>
            <a:r>
              <a:rPr lang="en-US" sz="2400" dirty="0">
                <a:solidFill>
                  <a:prstClr val="black">
                    <a:lumMod val="65000"/>
                    <a:lumOff val="35000"/>
                  </a:prstClr>
                </a:solidFill>
              </a:rPr>
              <a:t/>
            </a:r>
            <a:br>
              <a:rPr lang="en-US" sz="2400" dirty="0">
                <a:solidFill>
                  <a:prstClr val="black">
                    <a:lumMod val="65000"/>
                    <a:lumOff val="35000"/>
                  </a:prstClr>
                </a:solidFill>
              </a:rPr>
            </a:br>
            <a:r>
              <a:rPr lang="en-US" sz="2400" b="1" dirty="0" smtClean="0">
                <a:solidFill>
                  <a:prstClr val="black">
                    <a:lumMod val="65000"/>
                    <a:lumOff val="35000"/>
                  </a:prstClr>
                </a:solidFill>
              </a:rPr>
              <a:t>ghpc@gsu.edu</a:t>
            </a:r>
            <a:endParaRPr lang="en-US" sz="2400" dirty="0">
              <a:solidFill>
                <a:prstClr val="black">
                  <a:lumMod val="65000"/>
                  <a:lumOff val="35000"/>
                </a:prstClr>
              </a:solidFill>
            </a:endParaRPr>
          </a:p>
        </p:txBody>
      </p:sp>
      <p:pic>
        <p:nvPicPr>
          <p:cNvPr id="1026" name="Picture 2" descr="http://aysps.gsu.edu/sites/default/files/images/FB.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599" y="4467225"/>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iew ghpc's profile on slideshare">
            <a:hlinkClick r:id="rId4" tooltip="View ghpc's profile on slideshar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9125" y="4438650"/>
            <a:ext cx="43815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aysps.gsu.edu/sites/default/files/images/Flickr-button-web.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4441135"/>
            <a:ext cx="381000" cy="3714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 y="1017656"/>
            <a:ext cx="9144000" cy="1015663"/>
          </a:xfrm>
          <a:prstGeom prst="rect">
            <a:avLst/>
          </a:prstGeom>
        </p:spPr>
        <p:txBody>
          <a:bodyPr wrap="square">
            <a:spAutoFit/>
          </a:bodyPr>
          <a:lstStyle/>
          <a:p>
            <a:pPr algn="ctr" defTabSz="914400"/>
            <a:r>
              <a:rPr lang="en-US" sz="6000" cap="all" dirty="0" smtClean="0">
                <a:solidFill>
                  <a:schemeClr val="accent1">
                    <a:lumMod val="75000"/>
                  </a:schemeClr>
                </a:solidFill>
                <a:latin typeface="Palatino Linotype" pitchFamily="18" charset="0"/>
              </a:rPr>
              <a:t>Thank You</a:t>
            </a:r>
            <a:endParaRPr lang="en-US" sz="6000" cap="all" dirty="0">
              <a:solidFill>
                <a:schemeClr val="accent1">
                  <a:lumMod val="75000"/>
                </a:schemeClr>
              </a:solidFill>
            </a:endParaRPr>
          </a:p>
        </p:txBody>
      </p:sp>
    </p:spTree>
    <p:extLst>
      <p:ext uri="{BB962C8B-B14F-4D97-AF65-F5344CB8AC3E}">
        <p14:creationId xmlns:p14="http://schemas.microsoft.com/office/powerpoint/2010/main" val="3235702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Technical Assistance approach</a:t>
            </a:r>
          </a:p>
        </p:txBody>
      </p:sp>
      <p:sp>
        <p:nvSpPr>
          <p:cNvPr id="3" name="Content Placeholder 2"/>
          <p:cNvSpPr>
            <a:spLocks noGrp="1"/>
          </p:cNvSpPr>
          <p:nvPr>
            <p:ph idx="1"/>
          </p:nvPr>
        </p:nvSpPr>
        <p:spPr>
          <a:xfrm>
            <a:off x="400050" y="1363101"/>
            <a:ext cx="8229600" cy="4525963"/>
          </a:xfrm>
        </p:spPr>
        <p:txBody>
          <a:bodyPr/>
          <a:lstStyle/>
          <a:p>
            <a:endParaRPr lang="en-US" dirty="0"/>
          </a:p>
        </p:txBody>
      </p:sp>
      <p:grpSp>
        <p:nvGrpSpPr>
          <p:cNvPr id="4" name="Group 3"/>
          <p:cNvGrpSpPr/>
          <p:nvPr/>
        </p:nvGrpSpPr>
        <p:grpSpPr>
          <a:xfrm>
            <a:off x="-726741" y="1170397"/>
            <a:ext cx="9617353" cy="4999049"/>
            <a:chOff x="513981" y="773564"/>
            <a:chExt cx="10603726" cy="5922286"/>
          </a:xfrm>
        </p:grpSpPr>
        <p:sp>
          <p:nvSpPr>
            <p:cNvPr id="5" name="Freeform 4"/>
            <p:cNvSpPr/>
            <p:nvPr/>
          </p:nvSpPr>
          <p:spPr>
            <a:xfrm>
              <a:off x="5713710" y="2819399"/>
              <a:ext cx="1946684" cy="1219200"/>
            </a:xfrm>
            <a:custGeom>
              <a:avLst/>
              <a:gdLst>
                <a:gd name="connsiteX0" fmla="*/ 1559913 w 1946684"/>
                <a:gd name="connsiteY0" fmla="*/ 0 h 1219200"/>
                <a:gd name="connsiteX1" fmla="*/ 1887528 w 1946684"/>
                <a:gd name="connsiteY1" fmla="*/ 33026 h 1219200"/>
                <a:gd name="connsiteX2" fmla="*/ 1946684 w 1946684"/>
                <a:gd name="connsiteY2" fmla="*/ 48237 h 1219200"/>
                <a:gd name="connsiteX3" fmla="*/ 1939287 w 1946684"/>
                <a:gd name="connsiteY3" fmla="*/ 77004 h 1219200"/>
                <a:gd name="connsiteX4" fmla="*/ 386771 w 1946684"/>
                <a:gd name="connsiteY4" fmla="*/ 1219200 h 1219200"/>
                <a:gd name="connsiteX5" fmla="*/ 59156 w 1946684"/>
                <a:gd name="connsiteY5" fmla="*/ 1186174 h 1219200"/>
                <a:gd name="connsiteX6" fmla="*/ 0 w 1946684"/>
                <a:gd name="connsiteY6" fmla="*/ 1170963 h 1219200"/>
                <a:gd name="connsiteX7" fmla="*/ 7397 w 1946684"/>
                <a:gd name="connsiteY7" fmla="*/ 1142196 h 1219200"/>
                <a:gd name="connsiteX8" fmla="*/ 1559913 w 1946684"/>
                <a:gd name="connsiteY8"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6684" h="1219200">
                  <a:moveTo>
                    <a:pt x="1559913" y="0"/>
                  </a:moveTo>
                  <a:cubicBezTo>
                    <a:pt x="1672137" y="0"/>
                    <a:pt x="1781706" y="11372"/>
                    <a:pt x="1887528" y="33026"/>
                  </a:cubicBezTo>
                  <a:lnTo>
                    <a:pt x="1946684" y="48237"/>
                  </a:lnTo>
                  <a:lnTo>
                    <a:pt x="1939287" y="77004"/>
                  </a:lnTo>
                  <a:cubicBezTo>
                    <a:pt x="1733468" y="738734"/>
                    <a:pt x="1116229" y="1219200"/>
                    <a:pt x="386771" y="1219200"/>
                  </a:cubicBezTo>
                  <a:cubicBezTo>
                    <a:pt x="274547" y="1219200"/>
                    <a:pt x="164979" y="1207828"/>
                    <a:pt x="59156" y="1186174"/>
                  </a:cubicBezTo>
                  <a:lnTo>
                    <a:pt x="0" y="1170963"/>
                  </a:lnTo>
                  <a:lnTo>
                    <a:pt x="7397" y="1142196"/>
                  </a:lnTo>
                  <a:cubicBezTo>
                    <a:pt x="213217" y="480466"/>
                    <a:pt x="830456" y="0"/>
                    <a:pt x="1559913" y="0"/>
                  </a:cubicBezTo>
                  <a:close/>
                </a:path>
              </a:pathLst>
            </a:custGeom>
            <a:solidFill>
              <a:schemeClr val="accent2">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lvl="0" algn="ctr" defTabSz="577850">
                <a:lnSpc>
                  <a:spcPct val="90000"/>
                </a:lnSpc>
                <a:spcBef>
                  <a:spcPct val="0"/>
                </a:spcBef>
                <a:spcAft>
                  <a:spcPct val="35000"/>
                </a:spcAft>
              </a:pPr>
              <a:endParaRPr lang="en-US" sz="1300" kern="1200" dirty="0"/>
            </a:p>
          </p:txBody>
        </p:sp>
        <p:sp>
          <p:nvSpPr>
            <p:cNvPr id="6" name="Freeform 5"/>
            <p:cNvSpPr/>
            <p:nvPr/>
          </p:nvSpPr>
          <p:spPr>
            <a:xfrm>
              <a:off x="5643540" y="3999327"/>
              <a:ext cx="904918" cy="1573587"/>
            </a:xfrm>
            <a:custGeom>
              <a:avLst/>
              <a:gdLst>
                <a:gd name="connsiteX0" fmla="*/ 65687 w 904918"/>
                <a:gd name="connsiteY0" fmla="*/ 0 h 1573587"/>
                <a:gd name="connsiteX1" fmla="*/ 124843 w 904918"/>
                <a:gd name="connsiteY1" fmla="*/ 15211 h 1573587"/>
                <a:gd name="connsiteX2" fmla="*/ 452458 w 904918"/>
                <a:gd name="connsiteY2" fmla="*/ 48237 h 1573587"/>
                <a:gd name="connsiteX3" fmla="*/ 720160 w 904918"/>
                <a:gd name="connsiteY3" fmla="*/ 26300 h 1573587"/>
                <a:gd name="connsiteX4" fmla="*/ 841800 w 904918"/>
                <a:gd name="connsiteY4" fmla="*/ 1025 h 1573587"/>
                <a:gd name="connsiteX5" fmla="*/ 871892 w 904918"/>
                <a:gd name="connsiteY5" fmla="*/ 118058 h 1573587"/>
                <a:gd name="connsiteX6" fmla="*/ 904918 w 904918"/>
                <a:gd name="connsiteY6" fmla="*/ 445673 h 1573587"/>
                <a:gd name="connsiteX7" fmla="*/ 533710 w 904918"/>
                <a:gd name="connsiteY7" fmla="*/ 1479706 h 1573587"/>
                <a:gd name="connsiteX8" fmla="*/ 448386 w 904918"/>
                <a:gd name="connsiteY8" fmla="*/ 1573587 h 1573587"/>
                <a:gd name="connsiteX9" fmla="*/ 371208 w 904918"/>
                <a:gd name="connsiteY9" fmla="*/ 1488670 h 1573587"/>
                <a:gd name="connsiteX10" fmla="*/ 0 w 904918"/>
                <a:gd name="connsiteY10" fmla="*/ 454637 h 1573587"/>
                <a:gd name="connsiteX11" fmla="*/ 33026 w 904918"/>
                <a:gd name="connsiteY11" fmla="*/ 127022 h 1573587"/>
                <a:gd name="connsiteX12" fmla="*/ 65687 w 904918"/>
                <a:gd name="connsiteY12" fmla="*/ 0 h 157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04918" h="1573587">
                  <a:moveTo>
                    <a:pt x="65687" y="0"/>
                  </a:moveTo>
                  <a:lnTo>
                    <a:pt x="124843" y="15211"/>
                  </a:lnTo>
                  <a:cubicBezTo>
                    <a:pt x="230666" y="36865"/>
                    <a:pt x="340234" y="48237"/>
                    <a:pt x="452458" y="48237"/>
                  </a:cubicBezTo>
                  <a:cubicBezTo>
                    <a:pt x="543640" y="48237"/>
                    <a:pt x="633069" y="40730"/>
                    <a:pt x="720160" y="26300"/>
                  </a:cubicBezTo>
                  <a:lnTo>
                    <a:pt x="841800" y="1025"/>
                  </a:lnTo>
                  <a:lnTo>
                    <a:pt x="871892" y="118058"/>
                  </a:lnTo>
                  <a:cubicBezTo>
                    <a:pt x="893546" y="223881"/>
                    <a:pt x="904918" y="333449"/>
                    <a:pt x="904918" y="445673"/>
                  </a:cubicBezTo>
                  <a:cubicBezTo>
                    <a:pt x="904918" y="838458"/>
                    <a:pt x="765612" y="1198706"/>
                    <a:pt x="533710" y="1479706"/>
                  </a:cubicBezTo>
                  <a:lnTo>
                    <a:pt x="448386" y="1573587"/>
                  </a:lnTo>
                  <a:lnTo>
                    <a:pt x="371208" y="1488670"/>
                  </a:lnTo>
                  <a:cubicBezTo>
                    <a:pt x="139307" y="1207670"/>
                    <a:pt x="0" y="847422"/>
                    <a:pt x="0" y="454637"/>
                  </a:cubicBezTo>
                  <a:cubicBezTo>
                    <a:pt x="0" y="342413"/>
                    <a:pt x="11372" y="232845"/>
                    <a:pt x="33026" y="127022"/>
                  </a:cubicBezTo>
                  <a:lnTo>
                    <a:pt x="65687" y="0"/>
                  </a:lnTo>
                  <a:close/>
                </a:path>
              </a:pathLst>
            </a:custGeom>
            <a:solidFill>
              <a:schemeClr val="accent4">
                <a:lumMod val="60000"/>
                <a:lumOff val="40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6155" tIns="839893" rIns="994325" bIns="623147" numCol="1" spcCol="1270" anchor="ctr" anchorCtr="0">
              <a:noAutofit/>
            </a:bodyPr>
            <a:lstStyle/>
            <a:p>
              <a:pPr lvl="0" algn="ctr" defTabSz="577850">
                <a:lnSpc>
                  <a:spcPct val="90000"/>
                </a:lnSpc>
                <a:spcBef>
                  <a:spcPct val="0"/>
                </a:spcBef>
                <a:spcAft>
                  <a:spcPct val="35000"/>
                </a:spcAft>
              </a:pPr>
              <a:endParaRPr lang="en-US" sz="1300" b="1" kern="1200" dirty="0" smtClean="0"/>
            </a:p>
          </p:txBody>
        </p:sp>
        <p:sp>
          <p:nvSpPr>
            <p:cNvPr id="7" name="Freeform 6"/>
            <p:cNvSpPr/>
            <p:nvPr/>
          </p:nvSpPr>
          <p:spPr>
            <a:xfrm>
              <a:off x="4532109" y="2808903"/>
              <a:ext cx="1559817" cy="1170963"/>
            </a:xfrm>
            <a:custGeom>
              <a:avLst/>
              <a:gdLst>
                <a:gd name="connsiteX0" fmla="*/ 386675 w 1559817"/>
                <a:gd name="connsiteY0" fmla="*/ 0 h 1170963"/>
                <a:gd name="connsiteX1" fmla="*/ 1549855 w 1559817"/>
                <a:gd name="connsiteY1" fmla="*/ 489999 h 1170963"/>
                <a:gd name="connsiteX2" fmla="*/ 1559817 w 1559817"/>
                <a:gd name="connsiteY2" fmla="*/ 501026 h 1170963"/>
                <a:gd name="connsiteX3" fmla="*/ 1484800 w 1559817"/>
                <a:gd name="connsiteY3" fmla="*/ 584060 h 1170963"/>
                <a:gd name="connsiteX4" fmla="*/ 1180442 w 1559817"/>
                <a:gd name="connsiteY4" fmla="*/ 1142196 h 1170963"/>
                <a:gd name="connsiteX5" fmla="*/ 1173045 w 1559817"/>
                <a:gd name="connsiteY5" fmla="*/ 1170963 h 1170963"/>
                <a:gd name="connsiteX6" fmla="*/ 1076412 w 1559817"/>
                <a:gd name="connsiteY6" fmla="*/ 1146116 h 1170963"/>
                <a:gd name="connsiteX7" fmla="*/ 19628 w 1559817"/>
                <a:gd name="connsiteY7" fmla="*/ 114977 h 1170963"/>
                <a:gd name="connsiteX8" fmla="*/ 0 w 1559817"/>
                <a:gd name="connsiteY8" fmla="*/ 48212 h 1170963"/>
                <a:gd name="connsiteX9" fmla="*/ 59060 w 1559817"/>
                <a:gd name="connsiteY9" fmla="*/ 33026 h 1170963"/>
                <a:gd name="connsiteX10" fmla="*/ 386675 w 1559817"/>
                <a:gd name="connsiteY10" fmla="*/ 0 h 117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9817" h="1170963">
                  <a:moveTo>
                    <a:pt x="386675" y="0"/>
                  </a:moveTo>
                  <a:cubicBezTo>
                    <a:pt x="842586" y="0"/>
                    <a:pt x="1254662" y="187682"/>
                    <a:pt x="1549855" y="489999"/>
                  </a:cubicBezTo>
                  <a:lnTo>
                    <a:pt x="1559817" y="501026"/>
                  </a:lnTo>
                  <a:lnTo>
                    <a:pt x="1484800" y="584060"/>
                  </a:lnTo>
                  <a:cubicBezTo>
                    <a:pt x="1349257" y="746316"/>
                    <a:pt x="1244761" y="935406"/>
                    <a:pt x="1180442" y="1142196"/>
                  </a:cubicBezTo>
                  <a:lnTo>
                    <a:pt x="1173045" y="1170963"/>
                  </a:lnTo>
                  <a:lnTo>
                    <a:pt x="1076412" y="1146116"/>
                  </a:lnTo>
                  <a:cubicBezTo>
                    <a:pt x="580115" y="991752"/>
                    <a:pt x="185778" y="605964"/>
                    <a:pt x="19628" y="114977"/>
                  </a:cubicBezTo>
                  <a:lnTo>
                    <a:pt x="0" y="48212"/>
                  </a:lnTo>
                  <a:lnTo>
                    <a:pt x="59060" y="33026"/>
                  </a:lnTo>
                  <a:cubicBezTo>
                    <a:pt x="164883" y="11372"/>
                    <a:pt x="274451" y="0"/>
                    <a:pt x="386675" y="0"/>
                  </a:cubicBezTo>
                  <a:close/>
                </a:path>
              </a:pathLst>
            </a:custGeom>
            <a:solidFill>
              <a:schemeClr val="accent1">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6155" tIns="839893" rIns="994325" bIns="623147" numCol="1" spcCol="1270" anchor="ctr" anchorCtr="0">
              <a:noAutofit/>
            </a:bodyPr>
            <a:lstStyle/>
            <a:p>
              <a:pPr lvl="0" algn="ctr" defTabSz="577850">
                <a:lnSpc>
                  <a:spcPct val="90000"/>
                </a:lnSpc>
                <a:spcBef>
                  <a:spcPct val="0"/>
                </a:spcBef>
                <a:spcAft>
                  <a:spcPct val="35000"/>
                </a:spcAft>
              </a:pPr>
              <a:endParaRPr lang="en-US" sz="1300" kern="1200" dirty="0"/>
            </a:p>
          </p:txBody>
        </p:sp>
        <p:sp>
          <p:nvSpPr>
            <p:cNvPr id="8" name="Left-Right Arrow 7"/>
            <p:cNvSpPr/>
            <p:nvPr/>
          </p:nvSpPr>
          <p:spPr>
            <a:xfrm>
              <a:off x="1756338" y="6187850"/>
              <a:ext cx="9361369" cy="508000"/>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000" b="1" dirty="0" smtClean="0">
                  <a:latin typeface="Times New Roman" panose="02020603050405020304" pitchFamily="18" charset="0"/>
                  <a:cs typeface="Times New Roman" panose="02020603050405020304" pitchFamily="18" charset="0"/>
                </a:rPr>
                <a:t>Continuous </a:t>
              </a:r>
              <a:r>
                <a:rPr lang="en-US" sz="1000" b="1" dirty="0">
                  <a:latin typeface="Times New Roman" panose="02020603050405020304" pitchFamily="18" charset="0"/>
                  <a:cs typeface="Times New Roman" panose="02020603050405020304" pitchFamily="18" charset="0"/>
                </a:rPr>
                <a:t>assessment of grantee needs, funder feedback, </a:t>
              </a:r>
              <a:r>
                <a:rPr lang="en-US" sz="1000" b="1" dirty="0" smtClean="0">
                  <a:latin typeface="Times New Roman" panose="02020603050405020304" pitchFamily="18" charset="0"/>
                  <a:cs typeface="Times New Roman" panose="02020603050405020304" pitchFamily="18" charset="0"/>
                </a:rPr>
                <a:t>TA provider </a:t>
              </a:r>
              <a:r>
                <a:rPr lang="en-US" sz="1000" b="1" dirty="0">
                  <a:latin typeface="Times New Roman" panose="02020603050405020304" pitchFamily="18" charset="0"/>
                  <a:cs typeface="Times New Roman" panose="02020603050405020304" pitchFamily="18" charset="0"/>
                </a:rPr>
                <a:t>field experience and </a:t>
              </a:r>
              <a:r>
                <a:rPr lang="en-US" sz="1000" b="1" dirty="0" smtClean="0">
                  <a:latin typeface="Times New Roman" panose="02020603050405020304" pitchFamily="18" charset="0"/>
                  <a:cs typeface="Times New Roman" panose="02020603050405020304" pitchFamily="18" charset="0"/>
                </a:rPr>
                <a:t>environmental scans.</a:t>
              </a:r>
              <a:endParaRPr lang="en-US" sz="1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9" name="Group 28"/>
            <p:cNvGrpSpPr/>
            <p:nvPr/>
          </p:nvGrpSpPr>
          <p:grpSpPr>
            <a:xfrm>
              <a:off x="4474882" y="773564"/>
              <a:ext cx="3251200" cy="2533026"/>
              <a:chOff x="4474882" y="773564"/>
              <a:chExt cx="3251200" cy="2533026"/>
            </a:xfrm>
          </p:grpSpPr>
          <p:sp>
            <p:nvSpPr>
              <p:cNvPr id="36" name="Freeform 35"/>
              <p:cNvSpPr/>
              <p:nvPr/>
            </p:nvSpPr>
            <p:spPr>
              <a:xfrm>
                <a:off x="4474882" y="773564"/>
                <a:ext cx="3251200" cy="2533026"/>
              </a:xfrm>
              <a:custGeom>
                <a:avLst/>
                <a:gdLst>
                  <a:gd name="connsiteX0" fmla="*/ 1625600 w 3251200"/>
                  <a:gd name="connsiteY0" fmla="*/ 0 h 2533026"/>
                  <a:gd name="connsiteX1" fmla="*/ 3251200 w 3251200"/>
                  <a:gd name="connsiteY1" fmla="*/ 1625600 h 2533026"/>
                  <a:gd name="connsiteX2" fmla="*/ 3218174 w 3251200"/>
                  <a:gd name="connsiteY2" fmla="*/ 1953215 h 2533026"/>
                  <a:gd name="connsiteX3" fmla="*/ 3185513 w 3251200"/>
                  <a:gd name="connsiteY3" fmla="*/ 2080237 h 2533026"/>
                  <a:gd name="connsiteX4" fmla="*/ 3126357 w 3251200"/>
                  <a:gd name="connsiteY4" fmla="*/ 2065026 h 2533026"/>
                  <a:gd name="connsiteX5" fmla="*/ 2798742 w 3251200"/>
                  <a:gd name="connsiteY5" fmla="*/ 2032000 h 2533026"/>
                  <a:gd name="connsiteX6" fmla="*/ 1635563 w 3251200"/>
                  <a:gd name="connsiteY6" fmla="*/ 2521999 h 2533026"/>
                  <a:gd name="connsiteX7" fmla="*/ 1625601 w 3251200"/>
                  <a:gd name="connsiteY7" fmla="*/ 2533026 h 2533026"/>
                  <a:gd name="connsiteX8" fmla="*/ 1615639 w 3251200"/>
                  <a:gd name="connsiteY8" fmla="*/ 2521999 h 2533026"/>
                  <a:gd name="connsiteX9" fmla="*/ 452459 w 3251200"/>
                  <a:gd name="connsiteY9" fmla="*/ 2032000 h 2533026"/>
                  <a:gd name="connsiteX10" fmla="*/ 124844 w 3251200"/>
                  <a:gd name="connsiteY10" fmla="*/ 2065026 h 2533026"/>
                  <a:gd name="connsiteX11" fmla="*/ 65784 w 3251200"/>
                  <a:gd name="connsiteY11" fmla="*/ 2080212 h 2533026"/>
                  <a:gd name="connsiteX12" fmla="*/ 48702 w 3251200"/>
                  <a:gd name="connsiteY12" fmla="*/ 2022112 h 2533026"/>
                  <a:gd name="connsiteX13" fmla="*/ 0 w 3251200"/>
                  <a:gd name="connsiteY13" fmla="*/ 1625600 h 2533026"/>
                  <a:gd name="connsiteX14" fmla="*/ 1625600 w 3251200"/>
                  <a:gd name="connsiteY14" fmla="*/ 0 h 253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51200" h="2533026">
                    <a:moveTo>
                      <a:pt x="1625600" y="0"/>
                    </a:moveTo>
                    <a:cubicBezTo>
                      <a:pt x="2523394" y="0"/>
                      <a:pt x="3251200" y="727806"/>
                      <a:pt x="3251200" y="1625600"/>
                    </a:cubicBezTo>
                    <a:cubicBezTo>
                      <a:pt x="3251200" y="1737824"/>
                      <a:pt x="3239828" y="1847393"/>
                      <a:pt x="3218174" y="1953215"/>
                    </a:cubicBezTo>
                    <a:lnTo>
                      <a:pt x="3185513" y="2080237"/>
                    </a:lnTo>
                    <a:lnTo>
                      <a:pt x="3126357" y="2065026"/>
                    </a:lnTo>
                    <a:cubicBezTo>
                      <a:pt x="3020535" y="2043372"/>
                      <a:pt x="2910966" y="2032000"/>
                      <a:pt x="2798742" y="2032000"/>
                    </a:cubicBezTo>
                    <a:cubicBezTo>
                      <a:pt x="2342832" y="2032000"/>
                      <a:pt x="1930756" y="2219682"/>
                      <a:pt x="1635563" y="2521999"/>
                    </a:cubicBezTo>
                    <a:lnTo>
                      <a:pt x="1625601" y="2533026"/>
                    </a:lnTo>
                    <a:lnTo>
                      <a:pt x="1615639" y="2521999"/>
                    </a:lnTo>
                    <a:cubicBezTo>
                      <a:pt x="1320446" y="2219682"/>
                      <a:pt x="908370" y="2032000"/>
                      <a:pt x="452459" y="2032000"/>
                    </a:cubicBezTo>
                    <a:cubicBezTo>
                      <a:pt x="340235" y="2032000"/>
                      <a:pt x="230667" y="2043372"/>
                      <a:pt x="124844" y="2065026"/>
                    </a:cubicBezTo>
                    <a:lnTo>
                      <a:pt x="65784" y="2080212"/>
                    </a:lnTo>
                    <a:lnTo>
                      <a:pt x="48702" y="2022112"/>
                    </a:lnTo>
                    <a:cubicBezTo>
                      <a:pt x="16892" y="1895201"/>
                      <a:pt x="0" y="1762373"/>
                      <a:pt x="0" y="1625600"/>
                    </a:cubicBezTo>
                    <a:cubicBezTo>
                      <a:pt x="0" y="727806"/>
                      <a:pt x="727806" y="0"/>
                      <a:pt x="1625600" y="0"/>
                    </a:cubicBez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306155" tIns="839893" rIns="994325" bIns="623147" numCol="1" spcCol="1270" anchor="ctr" anchorCtr="0">
                <a:noAutofit/>
              </a:bodyPr>
              <a:lstStyle/>
              <a:p>
                <a:pPr lvl="0" algn="ctr" defTabSz="577850">
                  <a:lnSpc>
                    <a:spcPct val="90000"/>
                  </a:lnSpc>
                  <a:spcBef>
                    <a:spcPct val="0"/>
                  </a:spcBef>
                  <a:spcAft>
                    <a:spcPct val="35000"/>
                  </a:spcAft>
                </a:pPr>
                <a:endParaRPr lang="en-US" sz="1300" kern="1200" dirty="0"/>
              </a:p>
            </p:txBody>
          </p:sp>
          <p:sp>
            <p:nvSpPr>
              <p:cNvPr id="37" name="TextBox 36"/>
              <p:cNvSpPr txBox="1"/>
              <p:nvPr/>
            </p:nvSpPr>
            <p:spPr>
              <a:xfrm>
                <a:off x="4955505" y="1353478"/>
                <a:ext cx="2413184" cy="1477328"/>
              </a:xfrm>
              <a:prstGeom prst="rect">
                <a:avLst/>
              </a:prstGeom>
              <a:noFill/>
            </p:spPr>
            <p:txBody>
              <a:bodyPr wrap="square" rtlCol="0">
                <a:spAutoFit/>
              </a:bodyPr>
              <a:lstStyle/>
              <a:p>
                <a:pPr lvl="0" algn="ctr"/>
                <a:r>
                  <a:rPr lang="en-US" sz="1000" b="1" dirty="0" smtClean="0">
                    <a:latin typeface="Times New Roman" panose="02020603050405020304" pitchFamily="18" charset="0"/>
                    <a:cs typeface="Times New Roman" panose="02020603050405020304" pitchFamily="18" charset="0"/>
                  </a:rPr>
                  <a:t>INDIVIDUALIZED TECHNICAL ASSISTANCE</a:t>
                </a:r>
                <a:br>
                  <a:rPr lang="en-US" sz="1000" b="1" dirty="0" smtClean="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
                </a:r>
                <a:br>
                  <a:rPr lang="en-US" sz="1000" dirty="0">
                    <a:latin typeface="Times New Roman" panose="02020603050405020304" pitchFamily="18" charset="0"/>
                    <a:cs typeface="Times New Roman" panose="02020603050405020304" pitchFamily="18" charset="0"/>
                  </a:rPr>
                </a:br>
                <a:r>
                  <a:rPr lang="en-US" sz="1000" i="1" dirty="0">
                    <a:solidFill>
                      <a:sysClr val="windowText" lastClr="000000"/>
                    </a:solidFill>
                    <a:latin typeface="Times New Roman" panose="02020603050405020304" pitchFamily="18" charset="0"/>
                    <a:cs typeface="Times New Roman" panose="02020603050405020304" pitchFamily="18" charset="0"/>
                  </a:rPr>
                  <a:t>Relationship-based coaching and consultation provided by an </a:t>
                </a:r>
                <a:r>
                  <a:rPr lang="en-US" sz="1000" i="1" dirty="0" smtClean="0">
                    <a:solidFill>
                      <a:sysClr val="windowText" lastClr="000000"/>
                    </a:solidFill>
                    <a:latin typeface="Times New Roman" panose="02020603050405020304" pitchFamily="18" charset="0"/>
                    <a:cs typeface="Times New Roman" panose="02020603050405020304" pitchFamily="18" charset="0"/>
                  </a:rPr>
                  <a:t>assigned </a:t>
                </a:r>
                <a:r>
                  <a:rPr lang="en-US" sz="1000" i="1" dirty="0">
                    <a:solidFill>
                      <a:sysClr val="windowText" lastClr="000000"/>
                    </a:solidFill>
                    <a:latin typeface="Times New Roman" panose="02020603050405020304" pitchFamily="18" charset="0"/>
                    <a:cs typeface="Times New Roman" panose="02020603050405020304" pitchFamily="18" charset="0"/>
                  </a:rPr>
                  <a:t>technical assistance team that works with each grantee for the duration of the grant period. </a:t>
                </a:r>
                <a:endParaRPr lang="en-US" sz="1000" i="1" dirty="0">
                  <a:latin typeface="Times New Roman" panose="02020603050405020304" pitchFamily="18" charset="0"/>
                  <a:cs typeface="Times New Roman" panose="02020603050405020304" pitchFamily="18" charset="0"/>
                </a:endParaRPr>
              </a:p>
              <a:p>
                <a:pPr algn="ctr"/>
                <a:endParaRPr lang="en-US" sz="1000" dirty="0">
                  <a:latin typeface="Times New Roman" panose="02020603050405020304" pitchFamily="18" charset="0"/>
                  <a:cs typeface="Times New Roman" panose="02020603050405020304" pitchFamily="18" charset="0"/>
                </a:endParaRPr>
              </a:p>
            </p:txBody>
          </p:sp>
        </p:grpSp>
        <p:grpSp>
          <p:nvGrpSpPr>
            <p:cNvPr id="20" name="Group 19"/>
            <p:cNvGrpSpPr/>
            <p:nvPr/>
          </p:nvGrpSpPr>
          <p:grpSpPr>
            <a:xfrm>
              <a:off x="6091926" y="2876601"/>
              <a:ext cx="2834320" cy="3202963"/>
              <a:chOff x="6091926" y="2876601"/>
              <a:chExt cx="2834320" cy="3202963"/>
            </a:xfrm>
          </p:grpSpPr>
          <p:sp>
            <p:nvSpPr>
              <p:cNvPr id="27" name="Freeform 26"/>
              <p:cNvSpPr/>
              <p:nvPr/>
            </p:nvSpPr>
            <p:spPr>
              <a:xfrm>
                <a:off x="6091926" y="2876601"/>
                <a:ext cx="2802814" cy="3202963"/>
              </a:xfrm>
              <a:custGeom>
                <a:avLst/>
                <a:gdLst>
                  <a:gd name="connsiteX0" fmla="*/ 1563985 w 2802814"/>
                  <a:gd name="connsiteY0" fmla="*/ 0 h 3202963"/>
                  <a:gd name="connsiteX1" fmla="*/ 1660618 w 2802814"/>
                  <a:gd name="connsiteY1" fmla="*/ 24847 h 3202963"/>
                  <a:gd name="connsiteX2" fmla="*/ 2802814 w 2802814"/>
                  <a:gd name="connsiteY2" fmla="*/ 1577363 h 3202963"/>
                  <a:gd name="connsiteX3" fmla="*/ 1177214 w 2802814"/>
                  <a:gd name="connsiteY3" fmla="*/ 3202963 h 3202963"/>
                  <a:gd name="connsiteX4" fmla="*/ 27741 w 2802814"/>
                  <a:gd name="connsiteY4" fmla="*/ 2726836 h 3202963"/>
                  <a:gd name="connsiteX5" fmla="*/ 0 w 2802814"/>
                  <a:gd name="connsiteY5" fmla="*/ 2696313 h 3202963"/>
                  <a:gd name="connsiteX6" fmla="*/ 85324 w 2802814"/>
                  <a:gd name="connsiteY6" fmla="*/ 2602432 h 3202963"/>
                  <a:gd name="connsiteX7" fmla="*/ 456532 w 2802814"/>
                  <a:gd name="connsiteY7" fmla="*/ 1568399 h 3202963"/>
                  <a:gd name="connsiteX8" fmla="*/ 423506 w 2802814"/>
                  <a:gd name="connsiteY8" fmla="*/ 1240784 h 3202963"/>
                  <a:gd name="connsiteX9" fmla="*/ 393414 w 2802814"/>
                  <a:gd name="connsiteY9" fmla="*/ 1123751 h 3202963"/>
                  <a:gd name="connsiteX10" fmla="*/ 400584 w 2802814"/>
                  <a:gd name="connsiteY10" fmla="*/ 1122261 h 3202963"/>
                  <a:gd name="connsiteX11" fmla="*/ 1556588 w 2802814"/>
                  <a:gd name="connsiteY11" fmla="*/ 28767 h 3202963"/>
                  <a:gd name="connsiteX12" fmla="*/ 1563985 w 2802814"/>
                  <a:gd name="connsiteY12" fmla="*/ 0 h 320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2814" h="3202963">
                    <a:moveTo>
                      <a:pt x="1563985" y="0"/>
                    </a:moveTo>
                    <a:lnTo>
                      <a:pt x="1660618" y="24847"/>
                    </a:lnTo>
                    <a:cubicBezTo>
                      <a:pt x="2322348" y="230667"/>
                      <a:pt x="2802814" y="847906"/>
                      <a:pt x="2802814" y="1577363"/>
                    </a:cubicBezTo>
                    <a:cubicBezTo>
                      <a:pt x="2802814" y="2475157"/>
                      <a:pt x="2075008" y="3202963"/>
                      <a:pt x="1177214" y="3202963"/>
                    </a:cubicBezTo>
                    <a:cubicBezTo>
                      <a:pt x="728317" y="3202963"/>
                      <a:pt x="321917" y="3021012"/>
                      <a:pt x="27741" y="2726836"/>
                    </a:cubicBezTo>
                    <a:lnTo>
                      <a:pt x="0" y="2696313"/>
                    </a:lnTo>
                    <a:lnTo>
                      <a:pt x="85324" y="2602432"/>
                    </a:lnTo>
                    <a:cubicBezTo>
                      <a:pt x="317226" y="2321432"/>
                      <a:pt x="456532" y="1961184"/>
                      <a:pt x="456532" y="1568399"/>
                    </a:cubicBezTo>
                    <a:cubicBezTo>
                      <a:pt x="456532" y="1456175"/>
                      <a:pt x="445160" y="1346607"/>
                      <a:pt x="423506" y="1240784"/>
                    </a:cubicBezTo>
                    <a:lnTo>
                      <a:pt x="393414" y="1123751"/>
                    </a:lnTo>
                    <a:lnTo>
                      <a:pt x="400584" y="1122261"/>
                    </a:lnTo>
                    <a:cubicBezTo>
                      <a:pt x="950531" y="984416"/>
                      <a:pt x="1389360" y="566423"/>
                      <a:pt x="1556588" y="28767"/>
                    </a:cubicBezTo>
                    <a:lnTo>
                      <a:pt x="1563985" y="0"/>
                    </a:lnTo>
                    <a:close/>
                  </a:path>
                </a:pathLst>
              </a:custGeom>
            </p:spPr>
            <p:style>
              <a:lnRef idx="0">
                <a:schemeClr val="accent4"/>
              </a:lnRef>
              <a:fillRef idx="3">
                <a:schemeClr val="accent4"/>
              </a:fillRef>
              <a:effectRef idx="3">
                <a:schemeClr val="accent4"/>
              </a:effectRef>
              <a:fontRef idx="minor">
                <a:schemeClr val="lt1"/>
              </a:fontRef>
            </p:style>
            <p:txBody>
              <a:bodyPr spcFirstLastPara="0" vert="horz" wrap="square" lIns="306155" tIns="839893" rIns="994325" bIns="623147" numCol="1" spcCol="1270" anchor="ctr" anchorCtr="0">
                <a:noAutofit/>
              </a:bodyPr>
              <a:lstStyle/>
              <a:p>
                <a:pPr lvl="0" algn="ctr" defTabSz="577850">
                  <a:lnSpc>
                    <a:spcPct val="90000"/>
                  </a:lnSpc>
                  <a:spcBef>
                    <a:spcPct val="0"/>
                  </a:spcBef>
                  <a:spcAft>
                    <a:spcPct val="35000"/>
                  </a:spcAft>
                </a:pPr>
                <a:endParaRPr lang="en-US" sz="1300" kern="1200" dirty="0"/>
              </a:p>
            </p:txBody>
          </p:sp>
          <p:sp>
            <p:nvSpPr>
              <p:cNvPr id="28" name="TextBox 27"/>
              <p:cNvSpPr txBox="1"/>
              <p:nvPr/>
            </p:nvSpPr>
            <p:spPr>
              <a:xfrm>
                <a:off x="6641657" y="3859981"/>
                <a:ext cx="2284589" cy="1323440"/>
              </a:xfrm>
              <a:prstGeom prst="rect">
                <a:avLst/>
              </a:prstGeom>
              <a:noFill/>
            </p:spPr>
            <p:txBody>
              <a:bodyPr wrap="square" rtlCol="0">
                <a:spAutoFit/>
              </a:bodyPr>
              <a:lstStyle/>
              <a:p>
                <a:pPr algn="ctr"/>
                <a:r>
                  <a:rPr lang="en-US" sz="1000" b="1" dirty="0" smtClean="0">
                    <a:latin typeface="Times New Roman" panose="02020603050405020304" pitchFamily="18" charset="0"/>
                    <a:cs typeface="Times New Roman" panose="02020603050405020304" pitchFamily="18" charset="0"/>
                  </a:rPr>
                  <a:t>PEER LEARNING TECHNICAL ASSISTANCE</a:t>
                </a:r>
                <a:br>
                  <a:rPr lang="en-US" sz="1000" b="1" dirty="0" smtClean="0">
                    <a:latin typeface="Times New Roman" panose="02020603050405020304" pitchFamily="18" charset="0"/>
                    <a:cs typeface="Times New Roman" panose="02020603050405020304" pitchFamily="18" charset="0"/>
                  </a:rPr>
                </a:br>
                <a:endParaRPr lang="en-US" sz="1000" b="1" dirty="0" smtClean="0">
                  <a:latin typeface="Times New Roman" panose="02020603050405020304" pitchFamily="18" charset="0"/>
                  <a:cs typeface="Times New Roman" panose="02020603050405020304" pitchFamily="18" charset="0"/>
                </a:endParaRPr>
              </a:p>
              <a:p>
                <a:pPr lvl="0" algn="ctr"/>
                <a:r>
                  <a:rPr lang="en-US" sz="1000" i="1" dirty="0">
                    <a:latin typeface="Times New Roman" panose="02020603050405020304" pitchFamily="18" charset="0"/>
                    <a:cs typeface="Times New Roman" panose="02020603050405020304" pitchFamily="18" charset="0"/>
                  </a:rPr>
                  <a:t>Peer Learning connects grantees communities to share successes, lessons learned and best practices  and other tools and </a:t>
                </a:r>
                <a:r>
                  <a:rPr lang="en-US" sz="1000" i="1" dirty="0" smtClean="0">
                    <a:latin typeface="Times New Roman" panose="02020603050405020304" pitchFamily="18" charset="0"/>
                    <a:cs typeface="Times New Roman" panose="02020603050405020304" pitchFamily="18" charset="0"/>
                  </a:rPr>
                  <a:t>resources.</a:t>
                </a:r>
                <a:endParaRPr lang="en-US" sz="1000" i="1" dirty="0">
                  <a:latin typeface="Times New Roman" panose="02020603050405020304" pitchFamily="18" charset="0"/>
                  <a:cs typeface="Times New Roman" panose="02020603050405020304" pitchFamily="18" charset="0"/>
                </a:endParaRPr>
              </a:p>
              <a:p>
                <a:pPr algn="ctr"/>
                <a:endParaRPr lang="en-US" sz="1000" dirty="0">
                  <a:latin typeface="Times New Roman" panose="02020603050405020304" pitchFamily="18" charset="0"/>
                  <a:cs typeface="Times New Roman" panose="02020603050405020304" pitchFamily="18" charset="0"/>
                </a:endParaRPr>
              </a:p>
            </p:txBody>
          </p:sp>
        </p:grpSp>
        <p:grpSp>
          <p:nvGrpSpPr>
            <p:cNvPr id="11" name="Group 10"/>
            <p:cNvGrpSpPr/>
            <p:nvPr/>
          </p:nvGrpSpPr>
          <p:grpSpPr>
            <a:xfrm>
              <a:off x="513981" y="2859407"/>
              <a:ext cx="5974368" cy="3202988"/>
              <a:chOff x="513981" y="2859407"/>
              <a:chExt cx="5974368" cy="3202988"/>
            </a:xfrm>
          </p:grpSpPr>
          <p:grpSp>
            <p:nvGrpSpPr>
              <p:cNvPr id="12" name="Group 11"/>
              <p:cNvGrpSpPr/>
              <p:nvPr/>
            </p:nvGrpSpPr>
            <p:grpSpPr>
              <a:xfrm>
                <a:off x="3300267" y="2859407"/>
                <a:ext cx="3188082" cy="3202988"/>
                <a:chOff x="3300267" y="2859407"/>
                <a:chExt cx="3188082" cy="3202988"/>
              </a:xfrm>
            </p:grpSpPr>
            <p:sp>
              <p:nvSpPr>
                <p:cNvPr id="18" name="Freeform 17"/>
                <p:cNvSpPr/>
                <p:nvPr/>
              </p:nvSpPr>
              <p:spPr>
                <a:xfrm>
                  <a:off x="3300267" y="2859407"/>
                  <a:ext cx="3188082" cy="3202988"/>
                </a:xfrm>
                <a:custGeom>
                  <a:avLst/>
                  <a:gdLst>
                    <a:gd name="connsiteX0" fmla="*/ 1238925 w 3188082"/>
                    <a:gd name="connsiteY0" fmla="*/ 0 h 3202988"/>
                    <a:gd name="connsiteX1" fmla="*/ 1258553 w 3188082"/>
                    <a:gd name="connsiteY1" fmla="*/ 66765 h 3202988"/>
                    <a:gd name="connsiteX2" fmla="*/ 2315337 w 3188082"/>
                    <a:gd name="connsiteY2" fmla="*/ 1097904 h 3202988"/>
                    <a:gd name="connsiteX3" fmla="*/ 2411970 w 3188082"/>
                    <a:gd name="connsiteY3" fmla="*/ 1122751 h 3202988"/>
                    <a:gd name="connsiteX4" fmla="*/ 2419367 w 3188082"/>
                    <a:gd name="connsiteY4" fmla="*/ 1093984 h 3202988"/>
                    <a:gd name="connsiteX5" fmla="*/ 2723725 w 3188082"/>
                    <a:gd name="connsiteY5" fmla="*/ 535848 h 3202988"/>
                    <a:gd name="connsiteX6" fmla="*/ 2798742 w 3188082"/>
                    <a:gd name="connsiteY6" fmla="*/ 452814 h 3202988"/>
                    <a:gd name="connsiteX7" fmla="*/ 2873758 w 3188082"/>
                    <a:gd name="connsiteY7" fmla="*/ 535848 h 3202988"/>
                    <a:gd name="connsiteX8" fmla="*/ 3178116 w 3188082"/>
                    <a:gd name="connsiteY8" fmla="*/ 1093984 h 3202988"/>
                    <a:gd name="connsiteX9" fmla="*/ 3188082 w 3188082"/>
                    <a:gd name="connsiteY9" fmla="*/ 1132740 h 3202988"/>
                    <a:gd name="connsiteX10" fmla="*/ 3066442 w 3188082"/>
                    <a:gd name="connsiteY10" fmla="*/ 1158015 h 3202988"/>
                    <a:gd name="connsiteX11" fmla="*/ 2798740 w 3188082"/>
                    <a:gd name="connsiteY11" fmla="*/ 1179952 h 3202988"/>
                    <a:gd name="connsiteX12" fmla="*/ 2471125 w 3188082"/>
                    <a:gd name="connsiteY12" fmla="*/ 1146926 h 3202988"/>
                    <a:gd name="connsiteX13" fmla="*/ 2411969 w 3188082"/>
                    <a:gd name="connsiteY13" fmla="*/ 1131715 h 3202988"/>
                    <a:gd name="connsiteX14" fmla="*/ 2379308 w 3188082"/>
                    <a:gd name="connsiteY14" fmla="*/ 1258737 h 3202988"/>
                    <a:gd name="connsiteX15" fmla="*/ 2346282 w 3188082"/>
                    <a:gd name="connsiteY15" fmla="*/ 1586352 h 3202988"/>
                    <a:gd name="connsiteX16" fmla="*/ 2717490 w 3188082"/>
                    <a:gd name="connsiteY16" fmla="*/ 2620385 h 3202988"/>
                    <a:gd name="connsiteX17" fmla="*/ 2794668 w 3188082"/>
                    <a:gd name="connsiteY17" fmla="*/ 2705302 h 3202988"/>
                    <a:gd name="connsiteX18" fmla="*/ 2775073 w 3188082"/>
                    <a:gd name="connsiteY18" fmla="*/ 2726861 h 3202988"/>
                    <a:gd name="connsiteX19" fmla="*/ 1625600 w 3188082"/>
                    <a:gd name="connsiteY19" fmla="*/ 3202988 h 3202988"/>
                    <a:gd name="connsiteX20" fmla="*/ 0 w 3188082"/>
                    <a:gd name="connsiteY20" fmla="*/ 1577388 h 3202988"/>
                    <a:gd name="connsiteX21" fmla="*/ 1142196 w 3188082"/>
                    <a:gd name="connsiteY21" fmla="*/ 24872 h 3202988"/>
                    <a:gd name="connsiteX22" fmla="*/ 1238925 w 3188082"/>
                    <a:gd name="connsiteY22" fmla="*/ 0 h 320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88082" h="3202988">
                      <a:moveTo>
                        <a:pt x="1238925" y="0"/>
                      </a:moveTo>
                      <a:lnTo>
                        <a:pt x="1258553" y="66765"/>
                      </a:lnTo>
                      <a:cubicBezTo>
                        <a:pt x="1424703" y="557752"/>
                        <a:pt x="1819040" y="943540"/>
                        <a:pt x="2315337" y="1097904"/>
                      </a:cubicBezTo>
                      <a:lnTo>
                        <a:pt x="2411970" y="1122751"/>
                      </a:lnTo>
                      <a:lnTo>
                        <a:pt x="2419367" y="1093984"/>
                      </a:lnTo>
                      <a:cubicBezTo>
                        <a:pt x="2483686" y="887194"/>
                        <a:pt x="2588182" y="698104"/>
                        <a:pt x="2723725" y="535848"/>
                      </a:cubicBezTo>
                      <a:lnTo>
                        <a:pt x="2798742" y="452814"/>
                      </a:lnTo>
                      <a:lnTo>
                        <a:pt x="2873758" y="535848"/>
                      </a:lnTo>
                      <a:cubicBezTo>
                        <a:pt x="3009302" y="698104"/>
                        <a:pt x="3113798" y="887194"/>
                        <a:pt x="3178116" y="1093984"/>
                      </a:cubicBezTo>
                      <a:lnTo>
                        <a:pt x="3188082" y="1132740"/>
                      </a:lnTo>
                      <a:lnTo>
                        <a:pt x="3066442" y="1158015"/>
                      </a:lnTo>
                      <a:cubicBezTo>
                        <a:pt x="2979351" y="1172445"/>
                        <a:pt x="2889922" y="1179952"/>
                        <a:pt x="2798740" y="1179952"/>
                      </a:cubicBezTo>
                      <a:cubicBezTo>
                        <a:pt x="2686516" y="1179952"/>
                        <a:pt x="2576948" y="1168580"/>
                        <a:pt x="2471125" y="1146926"/>
                      </a:cubicBezTo>
                      <a:lnTo>
                        <a:pt x="2411969" y="1131715"/>
                      </a:lnTo>
                      <a:lnTo>
                        <a:pt x="2379308" y="1258737"/>
                      </a:lnTo>
                      <a:cubicBezTo>
                        <a:pt x="2357654" y="1364560"/>
                        <a:pt x="2346282" y="1474128"/>
                        <a:pt x="2346282" y="1586352"/>
                      </a:cubicBezTo>
                      <a:cubicBezTo>
                        <a:pt x="2346282" y="1979137"/>
                        <a:pt x="2485589" y="2339385"/>
                        <a:pt x="2717490" y="2620385"/>
                      </a:cubicBezTo>
                      <a:lnTo>
                        <a:pt x="2794668" y="2705302"/>
                      </a:lnTo>
                      <a:lnTo>
                        <a:pt x="2775073" y="2726861"/>
                      </a:lnTo>
                      <a:cubicBezTo>
                        <a:pt x="2480897" y="3021037"/>
                        <a:pt x="2074497" y="3202988"/>
                        <a:pt x="1625600" y="3202988"/>
                      </a:cubicBezTo>
                      <a:cubicBezTo>
                        <a:pt x="727806" y="3202988"/>
                        <a:pt x="0" y="2475182"/>
                        <a:pt x="0" y="1577388"/>
                      </a:cubicBezTo>
                      <a:cubicBezTo>
                        <a:pt x="0" y="847931"/>
                        <a:pt x="480466" y="230692"/>
                        <a:pt x="1142196" y="24872"/>
                      </a:cubicBezTo>
                      <a:lnTo>
                        <a:pt x="1238925" y="0"/>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306155" tIns="839893" rIns="994325" bIns="623147" numCol="1" spcCol="1270" anchor="ctr" anchorCtr="0">
                  <a:noAutofit/>
                </a:bodyPr>
                <a:lstStyle/>
                <a:p>
                  <a:pPr lvl="0" algn="ctr" defTabSz="577850">
                    <a:lnSpc>
                      <a:spcPct val="90000"/>
                    </a:lnSpc>
                    <a:spcBef>
                      <a:spcPct val="0"/>
                    </a:spcBef>
                    <a:spcAft>
                      <a:spcPct val="35000"/>
                    </a:spcAft>
                  </a:pPr>
                  <a:endParaRPr lang="en-US" sz="1300" kern="1200" dirty="0"/>
                </a:p>
              </p:txBody>
            </p:sp>
            <p:sp>
              <p:nvSpPr>
                <p:cNvPr id="19" name="TextBox 18"/>
                <p:cNvSpPr txBox="1"/>
                <p:nvPr/>
              </p:nvSpPr>
              <p:spPr>
                <a:xfrm>
                  <a:off x="3670031" y="3666131"/>
                  <a:ext cx="2284589" cy="1323440"/>
                </a:xfrm>
                <a:prstGeom prst="rect">
                  <a:avLst/>
                </a:prstGeom>
                <a:noFill/>
              </p:spPr>
              <p:txBody>
                <a:bodyPr wrap="square" rtlCol="0">
                  <a:spAutoFit/>
                </a:bodyPr>
                <a:lstStyle/>
                <a:p>
                  <a:pPr algn="ctr"/>
                  <a:r>
                    <a:rPr lang="en-US" sz="1000" b="1" dirty="0" smtClean="0">
                      <a:latin typeface="Times New Roman" panose="02020603050405020304" pitchFamily="18" charset="0"/>
                      <a:cs typeface="Times New Roman" panose="02020603050405020304" pitchFamily="18" charset="0"/>
                    </a:rPr>
                    <a:t>GENERALIZED TECHNICAL ASSISTANCE </a:t>
                  </a:r>
                  <a:r>
                    <a:rPr lang="en-US" sz="1000" b="1" dirty="0" smtClean="0">
                      <a:solidFill>
                        <a:schemeClr val="bg1"/>
                      </a:solidFill>
                      <a:latin typeface="Times New Roman" panose="02020603050405020304" pitchFamily="18" charset="0"/>
                      <a:cs typeface="Times New Roman" panose="02020603050405020304" pitchFamily="18" charset="0"/>
                    </a:rPr>
                    <a:t/>
                  </a:r>
                  <a:br>
                    <a:rPr lang="en-US" sz="1000" b="1" dirty="0" smtClean="0">
                      <a:solidFill>
                        <a:schemeClr val="bg1"/>
                      </a:solidFill>
                      <a:latin typeface="Times New Roman" panose="02020603050405020304" pitchFamily="18" charset="0"/>
                      <a:cs typeface="Times New Roman" panose="02020603050405020304" pitchFamily="18" charset="0"/>
                    </a:rPr>
                  </a:br>
                  <a:endParaRPr lang="en-US" sz="1000" b="1" dirty="0" smtClean="0">
                    <a:solidFill>
                      <a:schemeClr val="bg1"/>
                    </a:solidFill>
                    <a:latin typeface="Times New Roman" panose="02020603050405020304" pitchFamily="18" charset="0"/>
                    <a:cs typeface="Times New Roman" panose="02020603050405020304" pitchFamily="18" charset="0"/>
                  </a:endParaRPr>
                </a:p>
                <a:p>
                  <a:pPr algn="ctr"/>
                  <a:r>
                    <a:rPr lang="en-US" sz="1000" i="1" dirty="0" smtClean="0">
                      <a:latin typeface="Times New Roman" panose="02020603050405020304" pitchFamily="18" charset="0"/>
                      <a:cs typeface="Times New Roman" panose="02020603050405020304" pitchFamily="18" charset="0"/>
                    </a:rPr>
                    <a:t>Generalized Technical Assistance achieves  </a:t>
                  </a:r>
                  <a:r>
                    <a:rPr lang="en-US" sz="1000" i="1" dirty="0">
                      <a:latin typeface="Times New Roman" panose="02020603050405020304" pitchFamily="18" charset="0"/>
                      <a:cs typeface="Times New Roman" panose="02020603050405020304" pitchFamily="18" charset="0"/>
                    </a:rPr>
                    <a:t>efficiencies where grantee support and training needs are similar and content can be effectively delivered to large </a:t>
                  </a:r>
                  <a:r>
                    <a:rPr lang="en-US" sz="1000" i="1" dirty="0" smtClean="0">
                      <a:latin typeface="Times New Roman" panose="02020603050405020304" pitchFamily="18" charset="0"/>
                      <a:cs typeface="Times New Roman" panose="02020603050405020304" pitchFamily="18" charset="0"/>
                    </a:rPr>
                    <a:t>groups.</a:t>
                  </a:r>
                  <a:endParaRPr lang="en-US" sz="1000" i="1" dirty="0">
                    <a:latin typeface="Times New Roman" panose="02020603050405020304" pitchFamily="18" charset="0"/>
                    <a:cs typeface="Times New Roman" panose="02020603050405020304" pitchFamily="18" charset="0"/>
                  </a:endParaRPr>
                </a:p>
              </p:txBody>
            </p:sp>
          </p:grpSp>
          <p:sp>
            <p:nvSpPr>
              <p:cNvPr id="14" name="Rectangle 13"/>
              <p:cNvSpPr/>
              <p:nvPr/>
            </p:nvSpPr>
            <p:spPr>
              <a:xfrm>
                <a:off x="513981" y="4278793"/>
                <a:ext cx="2165390" cy="246221"/>
              </a:xfrm>
              <a:prstGeom prst="rect">
                <a:avLst/>
              </a:prstGeom>
            </p:spPr>
            <p:txBody>
              <a:bodyPr wrap="square">
                <a:spAutoFit/>
              </a:bodyPr>
              <a:lstStyle/>
              <a:p>
                <a:pPr marL="171450" lvl="0" indent="-17145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1793736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b="1" dirty="0" smtClean="0"/>
              <a:t>Some common clichés about collaboration and partnerships</a:t>
            </a:r>
            <a:endParaRPr lang="en-US" sz="3800" b="1" dirty="0"/>
          </a:p>
        </p:txBody>
      </p:sp>
      <p:sp>
        <p:nvSpPr>
          <p:cNvPr id="4" name="Content Placeholder 3"/>
          <p:cNvSpPr>
            <a:spLocks noGrp="1"/>
          </p:cNvSpPr>
          <p:nvPr>
            <p:ph idx="1"/>
          </p:nvPr>
        </p:nvSpPr>
        <p:spPr/>
        <p:txBody>
          <a:bodyPr>
            <a:normAutofit lnSpcReduction="10000"/>
          </a:bodyPr>
          <a:lstStyle/>
          <a:p>
            <a:pPr marL="0" indent="0">
              <a:buNone/>
            </a:pPr>
            <a:endParaRPr lang="en-US" dirty="0" smtClean="0"/>
          </a:p>
          <a:p>
            <a:pPr marL="0" indent="0">
              <a:buNone/>
            </a:pPr>
            <a:r>
              <a:rPr lang="en-US" dirty="0" smtClean="0"/>
              <a:t>Find the “win-win”</a:t>
            </a:r>
          </a:p>
          <a:p>
            <a:pPr marL="0" indent="0">
              <a:spcBef>
                <a:spcPts val="0"/>
              </a:spcBef>
              <a:buNone/>
            </a:pPr>
            <a:endParaRPr lang="en-US" dirty="0" smtClean="0"/>
          </a:p>
          <a:p>
            <a:pPr marL="0" indent="0" algn="r">
              <a:buNone/>
            </a:pPr>
            <a:r>
              <a:rPr lang="en-US" dirty="0" smtClean="0"/>
              <a:t>“Too many cooks in the kitchen…”</a:t>
            </a:r>
          </a:p>
          <a:p>
            <a:pPr marL="0" indent="0">
              <a:buNone/>
            </a:pPr>
            <a:endParaRPr lang="en-US" dirty="0" smtClean="0"/>
          </a:p>
          <a:p>
            <a:pPr marL="0" indent="0">
              <a:buNone/>
            </a:pPr>
            <a:r>
              <a:rPr lang="en-US" dirty="0" smtClean="0"/>
              <a:t>“You are only as strong as your weakest link”</a:t>
            </a:r>
          </a:p>
          <a:p>
            <a:pPr marL="0" indent="0">
              <a:buNone/>
            </a:pPr>
            <a:endParaRPr lang="en-US" dirty="0"/>
          </a:p>
          <a:p>
            <a:pPr marL="0" indent="0" algn="r">
              <a:buNone/>
            </a:pPr>
            <a:r>
              <a:rPr lang="en-US" dirty="0" smtClean="0"/>
              <a:t>“The whole is more than the sum of its parts.”  </a:t>
            </a:r>
          </a:p>
        </p:txBody>
      </p:sp>
    </p:spTree>
    <p:extLst>
      <p:ext uri="{BB962C8B-B14F-4D97-AF65-F5344CB8AC3E}">
        <p14:creationId xmlns:p14="http://schemas.microsoft.com/office/powerpoint/2010/main" val="3100617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800" b="1" dirty="0" smtClean="0"/>
              <a:t>Some clichés are true…</a:t>
            </a:r>
            <a:endParaRPr lang="en-US" sz="3800" b="1" dirty="0"/>
          </a:p>
        </p:txBody>
      </p:sp>
      <p:pic>
        <p:nvPicPr>
          <p:cNvPr id="1030"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063346" y="1600200"/>
            <a:ext cx="301730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3387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 to a partner</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3600" dirty="0" smtClean="0"/>
          </a:p>
          <a:p>
            <a:pPr marL="0" indent="0" algn="ctr">
              <a:buNone/>
            </a:pPr>
            <a:r>
              <a:rPr lang="en-US" sz="3600" dirty="0" smtClean="0"/>
              <a:t>Reflecting on your work on this in your program(s)(or another community health initiative), </a:t>
            </a:r>
            <a:r>
              <a:rPr lang="en-US" sz="3600" i="1" dirty="0" smtClean="0"/>
              <a:t>what cliché about partnerships and collaboration have you found has some truth to it ?</a:t>
            </a:r>
            <a:endParaRPr lang="en-US" sz="3600" i="1" dirty="0"/>
          </a:p>
        </p:txBody>
      </p:sp>
    </p:spTree>
    <p:extLst>
      <p:ext uri="{BB962C8B-B14F-4D97-AF65-F5344CB8AC3E}">
        <p14:creationId xmlns:p14="http://schemas.microsoft.com/office/powerpoint/2010/main" val="720017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b="1" dirty="0" smtClean="0">
                <a:effectLst>
                  <a:outerShdw blurRad="38100" dist="38100" dir="2700000" algn="tl">
                    <a:srgbClr val="000000">
                      <a:alpha val="43137"/>
                    </a:srgbClr>
                  </a:outerShdw>
                </a:effectLst>
                <a:latin typeface="+mj-lt"/>
                <a:cs typeface="Adobe Arabic" charset="0"/>
              </a:rPr>
              <a:t>GHPC Sustainability Framework</a:t>
            </a:r>
          </a:p>
        </p:txBody>
      </p:sp>
      <p:grpSp>
        <p:nvGrpSpPr>
          <p:cNvPr id="32771" name="Group 39"/>
          <p:cNvGrpSpPr>
            <a:grpSpLocks/>
          </p:cNvGrpSpPr>
          <p:nvPr/>
        </p:nvGrpSpPr>
        <p:grpSpPr bwMode="auto">
          <a:xfrm>
            <a:off x="181891" y="1990964"/>
            <a:ext cx="5207691" cy="3839318"/>
            <a:chOff x="2055364" y="1263824"/>
            <a:chExt cx="6631435" cy="4605846"/>
          </a:xfrm>
        </p:grpSpPr>
        <p:grpSp>
          <p:nvGrpSpPr>
            <p:cNvPr id="32772" name="Group 38"/>
            <p:cNvGrpSpPr>
              <a:grpSpLocks/>
            </p:cNvGrpSpPr>
            <p:nvPr/>
          </p:nvGrpSpPr>
          <p:grpSpPr bwMode="auto">
            <a:xfrm>
              <a:off x="2055364" y="1263824"/>
              <a:ext cx="6631435" cy="4577268"/>
              <a:chOff x="2055364" y="1263824"/>
              <a:chExt cx="6631435" cy="4577268"/>
            </a:xfrm>
          </p:grpSpPr>
          <p:sp>
            <p:nvSpPr>
              <p:cNvPr id="30" name="Isosceles Triangle 29"/>
              <p:cNvSpPr/>
              <p:nvPr/>
            </p:nvSpPr>
            <p:spPr>
              <a:xfrm>
                <a:off x="2055364" y="1263824"/>
                <a:ext cx="4577071" cy="4577268"/>
              </a:xfrm>
              <a:prstGeom prst="triangl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Freeform 30"/>
              <p:cNvSpPr/>
              <p:nvPr/>
            </p:nvSpPr>
            <p:spPr>
              <a:xfrm>
                <a:off x="4344153" y="1722029"/>
                <a:ext cx="4342646" cy="406796"/>
              </a:xfrm>
              <a:custGeom>
                <a:avLst/>
                <a:gdLst>
                  <a:gd name="connsiteX0" fmla="*/ 0 w 2975428"/>
                  <a:gd name="connsiteY0" fmla="*/ 67801 h 406796"/>
                  <a:gd name="connsiteX1" fmla="*/ 67801 w 2975428"/>
                  <a:gd name="connsiteY1" fmla="*/ 0 h 406796"/>
                  <a:gd name="connsiteX2" fmla="*/ 2907627 w 2975428"/>
                  <a:gd name="connsiteY2" fmla="*/ 0 h 406796"/>
                  <a:gd name="connsiteX3" fmla="*/ 2975428 w 2975428"/>
                  <a:gd name="connsiteY3" fmla="*/ 67801 h 406796"/>
                  <a:gd name="connsiteX4" fmla="*/ 2975428 w 2975428"/>
                  <a:gd name="connsiteY4" fmla="*/ 338995 h 406796"/>
                  <a:gd name="connsiteX5" fmla="*/ 2907627 w 2975428"/>
                  <a:gd name="connsiteY5" fmla="*/ 406796 h 406796"/>
                  <a:gd name="connsiteX6" fmla="*/ 67801 w 2975428"/>
                  <a:gd name="connsiteY6" fmla="*/ 406796 h 406796"/>
                  <a:gd name="connsiteX7" fmla="*/ 0 w 2975428"/>
                  <a:gd name="connsiteY7" fmla="*/ 338995 h 406796"/>
                  <a:gd name="connsiteX8" fmla="*/ 0 w 2975428"/>
                  <a:gd name="connsiteY8" fmla="*/ 67801 h 40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5428" h="406796">
                    <a:moveTo>
                      <a:pt x="0" y="67801"/>
                    </a:moveTo>
                    <a:cubicBezTo>
                      <a:pt x="0" y="30356"/>
                      <a:pt x="30356" y="0"/>
                      <a:pt x="67801" y="0"/>
                    </a:cubicBezTo>
                    <a:lnTo>
                      <a:pt x="2907627" y="0"/>
                    </a:lnTo>
                    <a:cubicBezTo>
                      <a:pt x="2945072" y="0"/>
                      <a:pt x="2975428" y="30356"/>
                      <a:pt x="2975428" y="67801"/>
                    </a:cubicBezTo>
                    <a:lnTo>
                      <a:pt x="2975428" y="338995"/>
                    </a:lnTo>
                    <a:cubicBezTo>
                      <a:pt x="2975428" y="376440"/>
                      <a:pt x="2945072" y="406796"/>
                      <a:pt x="2907627" y="406796"/>
                    </a:cubicBezTo>
                    <a:lnTo>
                      <a:pt x="67801" y="406796"/>
                    </a:lnTo>
                    <a:cubicBezTo>
                      <a:pt x="30356" y="406796"/>
                      <a:pt x="0" y="376440"/>
                      <a:pt x="0" y="338995"/>
                    </a:cubicBezTo>
                    <a:lnTo>
                      <a:pt x="0" y="67801"/>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0818" tIns="80818" rIns="80818" bIns="80818" spcCol="1270" anchor="ctr"/>
              <a:lstStyle/>
              <a:p>
                <a:pPr defTabSz="711200">
                  <a:lnSpc>
                    <a:spcPct val="90000"/>
                  </a:lnSpc>
                  <a:spcAft>
                    <a:spcPct val="35000"/>
                  </a:spcAft>
                  <a:defRPr/>
                </a:pPr>
                <a:r>
                  <a:rPr lang="en-US" sz="2000" dirty="0" smtClean="0">
                    <a:latin typeface="+mj-lt"/>
                    <a:cs typeface="Arial" pitchFamily="34" charset="0"/>
                  </a:rPr>
                  <a:t>Strategic</a:t>
                </a:r>
                <a:r>
                  <a:rPr lang="en-US" sz="2000" dirty="0">
                    <a:latin typeface="+mj-lt"/>
                  </a:rPr>
                  <a:t> </a:t>
                </a:r>
                <a:r>
                  <a:rPr lang="en-US" sz="2000" dirty="0" smtClean="0">
                    <a:latin typeface="+mj-lt"/>
                  </a:rPr>
                  <a:t>Vision</a:t>
                </a:r>
                <a:endParaRPr lang="en-US" sz="2000" dirty="0">
                  <a:latin typeface="+mj-lt"/>
                </a:endParaRPr>
              </a:p>
            </p:txBody>
          </p:sp>
          <p:sp>
            <p:nvSpPr>
              <p:cNvPr id="33" name="Freeform 32"/>
              <p:cNvSpPr/>
              <p:nvPr/>
            </p:nvSpPr>
            <p:spPr>
              <a:xfrm>
                <a:off x="4343900" y="2637321"/>
                <a:ext cx="4342645" cy="406796"/>
              </a:xfrm>
              <a:custGeom>
                <a:avLst/>
                <a:gdLst>
                  <a:gd name="connsiteX0" fmla="*/ 0 w 2975428"/>
                  <a:gd name="connsiteY0" fmla="*/ 67801 h 406796"/>
                  <a:gd name="connsiteX1" fmla="*/ 67801 w 2975428"/>
                  <a:gd name="connsiteY1" fmla="*/ 0 h 406796"/>
                  <a:gd name="connsiteX2" fmla="*/ 2907627 w 2975428"/>
                  <a:gd name="connsiteY2" fmla="*/ 0 h 406796"/>
                  <a:gd name="connsiteX3" fmla="*/ 2975428 w 2975428"/>
                  <a:gd name="connsiteY3" fmla="*/ 67801 h 406796"/>
                  <a:gd name="connsiteX4" fmla="*/ 2975428 w 2975428"/>
                  <a:gd name="connsiteY4" fmla="*/ 338995 h 406796"/>
                  <a:gd name="connsiteX5" fmla="*/ 2907627 w 2975428"/>
                  <a:gd name="connsiteY5" fmla="*/ 406796 h 406796"/>
                  <a:gd name="connsiteX6" fmla="*/ 67801 w 2975428"/>
                  <a:gd name="connsiteY6" fmla="*/ 406796 h 406796"/>
                  <a:gd name="connsiteX7" fmla="*/ 0 w 2975428"/>
                  <a:gd name="connsiteY7" fmla="*/ 338995 h 406796"/>
                  <a:gd name="connsiteX8" fmla="*/ 0 w 2975428"/>
                  <a:gd name="connsiteY8" fmla="*/ 67801 h 40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5428" h="406796">
                    <a:moveTo>
                      <a:pt x="0" y="67801"/>
                    </a:moveTo>
                    <a:cubicBezTo>
                      <a:pt x="0" y="30356"/>
                      <a:pt x="30356" y="0"/>
                      <a:pt x="67801" y="0"/>
                    </a:cubicBezTo>
                    <a:lnTo>
                      <a:pt x="2907627" y="0"/>
                    </a:lnTo>
                    <a:cubicBezTo>
                      <a:pt x="2945072" y="0"/>
                      <a:pt x="2975428" y="30356"/>
                      <a:pt x="2975428" y="67801"/>
                    </a:cubicBezTo>
                    <a:lnTo>
                      <a:pt x="2975428" y="338995"/>
                    </a:lnTo>
                    <a:cubicBezTo>
                      <a:pt x="2975428" y="376440"/>
                      <a:pt x="2945072" y="406796"/>
                      <a:pt x="2907627" y="406796"/>
                    </a:cubicBezTo>
                    <a:lnTo>
                      <a:pt x="67801" y="406796"/>
                    </a:lnTo>
                    <a:cubicBezTo>
                      <a:pt x="30356" y="406796"/>
                      <a:pt x="0" y="376440"/>
                      <a:pt x="0" y="338995"/>
                    </a:cubicBezTo>
                    <a:lnTo>
                      <a:pt x="0" y="67801"/>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0818" tIns="80818" rIns="80818" bIns="80818" spcCol="1270" anchor="ctr"/>
              <a:lstStyle/>
              <a:p>
                <a:pPr defTabSz="711200">
                  <a:lnSpc>
                    <a:spcPct val="90000"/>
                  </a:lnSpc>
                  <a:spcAft>
                    <a:spcPct val="35000"/>
                  </a:spcAft>
                  <a:defRPr/>
                </a:pPr>
                <a:r>
                  <a:rPr lang="en-US" sz="2000" dirty="0">
                    <a:latin typeface="+mj-lt"/>
                    <a:cs typeface="Arial" pitchFamily="34" charset="0"/>
                  </a:rPr>
                  <a:t>Leadership</a:t>
                </a:r>
              </a:p>
            </p:txBody>
          </p:sp>
          <p:sp>
            <p:nvSpPr>
              <p:cNvPr id="34" name="Freeform 33"/>
              <p:cNvSpPr/>
              <p:nvPr/>
            </p:nvSpPr>
            <p:spPr>
              <a:xfrm>
                <a:off x="4344154" y="3094968"/>
                <a:ext cx="4342645" cy="406796"/>
              </a:xfrm>
              <a:custGeom>
                <a:avLst/>
                <a:gdLst>
                  <a:gd name="connsiteX0" fmla="*/ 0 w 2975428"/>
                  <a:gd name="connsiteY0" fmla="*/ 67801 h 406796"/>
                  <a:gd name="connsiteX1" fmla="*/ 67801 w 2975428"/>
                  <a:gd name="connsiteY1" fmla="*/ 0 h 406796"/>
                  <a:gd name="connsiteX2" fmla="*/ 2907627 w 2975428"/>
                  <a:gd name="connsiteY2" fmla="*/ 0 h 406796"/>
                  <a:gd name="connsiteX3" fmla="*/ 2975428 w 2975428"/>
                  <a:gd name="connsiteY3" fmla="*/ 67801 h 406796"/>
                  <a:gd name="connsiteX4" fmla="*/ 2975428 w 2975428"/>
                  <a:gd name="connsiteY4" fmla="*/ 338995 h 406796"/>
                  <a:gd name="connsiteX5" fmla="*/ 2907627 w 2975428"/>
                  <a:gd name="connsiteY5" fmla="*/ 406796 h 406796"/>
                  <a:gd name="connsiteX6" fmla="*/ 67801 w 2975428"/>
                  <a:gd name="connsiteY6" fmla="*/ 406796 h 406796"/>
                  <a:gd name="connsiteX7" fmla="*/ 0 w 2975428"/>
                  <a:gd name="connsiteY7" fmla="*/ 338995 h 406796"/>
                  <a:gd name="connsiteX8" fmla="*/ 0 w 2975428"/>
                  <a:gd name="connsiteY8" fmla="*/ 67801 h 40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5428" h="406796">
                    <a:moveTo>
                      <a:pt x="0" y="67801"/>
                    </a:moveTo>
                    <a:cubicBezTo>
                      <a:pt x="0" y="30356"/>
                      <a:pt x="30356" y="0"/>
                      <a:pt x="67801" y="0"/>
                    </a:cubicBezTo>
                    <a:lnTo>
                      <a:pt x="2907627" y="0"/>
                    </a:lnTo>
                    <a:cubicBezTo>
                      <a:pt x="2945072" y="0"/>
                      <a:pt x="2975428" y="30356"/>
                      <a:pt x="2975428" y="67801"/>
                    </a:cubicBezTo>
                    <a:lnTo>
                      <a:pt x="2975428" y="338995"/>
                    </a:lnTo>
                    <a:cubicBezTo>
                      <a:pt x="2975428" y="376440"/>
                      <a:pt x="2945072" y="406796"/>
                      <a:pt x="2907627" y="406796"/>
                    </a:cubicBezTo>
                    <a:lnTo>
                      <a:pt x="67801" y="406796"/>
                    </a:lnTo>
                    <a:cubicBezTo>
                      <a:pt x="30356" y="406796"/>
                      <a:pt x="0" y="376440"/>
                      <a:pt x="0" y="338995"/>
                    </a:cubicBezTo>
                    <a:lnTo>
                      <a:pt x="0" y="67801"/>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0818" tIns="80818" rIns="80818" bIns="80818" spcCol="1270" anchor="ctr"/>
              <a:lstStyle/>
              <a:p>
                <a:pPr defTabSz="711200">
                  <a:lnSpc>
                    <a:spcPct val="90000"/>
                  </a:lnSpc>
                  <a:spcAft>
                    <a:spcPct val="35000"/>
                  </a:spcAft>
                  <a:defRPr/>
                </a:pPr>
                <a:r>
                  <a:rPr lang="en-US" sz="2000" dirty="0">
                    <a:latin typeface="+mj-lt"/>
                    <a:cs typeface="Arial" pitchFamily="34" charset="0"/>
                  </a:rPr>
                  <a:t>Relevance &amp; Practicality</a:t>
                </a:r>
              </a:p>
            </p:txBody>
          </p:sp>
          <p:sp>
            <p:nvSpPr>
              <p:cNvPr id="35" name="Freeform 34"/>
              <p:cNvSpPr/>
              <p:nvPr/>
            </p:nvSpPr>
            <p:spPr>
              <a:xfrm>
                <a:off x="4344154" y="3552615"/>
                <a:ext cx="4342645" cy="406796"/>
              </a:xfrm>
              <a:custGeom>
                <a:avLst/>
                <a:gdLst>
                  <a:gd name="connsiteX0" fmla="*/ 0 w 2975428"/>
                  <a:gd name="connsiteY0" fmla="*/ 67801 h 406796"/>
                  <a:gd name="connsiteX1" fmla="*/ 67801 w 2975428"/>
                  <a:gd name="connsiteY1" fmla="*/ 0 h 406796"/>
                  <a:gd name="connsiteX2" fmla="*/ 2907627 w 2975428"/>
                  <a:gd name="connsiteY2" fmla="*/ 0 h 406796"/>
                  <a:gd name="connsiteX3" fmla="*/ 2975428 w 2975428"/>
                  <a:gd name="connsiteY3" fmla="*/ 67801 h 406796"/>
                  <a:gd name="connsiteX4" fmla="*/ 2975428 w 2975428"/>
                  <a:gd name="connsiteY4" fmla="*/ 338995 h 406796"/>
                  <a:gd name="connsiteX5" fmla="*/ 2907627 w 2975428"/>
                  <a:gd name="connsiteY5" fmla="*/ 406796 h 406796"/>
                  <a:gd name="connsiteX6" fmla="*/ 67801 w 2975428"/>
                  <a:gd name="connsiteY6" fmla="*/ 406796 h 406796"/>
                  <a:gd name="connsiteX7" fmla="*/ 0 w 2975428"/>
                  <a:gd name="connsiteY7" fmla="*/ 338995 h 406796"/>
                  <a:gd name="connsiteX8" fmla="*/ 0 w 2975428"/>
                  <a:gd name="connsiteY8" fmla="*/ 67801 h 40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5428" h="406796">
                    <a:moveTo>
                      <a:pt x="0" y="67801"/>
                    </a:moveTo>
                    <a:cubicBezTo>
                      <a:pt x="0" y="30356"/>
                      <a:pt x="30356" y="0"/>
                      <a:pt x="67801" y="0"/>
                    </a:cubicBezTo>
                    <a:lnTo>
                      <a:pt x="2907627" y="0"/>
                    </a:lnTo>
                    <a:cubicBezTo>
                      <a:pt x="2945072" y="0"/>
                      <a:pt x="2975428" y="30356"/>
                      <a:pt x="2975428" y="67801"/>
                    </a:cubicBezTo>
                    <a:lnTo>
                      <a:pt x="2975428" y="338995"/>
                    </a:lnTo>
                    <a:cubicBezTo>
                      <a:pt x="2975428" y="376440"/>
                      <a:pt x="2945072" y="406796"/>
                      <a:pt x="2907627" y="406796"/>
                    </a:cubicBezTo>
                    <a:lnTo>
                      <a:pt x="67801" y="406796"/>
                    </a:lnTo>
                    <a:cubicBezTo>
                      <a:pt x="30356" y="406796"/>
                      <a:pt x="0" y="376440"/>
                      <a:pt x="0" y="338995"/>
                    </a:cubicBezTo>
                    <a:lnTo>
                      <a:pt x="0" y="67801"/>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0818" tIns="80818" rIns="80818" bIns="80818" spcCol="1270" anchor="ctr"/>
              <a:lstStyle/>
              <a:p>
                <a:pPr defTabSz="711200">
                  <a:lnSpc>
                    <a:spcPct val="90000"/>
                  </a:lnSpc>
                  <a:spcAft>
                    <a:spcPct val="35000"/>
                  </a:spcAft>
                  <a:defRPr/>
                </a:pPr>
                <a:r>
                  <a:rPr lang="en-US" dirty="0">
                    <a:latin typeface="+mj-lt"/>
                    <a:cs typeface="Arial" pitchFamily="34" charset="0"/>
                  </a:rPr>
                  <a:t>Evaluation/Return on Investment</a:t>
                </a:r>
              </a:p>
            </p:txBody>
          </p:sp>
          <p:sp>
            <p:nvSpPr>
              <p:cNvPr id="36" name="Freeform 35"/>
              <p:cNvSpPr/>
              <p:nvPr/>
            </p:nvSpPr>
            <p:spPr>
              <a:xfrm>
                <a:off x="4344154" y="4010261"/>
                <a:ext cx="4342645" cy="406796"/>
              </a:xfrm>
              <a:custGeom>
                <a:avLst/>
                <a:gdLst>
                  <a:gd name="connsiteX0" fmla="*/ 0 w 2975428"/>
                  <a:gd name="connsiteY0" fmla="*/ 67801 h 406796"/>
                  <a:gd name="connsiteX1" fmla="*/ 67801 w 2975428"/>
                  <a:gd name="connsiteY1" fmla="*/ 0 h 406796"/>
                  <a:gd name="connsiteX2" fmla="*/ 2907627 w 2975428"/>
                  <a:gd name="connsiteY2" fmla="*/ 0 h 406796"/>
                  <a:gd name="connsiteX3" fmla="*/ 2975428 w 2975428"/>
                  <a:gd name="connsiteY3" fmla="*/ 67801 h 406796"/>
                  <a:gd name="connsiteX4" fmla="*/ 2975428 w 2975428"/>
                  <a:gd name="connsiteY4" fmla="*/ 338995 h 406796"/>
                  <a:gd name="connsiteX5" fmla="*/ 2907627 w 2975428"/>
                  <a:gd name="connsiteY5" fmla="*/ 406796 h 406796"/>
                  <a:gd name="connsiteX6" fmla="*/ 67801 w 2975428"/>
                  <a:gd name="connsiteY6" fmla="*/ 406796 h 406796"/>
                  <a:gd name="connsiteX7" fmla="*/ 0 w 2975428"/>
                  <a:gd name="connsiteY7" fmla="*/ 338995 h 406796"/>
                  <a:gd name="connsiteX8" fmla="*/ 0 w 2975428"/>
                  <a:gd name="connsiteY8" fmla="*/ 67801 h 40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5428" h="406796">
                    <a:moveTo>
                      <a:pt x="0" y="67801"/>
                    </a:moveTo>
                    <a:cubicBezTo>
                      <a:pt x="0" y="30356"/>
                      <a:pt x="30356" y="0"/>
                      <a:pt x="67801" y="0"/>
                    </a:cubicBezTo>
                    <a:lnTo>
                      <a:pt x="2907627" y="0"/>
                    </a:lnTo>
                    <a:cubicBezTo>
                      <a:pt x="2945072" y="0"/>
                      <a:pt x="2975428" y="30356"/>
                      <a:pt x="2975428" y="67801"/>
                    </a:cubicBezTo>
                    <a:lnTo>
                      <a:pt x="2975428" y="338995"/>
                    </a:lnTo>
                    <a:cubicBezTo>
                      <a:pt x="2975428" y="376440"/>
                      <a:pt x="2945072" y="406796"/>
                      <a:pt x="2907627" y="406796"/>
                    </a:cubicBezTo>
                    <a:lnTo>
                      <a:pt x="67801" y="406796"/>
                    </a:lnTo>
                    <a:cubicBezTo>
                      <a:pt x="30356" y="406796"/>
                      <a:pt x="0" y="376440"/>
                      <a:pt x="0" y="338995"/>
                    </a:cubicBezTo>
                    <a:lnTo>
                      <a:pt x="0" y="67801"/>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0818" tIns="80818" rIns="80818" bIns="80818" spcCol="1270" anchor="ctr"/>
              <a:lstStyle/>
              <a:p>
                <a:pPr defTabSz="711200">
                  <a:lnSpc>
                    <a:spcPct val="90000"/>
                  </a:lnSpc>
                  <a:spcAft>
                    <a:spcPct val="35000"/>
                  </a:spcAft>
                  <a:defRPr/>
                </a:pPr>
                <a:r>
                  <a:rPr lang="en-US" sz="2000" dirty="0">
                    <a:latin typeface="+mj-lt"/>
                  </a:rPr>
                  <a:t>Communication</a:t>
                </a:r>
              </a:p>
            </p:txBody>
          </p:sp>
          <p:sp>
            <p:nvSpPr>
              <p:cNvPr id="37" name="Freeform 36"/>
              <p:cNvSpPr/>
              <p:nvPr/>
            </p:nvSpPr>
            <p:spPr>
              <a:xfrm>
                <a:off x="4344154" y="4467907"/>
                <a:ext cx="4342645" cy="406796"/>
              </a:xfrm>
              <a:custGeom>
                <a:avLst/>
                <a:gdLst>
                  <a:gd name="connsiteX0" fmla="*/ 0 w 2975428"/>
                  <a:gd name="connsiteY0" fmla="*/ 67801 h 406796"/>
                  <a:gd name="connsiteX1" fmla="*/ 67801 w 2975428"/>
                  <a:gd name="connsiteY1" fmla="*/ 0 h 406796"/>
                  <a:gd name="connsiteX2" fmla="*/ 2907627 w 2975428"/>
                  <a:gd name="connsiteY2" fmla="*/ 0 h 406796"/>
                  <a:gd name="connsiteX3" fmla="*/ 2975428 w 2975428"/>
                  <a:gd name="connsiteY3" fmla="*/ 67801 h 406796"/>
                  <a:gd name="connsiteX4" fmla="*/ 2975428 w 2975428"/>
                  <a:gd name="connsiteY4" fmla="*/ 338995 h 406796"/>
                  <a:gd name="connsiteX5" fmla="*/ 2907627 w 2975428"/>
                  <a:gd name="connsiteY5" fmla="*/ 406796 h 406796"/>
                  <a:gd name="connsiteX6" fmla="*/ 67801 w 2975428"/>
                  <a:gd name="connsiteY6" fmla="*/ 406796 h 406796"/>
                  <a:gd name="connsiteX7" fmla="*/ 0 w 2975428"/>
                  <a:gd name="connsiteY7" fmla="*/ 338995 h 406796"/>
                  <a:gd name="connsiteX8" fmla="*/ 0 w 2975428"/>
                  <a:gd name="connsiteY8" fmla="*/ 67801 h 40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5428" h="406796">
                    <a:moveTo>
                      <a:pt x="0" y="67801"/>
                    </a:moveTo>
                    <a:cubicBezTo>
                      <a:pt x="0" y="30356"/>
                      <a:pt x="30356" y="0"/>
                      <a:pt x="67801" y="0"/>
                    </a:cubicBezTo>
                    <a:lnTo>
                      <a:pt x="2907627" y="0"/>
                    </a:lnTo>
                    <a:cubicBezTo>
                      <a:pt x="2945072" y="0"/>
                      <a:pt x="2975428" y="30356"/>
                      <a:pt x="2975428" y="67801"/>
                    </a:cubicBezTo>
                    <a:lnTo>
                      <a:pt x="2975428" y="338995"/>
                    </a:lnTo>
                    <a:cubicBezTo>
                      <a:pt x="2975428" y="376440"/>
                      <a:pt x="2945072" y="406796"/>
                      <a:pt x="2907627" y="406796"/>
                    </a:cubicBezTo>
                    <a:lnTo>
                      <a:pt x="67801" y="406796"/>
                    </a:lnTo>
                    <a:cubicBezTo>
                      <a:pt x="30356" y="406796"/>
                      <a:pt x="0" y="376440"/>
                      <a:pt x="0" y="338995"/>
                    </a:cubicBezTo>
                    <a:lnTo>
                      <a:pt x="0" y="67801"/>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0818" tIns="80818" rIns="80818" bIns="80818" spcCol="1270" anchor="ctr"/>
              <a:lstStyle/>
              <a:p>
                <a:pPr defTabSz="711200">
                  <a:lnSpc>
                    <a:spcPct val="90000"/>
                  </a:lnSpc>
                  <a:spcAft>
                    <a:spcPct val="35000"/>
                  </a:spcAft>
                  <a:defRPr/>
                </a:pPr>
                <a:r>
                  <a:rPr lang="en-US" sz="2000" dirty="0">
                    <a:latin typeface="+mj-lt"/>
                  </a:rPr>
                  <a:t>Efficiency &amp; Effectiveness</a:t>
                </a:r>
              </a:p>
            </p:txBody>
          </p:sp>
          <p:sp>
            <p:nvSpPr>
              <p:cNvPr id="38" name="Freeform 37"/>
              <p:cNvSpPr/>
              <p:nvPr/>
            </p:nvSpPr>
            <p:spPr>
              <a:xfrm>
                <a:off x="4344154" y="4925554"/>
                <a:ext cx="4342645" cy="406796"/>
              </a:xfrm>
              <a:custGeom>
                <a:avLst/>
                <a:gdLst>
                  <a:gd name="connsiteX0" fmla="*/ 0 w 2975428"/>
                  <a:gd name="connsiteY0" fmla="*/ 67801 h 406796"/>
                  <a:gd name="connsiteX1" fmla="*/ 67801 w 2975428"/>
                  <a:gd name="connsiteY1" fmla="*/ 0 h 406796"/>
                  <a:gd name="connsiteX2" fmla="*/ 2907627 w 2975428"/>
                  <a:gd name="connsiteY2" fmla="*/ 0 h 406796"/>
                  <a:gd name="connsiteX3" fmla="*/ 2975428 w 2975428"/>
                  <a:gd name="connsiteY3" fmla="*/ 67801 h 406796"/>
                  <a:gd name="connsiteX4" fmla="*/ 2975428 w 2975428"/>
                  <a:gd name="connsiteY4" fmla="*/ 338995 h 406796"/>
                  <a:gd name="connsiteX5" fmla="*/ 2907627 w 2975428"/>
                  <a:gd name="connsiteY5" fmla="*/ 406796 h 406796"/>
                  <a:gd name="connsiteX6" fmla="*/ 67801 w 2975428"/>
                  <a:gd name="connsiteY6" fmla="*/ 406796 h 406796"/>
                  <a:gd name="connsiteX7" fmla="*/ 0 w 2975428"/>
                  <a:gd name="connsiteY7" fmla="*/ 338995 h 406796"/>
                  <a:gd name="connsiteX8" fmla="*/ 0 w 2975428"/>
                  <a:gd name="connsiteY8" fmla="*/ 67801 h 40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5428" h="406796">
                    <a:moveTo>
                      <a:pt x="0" y="67801"/>
                    </a:moveTo>
                    <a:cubicBezTo>
                      <a:pt x="0" y="30356"/>
                      <a:pt x="30356" y="0"/>
                      <a:pt x="67801" y="0"/>
                    </a:cubicBezTo>
                    <a:lnTo>
                      <a:pt x="2907627" y="0"/>
                    </a:lnTo>
                    <a:cubicBezTo>
                      <a:pt x="2945072" y="0"/>
                      <a:pt x="2975428" y="30356"/>
                      <a:pt x="2975428" y="67801"/>
                    </a:cubicBezTo>
                    <a:lnTo>
                      <a:pt x="2975428" y="338995"/>
                    </a:lnTo>
                    <a:cubicBezTo>
                      <a:pt x="2975428" y="376440"/>
                      <a:pt x="2945072" y="406796"/>
                      <a:pt x="2907627" y="406796"/>
                    </a:cubicBezTo>
                    <a:lnTo>
                      <a:pt x="67801" y="406796"/>
                    </a:lnTo>
                    <a:cubicBezTo>
                      <a:pt x="30356" y="406796"/>
                      <a:pt x="0" y="376440"/>
                      <a:pt x="0" y="338995"/>
                    </a:cubicBezTo>
                    <a:lnTo>
                      <a:pt x="0" y="67801"/>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0818" tIns="80818" rIns="80818" bIns="80818" spcCol="1270" anchor="ctr"/>
              <a:lstStyle/>
              <a:p>
                <a:pPr defTabSz="711200">
                  <a:lnSpc>
                    <a:spcPct val="90000"/>
                  </a:lnSpc>
                  <a:spcAft>
                    <a:spcPct val="35000"/>
                  </a:spcAft>
                  <a:defRPr/>
                </a:pPr>
                <a:r>
                  <a:rPr lang="en-US" sz="2000" dirty="0">
                    <a:latin typeface="+mj-lt"/>
                  </a:rPr>
                  <a:t>Capacity</a:t>
                </a:r>
              </a:p>
            </p:txBody>
          </p:sp>
        </p:grpSp>
        <p:sp>
          <p:nvSpPr>
            <p:cNvPr id="15" name="Rectangle 14"/>
            <p:cNvSpPr/>
            <p:nvPr/>
          </p:nvSpPr>
          <p:spPr>
            <a:xfrm>
              <a:off x="3626262" y="2297401"/>
              <a:ext cx="677154" cy="2982877"/>
            </a:xfrm>
            <a:prstGeom prst="rect">
              <a:avLst/>
            </a:prstGeom>
          </p:spPr>
          <p:txBody>
            <a:bodyPr vert="vert" wrap="none">
              <a:spAutoFit/>
            </a:bodyPr>
            <a:lstStyle/>
            <a:p>
              <a:pPr>
                <a:defRPr/>
              </a:pPr>
              <a:r>
                <a:rPr lang="en-US" sz="3200" b="1" dirty="0">
                  <a:solidFill>
                    <a:srgbClr val="D0D8E8"/>
                  </a:solidFill>
                  <a:effectLst>
                    <a:outerShdw blurRad="38100" dist="38100" dir="2700000" algn="tl">
                      <a:srgbClr val="000000">
                        <a:alpha val="43137"/>
                      </a:srgbClr>
                    </a:outerShdw>
                  </a:effectLst>
                  <a:latin typeface="Arial" charset="0"/>
                  <a:ea typeface="ＭＳ Ｐゴシック" charset="-128"/>
                </a:rPr>
                <a:t>Positioning for</a:t>
              </a:r>
            </a:p>
          </p:txBody>
        </p:sp>
        <p:sp>
          <p:nvSpPr>
            <p:cNvPr id="32774" name="Rectangle 15"/>
            <p:cNvSpPr>
              <a:spLocks noChangeArrowheads="1"/>
            </p:cNvSpPr>
            <p:nvPr/>
          </p:nvSpPr>
          <p:spPr bwMode="auto">
            <a:xfrm>
              <a:off x="3683303" y="5284895"/>
              <a:ext cx="28472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200" b="1" dirty="0">
                  <a:solidFill>
                    <a:schemeClr val="bg1"/>
                  </a:solidFill>
                  <a:effectLst>
                    <a:outerShdw blurRad="38100" dist="38100" dir="2700000" algn="tl">
                      <a:srgbClr val="000000">
                        <a:alpha val="43137"/>
                      </a:srgbClr>
                    </a:outerShdw>
                  </a:effectLst>
                </a:rPr>
                <a:t>Sustainability</a:t>
              </a:r>
            </a:p>
          </p:txBody>
        </p:sp>
      </p:grpSp>
      <p:sp>
        <p:nvSpPr>
          <p:cNvPr id="17" name="TextBox 16"/>
          <p:cNvSpPr txBox="1"/>
          <p:nvPr/>
        </p:nvSpPr>
        <p:spPr>
          <a:xfrm>
            <a:off x="6274036" y="2239203"/>
            <a:ext cx="2740872" cy="2308322"/>
          </a:xfrm>
          <a:prstGeom prst="rect">
            <a:avLst/>
          </a:prstGeom>
          <a:noFill/>
        </p:spPr>
        <p:txBody>
          <a:bodyPr wrap="square" lIns="91439" tIns="45719" rIns="91439" bIns="45719">
            <a:spAutoFit/>
          </a:bodyPr>
          <a:lstStyle/>
          <a:p>
            <a:pPr marL="285750" indent="-285750">
              <a:buFont typeface="Arial" panose="020B0604020202020204" pitchFamily="34" charset="0"/>
              <a:buChar char="•"/>
              <a:defRPr/>
            </a:pPr>
            <a:r>
              <a:rPr lang="en-US" sz="1800" dirty="0" smtClean="0">
                <a:latin typeface="+mj-lt"/>
                <a:ea typeface="ＭＳ Ｐゴシック" charset="-128"/>
              </a:rPr>
              <a:t>Stakeholders </a:t>
            </a:r>
            <a:r>
              <a:rPr lang="en-US" sz="1800" dirty="0">
                <a:latin typeface="+mj-lt"/>
                <a:ea typeface="ＭＳ Ｐゴシック" charset="-128"/>
              </a:rPr>
              <a:t>are included in program planning and </a:t>
            </a:r>
            <a:r>
              <a:rPr lang="en-US" sz="1800" dirty="0" smtClean="0">
                <a:latin typeface="+mj-lt"/>
                <a:ea typeface="ＭＳ Ｐゴシック" charset="-128"/>
              </a:rPr>
              <a:t>implementation</a:t>
            </a:r>
          </a:p>
          <a:p>
            <a:pPr>
              <a:defRPr/>
            </a:pPr>
            <a:endParaRPr lang="en-US" dirty="0">
              <a:latin typeface="+mj-lt"/>
            </a:endParaRPr>
          </a:p>
          <a:p>
            <a:pPr marL="285750" indent="-285750">
              <a:buFont typeface="Arial" panose="020B0604020202020204" pitchFamily="34" charset="0"/>
              <a:buChar char="•"/>
              <a:defRPr/>
            </a:pPr>
            <a:r>
              <a:rPr lang="en-US" sz="1800" dirty="0" smtClean="0">
                <a:latin typeface="+mj-lt"/>
                <a:ea typeface="ＭＳ Ｐゴシック" charset="-128"/>
              </a:rPr>
              <a:t>Partners </a:t>
            </a:r>
            <a:r>
              <a:rPr lang="en-US" sz="1800" dirty="0">
                <a:latin typeface="+mj-lt"/>
                <a:ea typeface="ＭＳ Ｐゴシック" charset="-128"/>
              </a:rPr>
              <a:t>play an integral role and have a shared interest in the outcomes</a:t>
            </a:r>
          </a:p>
        </p:txBody>
      </p:sp>
      <p:sp>
        <p:nvSpPr>
          <p:cNvPr id="25" name="Freeform 24"/>
          <p:cNvSpPr/>
          <p:nvPr/>
        </p:nvSpPr>
        <p:spPr bwMode="auto">
          <a:xfrm>
            <a:off x="1979286" y="2754394"/>
            <a:ext cx="3313476" cy="339095"/>
          </a:xfrm>
          <a:custGeom>
            <a:avLst/>
            <a:gdLst>
              <a:gd name="connsiteX0" fmla="*/ 0 w 2975428"/>
              <a:gd name="connsiteY0" fmla="*/ 67801 h 406796"/>
              <a:gd name="connsiteX1" fmla="*/ 67801 w 2975428"/>
              <a:gd name="connsiteY1" fmla="*/ 0 h 406796"/>
              <a:gd name="connsiteX2" fmla="*/ 2907627 w 2975428"/>
              <a:gd name="connsiteY2" fmla="*/ 0 h 406796"/>
              <a:gd name="connsiteX3" fmla="*/ 2975428 w 2975428"/>
              <a:gd name="connsiteY3" fmla="*/ 67801 h 406796"/>
              <a:gd name="connsiteX4" fmla="*/ 2975428 w 2975428"/>
              <a:gd name="connsiteY4" fmla="*/ 338995 h 406796"/>
              <a:gd name="connsiteX5" fmla="*/ 2907627 w 2975428"/>
              <a:gd name="connsiteY5" fmla="*/ 406796 h 406796"/>
              <a:gd name="connsiteX6" fmla="*/ 67801 w 2975428"/>
              <a:gd name="connsiteY6" fmla="*/ 406796 h 406796"/>
              <a:gd name="connsiteX7" fmla="*/ 0 w 2975428"/>
              <a:gd name="connsiteY7" fmla="*/ 338995 h 406796"/>
              <a:gd name="connsiteX8" fmla="*/ 0 w 2975428"/>
              <a:gd name="connsiteY8" fmla="*/ 67801 h 40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5428" h="406796">
                <a:moveTo>
                  <a:pt x="0" y="67801"/>
                </a:moveTo>
                <a:cubicBezTo>
                  <a:pt x="0" y="30356"/>
                  <a:pt x="30356" y="0"/>
                  <a:pt x="67801" y="0"/>
                </a:cubicBezTo>
                <a:lnTo>
                  <a:pt x="2907627" y="0"/>
                </a:lnTo>
                <a:cubicBezTo>
                  <a:pt x="2945072" y="0"/>
                  <a:pt x="2975428" y="30356"/>
                  <a:pt x="2975428" y="67801"/>
                </a:cubicBezTo>
                <a:lnTo>
                  <a:pt x="2975428" y="338995"/>
                </a:lnTo>
                <a:cubicBezTo>
                  <a:pt x="2975428" y="376440"/>
                  <a:pt x="2945072" y="406796"/>
                  <a:pt x="2907627" y="406796"/>
                </a:cubicBezTo>
                <a:lnTo>
                  <a:pt x="67801" y="406796"/>
                </a:lnTo>
                <a:cubicBezTo>
                  <a:pt x="30356" y="406796"/>
                  <a:pt x="0" y="376440"/>
                  <a:pt x="0" y="338995"/>
                </a:cubicBezTo>
                <a:lnTo>
                  <a:pt x="0" y="67801"/>
                </a:lnTo>
                <a:close/>
              </a:path>
            </a:pathLst>
          </a:cu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0818" tIns="80818" rIns="80818" bIns="80818" spcCol="1270" anchor="ctr"/>
          <a:lstStyle/>
          <a:p>
            <a:pPr defTabSz="711200">
              <a:lnSpc>
                <a:spcPct val="90000"/>
              </a:lnSpc>
              <a:spcAft>
                <a:spcPct val="35000"/>
              </a:spcAft>
              <a:defRPr/>
            </a:pPr>
            <a:r>
              <a:rPr lang="en-US" sz="2000" dirty="0">
                <a:latin typeface="+mj-lt"/>
                <a:cs typeface="Arial" pitchFamily="34" charset="0"/>
              </a:rPr>
              <a:t>Collaboration</a:t>
            </a:r>
          </a:p>
        </p:txBody>
      </p:sp>
      <p:sp>
        <p:nvSpPr>
          <p:cNvPr id="8" name="Right Arrow 7"/>
          <p:cNvSpPr/>
          <p:nvPr/>
        </p:nvSpPr>
        <p:spPr>
          <a:xfrm rot="10800000">
            <a:off x="5573677" y="2789637"/>
            <a:ext cx="590455" cy="26597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783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25"/>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5"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28600"/>
            <a:ext cx="7772400" cy="1143000"/>
          </a:xfrm>
        </p:spPr>
        <p:txBody>
          <a:bodyPr/>
          <a:lstStyle/>
          <a:p>
            <a:r>
              <a:rPr lang="en-US" b="1" dirty="0" smtClean="0"/>
              <a:t>Our Experience:</a:t>
            </a:r>
            <a:br>
              <a:rPr lang="en-US" b="1" dirty="0" smtClean="0"/>
            </a:br>
            <a:r>
              <a:rPr lang="en-US" b="1" dirty="0" smtClean="0"/>
              <a:t>How Programs Sustain</a:t>
            </a:r>
            <a:endParaRPr lang="en-US" b="1" dirty="0"/>
          </a:p>
        </p:txBody>
      </p:sp>
      <p:sp>
        <p:nvSpPr>
          <p:cNvPr id="6" name="Content Placeholder 5"/>
          <p:cNvSpPr>
            <a:spLocks noGrp="1"/>
          </p:cNvSpPr>
          <p:nvPr>
            <p:ph idx="1"/>
          </p:nvPr>
        </p:nvSpPr>
        <p:spPr>
          <a:xfrm>
            <a:off x="457200" y="1905000"/>
            <a:ext cx="8229600" cy="4602163"/>
          </a:xfrm>
        </p:spPr>
        <p:txBody>
          <a:bodyPr/>
          <a:lstStyle/>
          <a:p>
            <a:r>
              <a:rPr lang="en-US" b="1" dirty="0" smtClean="0"/>
              <a:t>In-kind support </a:t>
            </a:r>
            <a:r>
              <a:rPr lang="en-US" dirty="0" smtClean="0"/>
              <a:t>and </a:t>
            </a:r>
            <a:r>
              <a:rPr lang="en-US" b="1" dirty="0" smtClean="0"/>
              <a:t>absorption of program components by partners</a:t>
            </a:r>
            <a:r>
              <a:rPr lang="en-US" dirty="0" smtClean="0"/>
              <a:t> are the most common ways that programs continue beyond the grant period</a:t>
            </a:r>
            <a:endParaRPr lang="en-US" dirty="0"/>
          </a:p>
        </p:txBody>
      </p:sp>
    </p:spTree>
    <p:extLst>
      <p:ext uri="{BB962C8B-B14F-4D97-AF65-F5344CB8AC3E}">
        <p14:creationId xmlns:p14="http://schemas.microsoft.com/office/powerpoint/2010/main" val="27405820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for Partnering </a:t>
            </a:r>
            <a:endParaRPr lang="en-US" dirty="0"/>
          </a:p>
        </p:txBody>
      </p:sp>
      <p:sp>
        <p:nvSpPr>
          <p:cNvPr id="3" name="Content Placeholder 2"/>
          <p:cNvSpPr>
            <a:spLocks noGrp="1"/>
          </p:cNvSpPr>
          <p:nvPr>
            <p:ph idx="1"/>
          </p:nvPr>
        </p:nvSpPr>
        <p:spPr/>
        <p:txBody>
          <a:bodyPr>
            <a:normAutofit/>
          </a:bodyPr>
          <a:lstStyle/>
          <a:p>
            <a:r>
              <a:rPr lang="en-US" sz="3800" dirty="0"/>
              <a:t>No playbook or set of “best practices”</a:t>
            </a:r>
          </a:p>
          <a:p>
            <a:r>
              <a:rPr lang="en-US" sz="3800" dirty="0" smtClean="0"/>
              <a:t>Well-defined </a:t>
            </a:r>
            <a:r>
              <a:rPr lang="en-US" sz="3800" dirty="0"/>
              <a:t>vision for working together</a:t>
            </a:r>
          </a:p>
          <a:p>
            <a:r>
              <a:rPr lang="en-US" sz="3800" dirty="0"/>
              <a:t>Shared vision and understanding of roles</a:t>
            </a:r>
          </a:p>
          <a:p>
            <a:r>
              <a:rPr lang="en-US" sz="3800" dirty="0"/>
              <a:t>Use </a:t>
            </a:r>
            <a:r>
              <a:rPr lang="en-US" sz="3800" dirty="0" smtClean="0"/>
              <a:t>grants </a:t>
            </a:r>
            <a:r>
              <a:rPr lang="en-US" sz="3800" dirty="0"/>
              <a:t>as a means to an end versus being an end unto itself</a:t>
            </a:r>
          </a:p>
          <a:p>
            <a:endParaRPr lang="en-US" dirty="0" smtClean="0"/>
          </a:p>
          <a:p>
            <a:pPr marL="0" indent="0">
              <a:buNone/>
            </a:pPr>
            <a:endParaRPr lang="en-US" dirty="0"/>
          </a:p>
        </p:txBody>
      </p:sp>
    </p:spTree>
    <p:extLst>
      <p:ext uri="{BB962C8B-B14F-4D97-AF65-F5344CB8AC3E}">
        <p14:creationId xmlns:p14="http://schemas.microsoft.com/office/powerpoint/2010/main" val="4161108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2259</TotalTime>
  <Words>1080</Words>
  <Application>Microsoft Office PowerPoint</Application>
  <PresentationFormat>On-screen Show (4:3)</PresentationFormat>
  <Paragraphs>173</Paragraphs>
  <Slides>22</Slides>
  <Notes>11</Notes>
  <HiddenSlides>2</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22</vt:i4>
      </vt:variant>
    </vt:vector>
  </HeadingPairs>
  <TitlesOfParts>
    <vt:vector size="38" baseType="lpstr">
      <vt:lpstr>MS PGothic</vt:lpstr>
      <vt:lpstr>MS PGothic</vt:lpstr>
      <vt:lpstr>Adobe Arabic</vt:lpstr>
      <vt:lpstr>Arial</vt:lpstr>
      <vt:lpstr>Arial Narrow</vt:lpstr>
      <vt:lpstr>Avenir LT Std 35 Light</vt:lpstr>
      <vt:lpstr>Avenir LT Std 45 Book</vt:lpstr>
      <vt:lpstr>Avenir LT Std 55 Roman</vt:lpstr>
      <vt:lpstr>Avenir LT Std 85 Heavy</vt:lpstr>
      <vt:lpstr>Calibri</vt:lpstr>
      <vt:lpstr>Palatino Linotype</vt:lpstr>
      <vt:lpstr>Tahoma</vt:lpstr>
      <vt:lpstr>Times New Roman</vt:lpstr>
      <vt:lpstr>Trajan Pro</vt:lpstr>
      <vt:lpstr>Verdana</vt:lpstr>
      <vt:lpstr>Office Theme</vt:lpstr>
      <vt:lpstr>PowerPoint Presentation</vt:lpstr>
      <vt:lpstr>Objectives</vt:lpstr>
      <vt:lpstr>Technical Assistance approach</vt:lpstr>
      <vt:lpstr>Some common clichés about collaboration and partnerships</vt:lpstr>
      <vt:lpstr>Some clichés are true…</vt:lpstr>
      <vt:lpstr>Turn to a partner</vt:lpstr>
      <vt:lpstr>GHPC Sustainability Framework</vt:lpstr>
      <vt:lpstr>Our Experience: How Programs Sustain</vt:lpstr>
      <vt:lpstr>Strategies for Partnering </vt:lpstr>
      <vt:lpstr>Shared Vision</vt:lpstr>
      <vt:lpstr>PowerPoint Presentation</vt:lpstr>
      <vt:lpstr>Shared Responsibility</vt:lpstr>
      <vt:lpstr>PowerPoint Presentation</vt:lpstr>
      <vt:lpstr>Shared Resources</vt:lpstr>
      <vt:lpstr>Shared Resources</vt:lpstr>
      <vt:lpstr> In Summary:  </vt:lpstr>
      <vt:lpstr>Partnership Pulse Check</vt:lpstr>
      <vt:lpstr>Unique Partnerships Can make for unique impacts</vt:lpstr>
      <vt:lpstr>EPODE Fleurbaix Laventie Ville Santé (FLVS) study</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Elizabeth Gotham</dc:creator>
  <cp:lastModifiedBy>Rachel A Campos</cp:lastModifiedBy>
  <cp:revision>46</cp:revision>
  <dcterms:created xsi:type="dcterms:W3CDTF">2012-05-23T19:54:04Z</dcterms:created>
  <dcterms:modified xsi:type="dcterms:W3CDTF">2018-10-16T14:47:01Z</dcterms:modified>
</cp:coreProperties>
</file>