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315" r:id="rId2"/>
    <p:sldId id="260" r:id="rId3"/>
    <p:sldId id="317" r:id="rId4"/>
    <p:sldId id="319" r:id="rId5"/>
    <p:sldId id="320" r:id="rId6"/>
    <p:sldId id="300" r:id="rId7"/>
    <p:sldId id="323" r:id="rId8"/>
    <p:sldId id="294" r:id="rId9"/>
    <p:sldId id="321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FF3399"/>
    <a:srgbClr val="6CA9E6"/>
    <a:srgbClr val="1C9CCA"/>
    <a:srgbClr val="27B0E1"/>
    <a:srgbClr val="1DA2D1"/>
    <a:srgbClr val="4699DE"/>
    <a:srgbClr val="0066FF"/>
    <a:srgbClr val="1085C9"/>
    <a:srgbClr val="547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747" autoAdjust="0"/>
  </p:normalViewPr>
  <p:slideViewPr>
    <p:cSldViewPr snapToGrid="0" snapToObjects="1">
      <p:cViewPr varScale="1">
        <p:scale>
          <a:sx n="106" d="100"/>
          <a:sy n="106" d="100"/>
        </p:scale>
        <p:origin x="10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D6B3B7-3EC0-426E-870B-068E37DDF8F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92120F-4887-4AF5-A363-7F761ED73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2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2120F-4887-4AF5-A363-7F761ED738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3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2120F-4887-4AF5-A363-7F761ED738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8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40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72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2120F-4887-4AF5-A363-7F761ED738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8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2EE9-7E63-4040-8455-0515D463D4CD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1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5F7-AAF0-4B87-8FD1-5BC1BB6DFFE3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5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ABF-D2B0-4206-B845-2B92C027A5C3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7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8F88-E291-483C-A876-1A59C78642BA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8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AA9A-BC86-4FAC-8BA5-F42140ADB1DA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9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553F-E2EF-4E2B-9584-328F1BD04090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6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E49C-29F7-4B52-A6B3-0C7CB3757BBB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B9B6-3DBD-4148-B980-A0896698C140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C1E5-8300-4F6F-BBC4-20EB6B0E7AFB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9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AE56-2C89-4E54-BA9B-07B0E0588752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5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9C0-4BBD-45EF-B588-3016E4252A1A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9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EBD2-B37E-4123-AB12-C6D5563D9A17}" type="datetime1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EC76-4DFE-A34A-8E1C-4181BBDD3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0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millionmilemonth.org/wellness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millionmilemonth.org/wellne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aPQCDS2a8w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millionmilemonth.org/leaderboards/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QCDS2a8wo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DGpGYPDyzG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illionmilemonth.org/wellness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my0dpnV8Cw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ribbonschools.org/gamecontest" TargetMode="External"/><Relationship Id="rId2" Type="http://schemas.openxmlformats.org/officeDocument/2006/relationships/hyperlink" Target="http://healthcode.org/about-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eve@HealthCode.or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greenribbonschool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" y="6251661"/>
            <a:ext cx="9076623" cy="636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9669" y="5739842"/>
            <a:ext cx="340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3399"/>
                </a:solidFill>
                <a:latin typeface="Century Gothic" panose="020B0502020202020204" pitchFamily="34" charset="0"/>
                <a:hlinkClick r:id="rId4"/>
              </a:rPr>
              <a:t>millionmilemonth.org</a:t>
            </a:r>
            <a:endParaRPr lang="en-US" sz="2000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13" y="96253"/>
            <a:ext cx="2181761" cy="7057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96253"/>
            <a:ext cx="2237663" cy="700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" y="96253"/>
            <a:ext cx="2133144" cy="7009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96252"/>
            <a:ext cx="2142516" cy="7009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342" y="1297459"/>
            <a:ext cx="8521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SUPPORTING and CONNECTING YOUR </a:t>
            </a:r>
            <a:r>
              <a:rPr lang="en-US" sz="2200" b="1" dirty="0">
                <a:solidFill>
                  <a:schemeClr val="tx2"/>
                </a:solidFill>
              </a:rPr>
              <a:t>ORGANIZATION </a:t>
            </a:r>
            <a:r>
              <a:rPr lang="en-US" sz="2200" b="1" dirty="0" smtClean="0">
                <a:solidFill>
                  <a:schemeClr val="tx2"/>
                </a:solidFill>
              </a:rPr>
              <a:t>, CITY and STATE </a:t>
            </a:r>
          </a:p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IN HEALTH and WELL BEING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58" y="2361987"/>
            <a:ext cx="3996509" cy="95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07" y="3481694"/>
            <a:ext cx="1959102" cy="191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2230" y="3481694"/>
            <a:ext cx="171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Programs Include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78" y="3856866"/>
            <a:ext cx="2866291" cy="11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0063" y="548221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April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6487" y="5334364"/>
            <a:ext cx="95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October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3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9765"/>
            <a:ext cx="9172542" cy="1027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856" y="-23296"/>
            <a:ext cx="9172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Century Gothic"/>
                <a:cs typeface="Century Gothic"/>
              </a:rPr>
              <a:t>HealthCode’s Million Mile Month</a:t>
            </a:r>
            <a:endParaRPr lang="en-US" sz="4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05" y="2438004"/>
            <a:ext cx="8914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085C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Million Mile Month</a:t>
            </a:r>
            <a:r>
              <a:rPr lang="en-US" sz="2000" b="1" dirty="0" smtClean="0">
                <a:solidFill>
                  <a:srgbClr val="1085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challenges people to complete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one million miles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physical activity, together as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one 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month of April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Participants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then considered are inspired year-round to become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Fitness Millionaires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307" y="881790"/>
            <a:ext cx="882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ISSUE: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“Sitting is the new smoking”. One in three children and 70% of  USA adults are overweight or obese, resulting in over $190 billion in annual health care costs.* Plus, individuals, organizations and communities are looking to be more connected.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C05EC76-4DFE-A34A-8E1C-4181BBDD34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5457" y="6550223"/>
            <a:ext cx="7035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*</a:t>
            </a:r>
            <a:r>
              <a:rPr lang="en-US" sz="700" dirty="0" err="1" smtClean="0"/>
              <a:t>Cawley</a:t>
            </a:r>
            <a:r>
              <a:rPr lang="en-US" sz="700" dirty="0" smtClean="0"/>
              <a:t> J, Meyerhoefer C. The medical care costs of obesity: an instrumental variables approach. Journal of Health Economics. 31(1):219-230. 2012.</a:t>
            </a:r>
          </a:p>
          <a:p>
            <a:r>
              <a:rPr lang="en-US" sz="700" dirty="0" smtClean="0"/>
              <a:t>Ogden CL, Carroll MD, Kit BK, </a:t>
            </a:r>
            <a:r>
              <a:rPr lang="en-US" sz="700" dirty="0" err="1" smtClean="0"/>
              <a:t>Flegal</a:t>
            </a:r>
            <a:r>
              <a:rPr lang="en-US" sz="700" dirty="0" smtClean="0"/>
              <a:t> KM. Prevalence of childhood and adult obesity in the United States, 2011-2012. </a:t>
            </a:r>
            <a:r>
              <a:rPr lang="en-US" sz="700" i="1" dirty="0" smtClean="0"/>
              <a:t>Journal of the American Medical Association</a:t>
            </a:r>
            <a:r>
              <a:rPr lang="en-US" sz="700" dirty="0" smtClean="0"/>
              <a:t> 2014;311(8):806-814.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U:\MILLION MILE MONTH\2015 Sponsorship Deck\Images for Sponsorship Deck\10254008_656521167754921_498963573479899070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2">
            <a:off x="6754960" y="4311543"/>
            <a:ext cx="2042342" cy="208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70305" y="3975159"/>
            <a:ext cx="6484497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SUPPORT MILLION MILE MONTH:</a:t>
            </a:r>
            <a:endParaRPr lang="en-US" sz="22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Motivates people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active and healthy in a fun, simple way.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ngages people in a supportive community, focused on accomplishing a collective goal (1 million miles).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Delivers a 12 month engagement to support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employees, kids and families.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6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/>
              <a:t/>
            </a:r>
            <a:br>
              <a:rPr lang="en-US" sz="3100" i="1" dirty="0" smtClean="0"/>
            </a:br>
            <a:r>
              <a:rPr lang="en-US" sz="3100" b="1" dirty="0" smtClean="0">
                <a:solidFill>
                  <a:srgbClr val="CC0099"/>
                </a:solidFill>
              </a:rPr>
              <a:t>Million </a:t>
            </a:r>
            <a:r>
              <a:rPr lang="en-US" sz="3100" b="1" dirty="0">
                <a:solidFill>
                  <a:srgbClr val="CC0099"/>
                </a:solidFill>
              </a:rPr>
              <a:t>Mile Month </a:t>
            </a:r>
            <a:r>
              <a:rPr lang="en-US" sz="3100" b="1" dirty="0" smtClean="0">
                <a:solidFill>
                  <a:srgbClr val="CC0099"/>
                </a:solidFill>
              </a:rPr>
              <a:t>- Community Wide Involvement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200" i="1" dirty="0" smtClean="0"/>
              <a:t>200+ Organizations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6159"/>
          <a:stretch/>
        </p:blipFill>
        <p:spPr bwMode="auto">
          <a:xfrm>
            <a:off x="381000" y="1110049"/>
            <a:ext cx="83058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8068"/>
            <a:ext cx="2273643" cy="7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8" y="3367479"/>
            <a:ext cx="1940011" cy="53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946" y="1058884"/>
            <a:ext cx="4288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LOGGING MILES (Personal Profiles)</a:t>
            </a:r>
            <a:endParaRPr lang="en-US" sz="1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16" y="1417580"/>
            <a:ext cx="4301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person has a personal profile to log their physical activity and track their personal stats and goals.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9" y="2778263"/>
            <a:ext cx="4473313" cy="16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9765"/>
            <a:ext cx="9172542" cy="1027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8856" y="-23296"/>
            <a:ext cx="9172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Century Gothic"/>
                <a:cs typeface="Century Gothic"/>
              </a:rPr>
              <a:t>How Million Mile Month Works</a:t>
            </a:r>
            <a:endParaRPr lang="en-US" sz="4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8252" y="3025380"/>
            <a:ext cx="4701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MILEAGE TICKER (Homepage)</a:t>
            </a:r>
            <a:endParaRPr lang="en-US" sz="1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8383" y="3363934"/>
            <a:ext cx="409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stats are added to the community-wide mileage ticker on the homepage as we work move toward 1 million miles together in April.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8942" y="6492875"/>
            <a:ext cx="2133600" cy="365125"/>
          </a:xfrm>
        </p:spPr>
        <p:txBody>
          <a:bodyPr/>
          <a:lstStyle/>
          <a:p>
            <a:fld id="{1C05EC76-4DFE-A34A-8E1C-4181BBDD34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8" y="794603"/>
            <a:ext cx="3200400" cy="2147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9239" y="4993687"/>
            <a:ext cx="4752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Leaderboards promote competition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recognition (top organizations, top individuals, top cities, etc.)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57" y="5643011"/>
            <a:ext cx="4299842" cy="19957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66" y="4564263"/>
            <a:ext cx="4352934" cy="113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8856" y="4655134"/>
            <a:ext cx="3330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LEADERBOARDS</a:t>
            </a:r>
            <a:endParaRPr lang="en-US" sz="1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EC76-4DFE-A34A-8E1C-4181BBDD34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9764"/>
            <a:ext cx="9172542" cy="883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4075" y="-55147"/>
            <a:ext cx="9172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Organizations/Companies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00" y="683518"/>
            <a:ext cx="9058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organization receives their own private “ORGANIZATION PAGE”, which provides: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organization leaderboard, including “sub groups”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stats for your organization with on-demand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metric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source of friendly competition and mentorship; from global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challenges like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Dun &amp; Bradstreet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school district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Superintendent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9633"/>
            <a:ext cx="64389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46" y="4123821"/>
            <a:ext cx="4496076" cy="289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84" y="4825762"/>
            <a:ext cx="4101553" cy="25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9765"/>
            <a:ext cx="9172542" cy="1027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856" y="-23296"/>
            <a:ext cx="9172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Century Gothic"/>
                <a:cs typeface="Century Gothic"/>
              </a:rPr>
              <a:t>Million Mile Month</a:t>
            </a:r>
            <a:endParaRPr lang="en-US" sz="4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C05EC76-4DFE-A34A-8E1C-4181BBDD343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 descr="U:\MILLION MILE MONTH\2015 Sponsorship Deck\Images for Sponsorship Deck\FBIS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60" y="5167308"/>
            <a:ext cx="3122859" cy="1561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U:\MILLION MILE MONTH\2015 Sponsorship Deck\Images for Sponsorship Deck\10325404_10102062331438357_409251823777982968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523">
            <a:off x="416970" y="5073592"/>
            <a:ext cx="1895343" cy="179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Rectangle 18"/>
          <p:cNvSpPr/>
          <p:nvPr/>
        </p:nvSpPr>
        <p:spPr>
          <a:xfrm>
            <a:off x="199093" y="1507969"/>
            <a:ext cx="8774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month-long event , with year-round engagements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help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stablish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healthy habits and routines … </a:t>
            </a:r>
            <a:r>
              <a:rPr lang="en-US" b="1" dirty="0">
                <a:latin typeface="Arial" pitchFamily="34" charset="0"/>
                <a:cs typeface="Arial" pitchFamily="34" charset="0"/>
                <a:hlinkClick r:id="rId6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6"/>
              </a:rPr>
              <a:t>hanging Lives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….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Connecting Communities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flexibility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– participants log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miles </a:t>
            </a:r>
            <a:r>
              <a:rPr lang="en-US" dirty="0">
                <a:latin typeface="Arial" pitchFamily="34" charset="0"/>
                <a:cs typeface="Arial" pitchFamily="34" charset="0"/>
              </a:rPr>
              <a:t>when and where it meets their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schedule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simple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tools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easy to log miles, mobile device compatible, syncs to Fitbit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ability to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track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personal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company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progress and goals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supports 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variety of physical activities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(running, biking, yoga,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CrossFit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…)</a:t>
            </a:r>
          </a:p>
        </p:txBody>
      </p:sp>
      <p:sp>
        <p:nvSpPr>
          <p:cNvPr id="4" name="Rectangle 3"/>
          <p:cNvSpPr/>
          <p:nvPr/>
        </p:nvSpPr>
        <p:spPr>
          <a:xfrm>
            <a:off x="98856" y="868667"/>
            <a:ext cx="8732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MILLION MILE </a:t>
            </a:r>
            <a:r>
              <a:rPr 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 a fun program that motivates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people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417">
            <a:off x="7146861" y="5056027"/>
            <a:ext cx="1337992" cy="178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75020" y="4290129"/>
            <a:ext cx="562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8"/>
              </a:rPr>
              <a:t>Sign-up at MillionMileMonth.org/wellness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99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21568" y="1345814"/>
            <a:ext cx="8130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HealthCode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 501 c3 nonprofit, unites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in fun, healthy activities, so they enjoy the benefits of happier, healthier more connected life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HealthCode’s vision is that everyone should enjoy the benefits of a healthy life, free from chronic, preventable diseases. Our focus areas are activity, nutrition and the environment.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Million Mile Month is HealthCode’s first program addressing activity.  Piloted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2014,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34,000+ participants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achieved 3.1 million miles of activity, burning 219 million calories, with potential health care costs savings of over half a million dollars, $564,000.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addition, HealthCode provides Marathon in a Month during October, and K-12 STEM education programs, such 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Healthivores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Green Ribbon Schools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8942" y="6492875"/>
            <a:ext cx="2133600" cy="365125"/>
          </a:xfrm>
        </p:spPr>
        <p:txBody>
          <a:bodyPr/>
          <a:lstStyle/>
          <a:p>
            <a:fld id="{1C05EC76-4DFE-A34A-8E1C-4181BBDD343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67" y="157207"/>
            <a:ext cx="4626229" cy="11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7065" y="5661878"/>
            <a:ext cx="764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Century Gothic"/>
                <a:cs typeface="Century Gothic"/>
              </a:rPr>
              <a:t>If your organization shares these values and vision, please contact: </a:t>
            </a:r>
          </a:p>
          <a:p>
            <a:pPr algn="ctr"/>
            <a:r>
              <a:rPr lang="it-IT" sz="1600" dirty="0" smtClean="0">
                <a:latin typeface="Century Gothic"/>
                <a:cs typeface="Century Gothic"/>
              </a:rPr>
              <a:t>Steve Amos, Founder/Executive Director</a:t>
            </a:r>
          </a:p>
          <a:p>
            <a:pPr algn="ctr"/>
            <a:r>
              <a:rPr lang="it-IT" sz="1600" dirty="0" smtClean="0">
                <a:latin typeface="Century Gothic"/>
                <a:cs typeface="Century Gothic"/>
                <a:hlinkClick r:id="rId6"/>
              </a:rPr>
              <a:t>Steve@HealthCode.org</a:t>
            </a:r>
            <a:r>
              <a:rPr lang="it-IT" sz="1600" dirty="0" smtClean="0">
                <a:latin typeface="Century Gothic"/>
                <a:cs typeface="Century Gothic"/>
              </a:rPr>
              <a:t>  512 970 7443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59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27940</TotalTime>
  <Words>618</Words>
  <Application>Microsoft Office PowerPoint</Application>
  <PresentationFormat>On-screen Show (4:3)</PresentationFormat>
  <Paragraphs>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 Million Mile Month - Community Wide Involvement 200+ Organizations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Lindow</dc:creator>
  <cp:lastModifiedBy>Carol Gamble</cp:lastModifiedBy>
  <cp:revision>458</cp:revision>
  <cp:lastPrinted>2016-10-31T23:31:14Z</cp:lastPrinted>
  <dcterms:created xsi:type="dcterms:W3CDTF">2014-05-23T20:27:53Z</dcterms:created>
  <dcterms:modified xsi:type="dcterms:W3CDTF">2016-10-31T23:31:41Z</dcterms:modified>
</cp:coreProperties>
</file>