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2" r:id="rId6"/>
    <p:sldId id="302" r:id="rId7"/>
    <p:sldId id="318" r:id="rId8"/>
    <p:sldId id="270" r:id="rId9"/>
    <p:sldId id="314" r:id="rId10"/>
    <p:sldId id="315" r:id="rId11"/>
    <p:sldId id="316" r:id="rId12"/>
    <p:sldId id="31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91"/>
    <a:srgbClr val="526D6F"/>
    <a:srgbClr val="807F83"/>
    <a:srgbClr val="CC9921"/>
    <a:srgbClr val="CCFFCC"/>
    <a:srgbClr val="FFC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660"/>
  </p:normalViewPr>
  <p:slideViewPr>
    <p:cSldViewPr>
      <p:cViewPr varScale="1">
        <p:scale>
          <a:sx n="106" d="100"/>
          <a:sy n="106" d="100"/>
        </p:scale>
        <p:origin x="9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DDCB88-0E2D-48C8-B6CC-75CC87EBCAE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9FA4AF-9721-4873-AD66-5480D687B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1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1F848-906F-4B9A-8482-B98AA8FBE2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Style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0080" y="694944"/>
            <a:ext cx="8165592" cy="65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1248" y="1664208"/>
            <a:ext cx="2642616" cy="26334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80816" y="1664208"/>
            <a:ext cx="2642616" cy="26334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20384" y="1664208"/>
            <a:ext cx="2642616" cy="26334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lide Style 2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85216" y="1993392"/>
            <a:ext cx="1545336" cy="129844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85216" y="3657600"/>
            <a:ext cx="1545336" cy="129844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2642616" y="1828800"/>
            <a:ext cx="6281928" cy="3858768"/>
          </a:xfrm>
        </p:spPr>
        <p:txBody>
          <a:bodyPr/>
          <a:lstStyle>
            <a:lvl1pPr>
              <a:buClr>
                <a:srgbClr val="526D6F"/>
              </a:buClr>
              <a:defRPr sz="3200" i="1">
                <a:solidFill>
                  <a:srgbClr val="00699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526D6F"/>
              </a:buClr>
              <a:defRPr/>
            </a:lvl2pPr>
            <a:lvl3pPr>
              <a:buClr>
                <a:srgbClr val="526D6F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9348-EC20-45FC-A0E0-6B4EBD9D32F3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804C-2379-4751-8EC2-7096C13C8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0249-0DB6-4756-ADFA-27DABA857432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E99C-F512-4BC0-BB10-DA1645D59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3886200" cy="4495800"/>
          </a:xfrm>
        </p:spPr>
        <p:txBody>
          <a:bodyPr/>
          <a:lstStyle>
            <a:lvl1pPr>
              <a:buClr>
                <a:srgbClr val="526D6F"/>
              </a:buClr>
              <a:defRPr sz="2200">
                <a:solidFill>
                  <a:srgbClr val="526D6F"/>
                </a:solidFill>
                <a:latin typeface="+mn-lt"/>
              </a:defRPr>
            </a:lvl1pPr>
            <a:lvl2pPr>
              <a:buClr>
                <a:srgbClr val="526D6F"/>
              </a:buClr>
              <a:defRPr/>
            </a:lvl2pPr>
            <a:lvl3pPr>
              <a:buClr>
                <a:srgbClr val="526D6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53712" y="1524000"/>
            <a:ext cx="4133088" cy="4495800"/>
          </a:xfrm>
        </p:spPr>
        <p:txBody>
          <a:bodyPr/>
          <a:lstStyle>
            <a:lvl1pPr>
              <a:buClr>
                <a:srgbClr val="526D6F"/>
              </a:buClr>
              <a:defRPr sz="2200">
                <a:solidFill>
                  <a:srgbClr val="526D6F"/>
                </a:solidFill>
                <a:latin typeface="+mn-lt"/>
              </a:defRPr>
            </a:lvl1pPr>
            <a:lvl2pPr>
              <a:buClr>
                <a:srgbClr val="526D6F"/>
              </a:buClr>
              <a:defRPr/>
            </a:lvl2pPr>
            <a:lvl3pPr>
              <a:buClr>
                <a:srgbClr val="526D6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8229600" cy="11620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90872"/>
          </a:xfrm>
        </p:spPr>
        <p:txBody>
          <a:bodyPr/>
          <a:lstStyle>
            <a:lvl1pPr>
              <a:buClr>
                <a:srgbClr val="526D6F"/>
              </a:buClr>
              <a:defRPr sz="2200"/>
            </a:lvl1pPr>
            <a:lvl2pPr>
              <a:buClr>
                <a:srgbClr val="526D6F"/>
              </a:buClr>
              <a:defRPr sz="2200"/>
            </a:lvl2pPr>
            <a:lvl3pPr>
              <a:buClr>
                <a:srgbClr val="526D6F"/>
              </a:buCl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447800"/>
            <a:ext cx="2971800" cy="4691063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526D6F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0249-0DB6-4756-ADFA-27DABA857432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E99C-F512-4BC0-BB10-DA1645D59E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4406900"/>
            <a:ext cx="7772400" cy="1362075"/>
          </a:xfrm>
        </p:spPr>
        <p:txBody>
          <a:bodyPr anchor="ctr">
            <a:noAutofit/>
          </a:bodyPr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0249-0DB6-4756-ADFA-27DABA857432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E99C-F512-4BC0-BB10-DA1645D59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41248" y="1664208"/>
            <a:ext cx="2642616" cy="26334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0816" y="1664208"/>
            <a:ext cx="2642616" cy="26334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20384" y="1664208"/>
            <a:ext cx="2642616" cy="26334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420624"/>
            <a:ext cx="8330184" cy="6272784"/>
          </a:xfrm>
        </p:spPr>
        <p:txBody>
          <a:bodyPr/>
          <a:lstStyle>
            <a:lvl1pPr>
              <a:buClr>
                <a:srgbClr val="006991"/>
              </a:buClr>
              <a:defRPr sz="3200" i="1">
                <a:solidFill>
                  <a:srgbClr val="00699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526D6F"/>
              </a:buClr>
              <a:defRPr sz="2200"/>
            </a:lvl2pPr>
            <a:lvl3pPr>
              <a:buClr>
                <a:srgbClr val="526D6F"/>
              </a:buCl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4360" y="420624"/>
            <a:ext cx="8330184" cy="6272784"/>
          </a:xfrm>
        </p:spPr>
        <p:txBody>
          <a:bodyPr/>
          <a:lstStyle>
            <a:lvl1pPr>
              <a:buClr>
                <a:srgbClr val="526D6F"/>
              </a:buClr>
              <a:defRPr sz="2200">
                <a:solidFill>
                  <a:srgbClr val="526D6F"/>
                </a:solidFill>
                <a:latin typeface="+mn-lt"/>
              </a:defRPr>
            </a:lvl1pPr>
            <a:lvl2pPr>
              <a:buClr>
                <a:srgbClr val="526D6F"/>
              </a:buClr>
              <a:defRPr sz="2200"/>
            </a:lvl2pPr>
            <a:lvl3pPr>
              <a:buClr>
                <a:srgbClr val="526D6F"/>
              </a:buCl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00600"/>
            <a:ext cx="8229600" cy="83820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0249-0DB6-4756-ADFA-27DABA857432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E99C-F512-4BC0-BB10-DA1645D59E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420624"/>
            <a:ext cx="8330184" cy="6272784"/>
          </a:xfrm>
        </p:spPr>
        <p:txBody>
          <a:bodyPr/>
          <a:lstStyle>
            <a:lvl1pPr>
              <a:buClr>
                <a:srgbClr val="526D6F"/>
              </a:buClr>
              <a:defRPr>
                <a:solidFill>
                  <a:srgbClr val="526D6F"/>
                </a:solidFill>
              </a:defRPr>
            </a:lvl1pPr>
          </a:lstStyle>
          <a:p>
            <a:r>
              <a:rPr lang="en-US" dirty="0"/>
              <a:t>Illustration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Style 2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0080" y="694944"/>
            <a:ext cx="8165592" cy="65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1248" y="1664208"/>
            <a:ext cx="2642616" cy="26334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80816" y="1664208"/>
            <a:ext cx="2642616" cy="26334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Style 1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0080" y="694944"/>
            <a:ext cx="8165592" cy="65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1248" y="1664208"/>
            <a:ext cx="2642616" cy="26334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buFontTx/>
              <a:buNone/>
              <a:defRPr sz="4000">
                <a:solidFill>
                  <a:srgbClr val="0069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6991"/>
              </a:buClr>
              <a:buFont typeface="Wingdings" pitchFamily="2" charset="2"/>
              <a:buChar char="§"/>
              <a:defRPr sz="3200" i="1">
                <a:solidFill>
                  <a:srgbClr val="00699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526D6F"/>
              </a:buClr>
              <a:buFont typeface="Wingdings" pitchFamily="2" charset="2"/>
              <a:buChar char="§"/>
              <a:defRPr sz="2200">
                <a:solidFill>
                  <a:srgbClr val="526D6F"/>
                </a:solidFill>
              </a:defRPr>
            </a:lvl2pPr>
            <a:lvl3pPr>
              <a:buClr>
                <a:srgbClr val="526D6F"/>
              </a:buClr>
              <a:buFont typeface="Wingdings" pitchFamily="2" charset="2"/>
              <a:buChar char="§"/>
              <a:defRPr sz="2200">
                <a:solidFill>
                  <a:srgbClr val="526D6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0249-0DB6-4756-ADFA-27DABA857432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E99C-F512-4BC0-BB10-DA1645D59E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ithout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buFontTx/>
              <a:buNone/>
              <a:defRPr sz="4000">
                <a:solidFill>
                  <a:srgbClr val="526D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26D6F"/>
              </a:buClr>
              <a:buFont typeface="Wingdings" pitchFamily="2" charset="2"/>
              <a:buChar char="§"/>
              <a:defRPr sz="2200" i="0">
                <a:solidFill>
                  <a:srgbClr val="526D6F"/>
                </a:solidFill>
                <a:latin typeface="+mn-lt"/>
                <a:cs typeface="Times New Roman" pitchFamily="18" charset="0"/>
              </a:defRPr>
            </a:lvl1pPr>
            <a:lvl2pPr>
              <a:buClr>
                <a:srgbClr val="526D6F"/>
              </a:buClr>
              <a:buFont typeface="Wingdings" pitchFamily="2" charset="2"/>
              <a:buChar char="§"/>
              <a:defRPr sz="2200">
                <a:solidFill>
                  <a:srgbClr val="526D6F"/>
                </a:solidFill>
              </a:defRPr>
            </a:lvl2pPr>
            <a:lvl3pPr>
              <a:buClr>
                <a:srgbClr val="526D6F"/>
              </a:buClr>
              <a:buFont typeface="Wingdings" pitchFamily="2" charset="2"/>
              <a:buChar char="§"/>
              <a:defRPr sz="2200">
                <a:solidFill>
                  <a:srgbClr val="526D6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0249-0DB6-4756-ADFA-27DABA857432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E99C-F512-4BC0-BB10-DA1645D59E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86600" y="5791200"/>
            <a:ext cx="1600200" cy="914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038600"/>
          </a:xfrm>
        </p:spPr>
        <p:txBody>
          <a:bodyPr/>
          <a:lstStyle>
            <a:lvl1pPr>
              <a:buClr>
                <a:srgbClr val="526D6F"/>
              </a:buClr>
              <a:defRPr/>
            </a:lvl1pPr>
            <a:lvl2pPr>
              <a:buClr>
                <a:srgbClr val="526D6F"/>
              </a:buClr>
              <a:defRPr/>
            </a:lvl2pPr>
            <a:lvl3pPr>
              <a:buClr>
                <a:srgbClr val="526D6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37744" y="237744"/>
            <a:ext cx="2487168" cy="2093976"/>
          </a:xfrm>
        </p:spPr>
        <p:txBody>
          <a:bodyPr/>
          <a:lstStyle>
            <a:lvl1pPr>
              <a:buClr>
                <a:srgbClr val="526D6F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7744" y="2418588"/>
            <a:ext cx="2487168" cy="2093976"/>
          </a:xfrm>
        </p:spPr>
        <p:txBody>
          <a:bodyPr/>
          <a:lstStyle>
            <a:lvl1pPr>
              <a:buClr>
                <a:srgbClr val="526D6F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37744" y="4599432"/>
            <a:ext cx="2487168" cy="2093976"/>
          </a:xfrm>
        </p:spPr>
        <p:txBody>
          <a:bodyPr/>
          <a:lstStyle>
            <a:lvl1pPr>
              <a:buClr>
                <a:srgbClr val="526D6F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935224" y="420624"/>
            <a:ext cx="5989320" cy="6272784"/>
          </a:xfrm>
        </p:spPr>
        <p:txBody>
          <a:bodyPr/>
          <a:lstStyle>
            <a:lvl1pPr>
              <a:buClr>
                <a:srgbClr val="526D6F"/>
              </a:buClr>
              <a:defRPr/>
            </a:lvl1pPr>
            <a:lvl2pPr>
              <a:buClr>
                <a:srgbClr val="526D6F"/>
              </a:buClr>
              <a:defRPr/>
            </a:lvl2pPr>
            <a:lvl3pPr>
              <a:buClr>
                <a:srgbClr val="526D6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Style 1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37744" y="237744"/>
            <a:ext cx="2487168" cy="209397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7744" y="2418588"/>
            <a:ext cx="2487168" cy="209397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37744" y="4599432"/>
            <a:ext cx="2487168" cy="209397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2935224" y="420624"/>
            <a:ext cx="5989320" cy="6272784"/>
          </a:xfrm>
        </p:spPr>
        <p:txBody>
          <a:bodyPr/>
          <a:lstStyle>
            <a:lvl1pPr>
              <a:buClr>
                <a:srgbClr val="006991"/>
              </a:buClr>
              <a:defRPr sz="3200" i="1">
                <a:solidFill>
                  <a:srgbClr val="00699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526D6F"/>
              </a:buClr>
              <a:defRPr>
                <a:solidFill>
                  <a:srgbClr val="526D6F"/>
                </a:solidFill>
              </a:defRPr>
            </a:lvl2pPr>
            <a:lvl3pPr>
              <a:buClr>
                <a:srgbClr val="526D6F"/>
              </a:buClr>
              <a:defRPr>
                <a:solidFill>
                  <a:srgbClr val="526D6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85216" y="1993392"/>
            <a:ext cx="1545336" cy="12984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85216" y="3657600"/>
            <a:ext cx="1545336" cy="12984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E550249-0DB6-4756-ADFA-27DABA857432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EE4E99C-F512-4BC0-BB10-DA1645D59E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42616" y="1828800"/>
            <a:ext cx="6281928" cy="3858768"/>
          </a:xfrm>
        </p:spPr>
        <p:txBody>
          <a:bodyPr/>
          <a:lstStyle>
            <a:lvl1pPr>
              <a:buClr>
                <a:srgbClr val="526D6F"/>
              </a:buClr>
              <a:defRPr sz="2200">
                <a:solidFill>
                  <a:srgbClr val="526D6F"/>
                </a:solidFill>
                <a:latin typeface="+mn-lt"/>
              </a:defRPr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50249-0DB6-4756-ADFA-27DABA857432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4E99C-F512-4BC0-BB10-DA1645D59E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9" r:id="rId5"/>
    <p:sldLayoutId id="2147483667" r:id="rId6"/>
    <p:sldLayoutId id="2147483652" r:id="rId7"/>
    <p:sldLayoutId id="2147483668" r:id="rId8"/>
    <p:sldLayoutId id="2147483653" r:id="rId9"/>
    <p:sldLayoutId id="2147483666" r:id="rId10"/>
    <p:sldLayoutId id="2147483660" r:id="rId11"/>
    <p:sldLayoutId id="2147483656" r:id="rId12"/>
    <p:sldLayoutId id="2147483651" r:id="rId13"/>
    <p:sldLayoutId id="2147483655" r:id="rId14"/>
    <p:sldLayoutId id="2147483663" r:id="rId15"/>
    <p:sldLayoutId id="2147483657" r:id="rId16"/>
    <p:sldLayoutId id="2147483664" r:id="rId17"/>
  </p:sldLayoutIdLst>
  <p:txStyles>
    <p:titleStyle>
      <a:lvl1pPr algn="l" defTabSz="914400" rtl="0" eaLnBrk="1" latinLnBrk="0" hangingPunct="1">
        <a:spcBef>
          <a:spcPct val="0"/>
        </a:spcBef>
        <a:buFontTx/>
        <a:buNone/>
        <a:defRPr sz="4000" i="1" kern="1200">
          <a:solidFill>
            <a:srgbClr val="00699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26D6F"/>
        </a:buClr>
        <a:buFont typeface="Wingdings" pitchFamily="2" charset="2"/>
        <a:buChar char="§"/>
        <a:defRPr sz="2200" i="0" kern="1200">
          <a:solidFill>
            <a:srgbClr val="526D6F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26D6F"/>
        </a:buClr>
        <a:buFont typeface="Wingdings" pitchFamily="2" charset="2"/>
        <a:buChar char="§"/>
        <a:defRPr sz="2200" kern="1200">
          <a:solidFill>
            <a:srgbClr val="526D6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26D6F"/>
        </a:buClr>
        <a:buFont typeface="Wingdings" pitchFamily="2" charset="2"/>
        <a:buChar char="§"/>
        <a:defRPr sz="2200" kern="1200">
          <a:solidFill>
            <a:srgbClr val="526D6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well</a:t>
            </a:r>
          </a:p>
        </p:txBody>
      </p:sp>
      <p:pic>
        <p:nvPicPr>
          <p:cNvPr id="6" name="Picture Placeholder 5" descr="bubble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6674" r="16674"/>
          <a:stretch>
            <a:fillRect/>
          </a:stretch>
        </p:blipFill>
        <p:spPr/>
      </p:pic>
      <p:pic>
        <p:nvPicPr>
          <p:cNvPr id="7" name="Picture Placeholder 6" descr="FruitsandVeggies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6691" r="16691"/>
          <a:stretch>
            <a:fillRect/>
          </a:stretch>
        </p:blipFill>
        <p:spPr/>
      </p:pic>
      <p:pic>
        <p:nvPicPr>
          <p:cNvPr id="8" name="Picture Placeholder 7" descr="sneakers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16546" r="16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774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South Carolina Hospital Association is a private, not-for-profit trade association made up of 100 member hospitals and health systems</a:t>
            </a:r>
          </a:p>
          <a:p>
            <a:r>
              <a:rPr lang="en-US" dirty="0"/>
              <a:t>Working Well was born out of population health arm of SCHA, starting in hospitals and expanding to businesses and state agencies</a:t>
            </a:r>
          </a:p>
          <a:p>
            <a:r>
              <a:rPr lang="en-US" dirty="0"/>
              <a:t>Began through a partnership with Prevention Partners, a nonprofit that builds healthier communities</a:t>
            </a:r>
          </a:p>
          <a:p>
            <a:r>
              <a:rPr lang="en-US" dirty="0"/>
              <a:t>Funded primarily through grants from the Duke Endowment and CDC </a:t>
            </a:r>
          </a:p>
          <a:p>
            <a:r>
              <a:rPr lang="en-US" dirty="0"/>
              <a:t>Transitioning to a self-sustaining model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well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effective cross-sector strategy implementing key components of healthy eating &amp; active, tobacco free living in worksites, establishing cultures of wellness where the healthy choice is the easy choice</a:t>
            </a:r>
          </a:p>
          <a:p>
            <a:pPr lvl="1"/>
            <a:r>
              <a:rPr lang="en-US" sz="1800" dirty="0"/>
              <a:t>organizational commitment to integrate wellness into strategic plan, changing the employee experience</a:t>
            </a:r>
          </a:p>
          <a:p>
            <a:pPr lvl="1"/>
            <a:r>
              <a:rPr lang="en-US" sz="1800" dirty="0"/>
              <a:t>investment in human capital; most valuable asset</a:t>
            </a:r>
          </a:p>
          <a:p>
            <a:pPr lvl="1"/>
            <a:r>
              <a:rPr lang="en-US" sz="1800" dirty="0"/>
              <a:t>seamless integration with programming and chronic condition management</a:t>
            </a:r>
          </a:p>
          <a:p>
            <a:pPr lvl="1"/>
            <a:r>
              <a:rPr lang="en-US" sz="1800" dirty="0"/>
              <a:t>aligns policy and environment with desired health behaviors, creating support for and likelihood of healthy choices</a:t>
            </a:r>
          </a:p>
          <a:p>
            <a:pPr lvl="1"/>
            <a:r>
              <a:rPr lang="en-US" sz="1800" dirty="0"/>
              <a:t>PSE implementation impacts all employees whereas programming only impacts those who choose to participate, often missing those who need it most</a:t>
            </a:r>
          </a:p>
          <a:p>
            <a:pPr lvl="1"/>
            <a:r>
              <a:rPr lang="en-US" sz="1800" dirty="0"/>
              <a:t>creates consistent message throughout org that healthy behaviors are supported and expected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committed worksites - 62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hospitals – 33</a:t>
            </a:r>
          </a:p>
          <a:p>
            <a:r>
              <a:rPr lang="en-US" dirty="0"/>
              <a:t>state agencies – 20</a:t>
            </a:r>
          </a:p>
          <a:p>
            <a:pPr lvl="1"/>
            <a:r>
              <a:rPr lang="en-US" dirty="0"/>
              <a:t>16 cabinet agencies</a:t>
            </a:r>
          </a:p>
          <a:p>
            <a:pPr lvl="1"/>
            <a:r>
              <a:rPr lang="en-US" dirty="0"/>
              <a:t>Department of Administration</a:t>
            </a:r>
          </a:p>
          <a:p>
            <a:pPr lvl="1"/>
            <a:r>
              <a:rPr lang="en-US" dirty="0"/>
              <a:t>Department of Education</a:t>
            </a:r>
          </a:p>
          <a:p>
            <a:pPr lvl="1"/>
            <a:r>
              <a:rPr lang="en-US" dirty="0"/>
              <a:t>Department of Health</a:t>
            </a:r>
          </a:p>
          <a:p>
            <a:pPr lvl="1"/>
            <a:r>
              <a:rPr lang="en-US" dirty="0"/>
              <a:t>Department of Mental Health</a:t>
            </a:r>
          </a:p>
          <a:p>
            <a:r>
              <a:rPr lang="en-US" dirty="0"/>
              <a:t>businesses – 19</a:t>
            </a:r>
          </a:p>
          <a:p>
            <a:pPr lvl="1"/>
            <a:r>
              <a:rPr lang="en-US" dirty="0"/>
              <a:t>various sizes and sectors including manufacturers, higher education, healthcare, municipalities, insurance, etc. </a:t>
            </a:r>
          </a:p>
        </p:txBody>
      </p:sp>
    </p:spTree>
    <p:extLst>
      <p:ext uri="{BB962C8B-B14F-4D97-AF65-F5344CB8AC3E}">
        <p14:creationId xmlns:p14="http://schemas.microsoft.com/office/powerpoint/2010/main" val="382554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well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53712" y="1524000"/>
            <a:ext cx="4514088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006991"/>
                </a:solidFill>
                <a:latin typeface="Times New Roman" panose="02020603050405020304" pitchFamily="18" charset="0"/>
              </a:rPr>
              <a:t>key components</a:t>
            </a:r>
          </a:p>
          <a:p>
            <a:r>
              <a:rPr lang="en-US" dirty="0"/>
              <a:t>tobacco free people and places </a:t>
            </a:r>
          </a:p>
          <a:p>
            <a:r>
              <a:rPr lang="en-US" dirty="0"/>
              <a:t>delicious and affordable healthy food environments</a:t>
            </a:r>
          </a:p>
          <a:p>
            <a:r>
              <a:rPr lang="en-US" dirty="0"/>
              <a:t>access and opportunity for  physical activity during the workday</a:t>
            </a:r>
          </a:p>
          <a:p>
            <a:r>
              <a:rPr lang="en-US" dirty="0"/>
              <a:t>expanding to emotional/mental wellbeing and financial wellbeing</a:t>
            </a:r>
          </a:p>
          <a:p>
            <a:pPr marL="0" indent="0">
              <a:buNone/>
            </a:pPr>
            <a:endParaRPr lang="en-US" sz="3500" dirty="0"/>
          </a:p>
          <a:p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3886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rgbClr val="006991"/>
                </a:solidFill>
                <a:latin typeface="Times New Roman" panose="02020603050405020304" pitchFamily="18" charset="0"/>
              </a:rPr>
              <a:t>core elements</a:t>
            </a:r>
          </a:p>
          <a:p>
            <a:r>
              <a:rPr lang="en-US" dirty="0"/>
              <a:t>executive leadership</a:t>
            </a:r>
          </a:p>
          <a:p>
            <a:r>
              <a:rPr lang="en-US" dirty="0"/>
              <a:t>strategic partnerships</a:t>
            </a:r>
          </a:p>
          <a:p>
            <a:r>
              <a:rPr lang="en-US" dirty="0"/>
              <a:t>detailed &amp; tailored technical assistance</a:t>
            </a:r>
          </a:p>
          <a:p>
            <a:r>
              <a:rPr lang="en-US" dirty="0"/>
              <a:t>mapping of progress &amp; success</a:t>
            </a:r>
          </a:p>
          <a:p>
            <a:r>
              <a:rPr lang="en-US" dirty="0"/>
              <a:t>celebration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Worksite Wellbeing Web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5287962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Owned by SCHA and built by University of SC</a:t>
            </a:r>
          </a:p>
          <a:p>
            <a:r>
              <a:rPr lang="en-US" sz="3000" dirty="0"/>
              <a:t>Worked with worksite wellbeing consultant to develop content</a:t>
            </a:r>
          </a:p>
          <a:p>
            <a:r>
              <a:rPr lang="en-US" sz="3000" dirty="0"/>
              <a:t>Customizable and affordable for any employer in any state</a:t>
            </a:r>
          </a:p>
          <a:p>
            <a:r>
              <a:rPr lang="en-US" sz="3000" dirty="0"/>
              <a:t>Partnership with Oklahoma Hospital Association</a:t>
            </a:r>
          </a:p>
          <a:p>
            <a:r>
              <a:rPr lang="en-US" sz="3000" dirty="0"/>
              <a:t>Includes 9 dime</a:t>
            </a:r>
            <a:r>
              <a:rPr lang="en-US" dirty="0"/>
              <a:t>nsions of wellbeing: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culture of wellness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nutrition/weight management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physical activity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Tobacco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emotional/mental wellbeing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financial wellbeing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risk assessment/outreach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incentives and communication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7939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Worksite Wellbeing Web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4876800" cy="5287962"/>
          </a:xfrm>
        </p:spPr>
        <p:txBody>
          <a:bodyPr>
            <a:normAutofit fontScale="55000" lnSpcReduction="20000"/>
          </a:bodyPr>
          <a:lstStyle/>
          <a:p>
            <a:r>
              <a:rPr lang="en-US" i="0" dirty="0">
                <a:solidFill>
                  <a:srgbClr val="807F83"/>
                </a:solidFill>
                <a:latin typeface="+mn-lt"/>
              </a:rPr>
              <a:t>Helps employers assess how they are implementing evidence-based best practices for effective wellness programs</a:t>
            </a:r>
          </a:p>
          <a:p>
            <a:r>
              <a:rPr lang="en-US" i="0" dirty="0">
                <a:solidFill>
                  <a:srgbClr val="807F83"/>
                </a:solidFill>
                <a:latin typeface="+mn-lt"/>
              </a:rPr>
              <a:t>Questions developed based on content identified in evidence-based best-practice wellness program assessment instruments and findings from relevant research studies </a:t>
            </a:r>
          </a:p>
          <a:p>
            <a:r>
              <a:rPr lang="en-US" i="0" dirty="0">
                <a:solidFill>
                  <a:srgbClr val="807F83"/>
                </a:solidFill>
                <a:latin typeface="+mn-lt"/>
              </a:rPr>
              <a:t>The weightings and scoring of responses are based on scientific evidence</a:t>
            </a:r>
          </a:p>
          <a:p>
            <a:r>
              <a:rPr lang="en-US" i="0" dirty="0">
                <a:solidFill>
                  <a:srgbClr val="807F83"/>
                </a:solidFill>
                <a:latin typeface="+mn-lt"/>
              </a:rPr>
              <a:t>The instrument and scorecard have been field-tested for validity and reliability</a:t>
            </a:r>
          </a:p>
          <a:p>
            <a:r>
              <a:rPr lang="en-US" i="0" dirty="0">
                <a:solidFill>
                  <a:srgbClr val="807F83"/>
                </a:solidFill>
                <a:latin typeface="+mn-lt"/>
              </a:rPr>
              <a:t>The tool will be continuously reviewed and revised as new evidence on best practices and outcomes for worksite wellness programs are reported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66" t="10876" r="19167" b="7016"/>
          <a:stretch/>
        </p:blipFill>
        <p:spPr>
          <a:xfrm>
            <a:off x="5475683" y="3810000"/>
            <a:ext cx="3515917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500" t="21838" r="1666" b="7016"/>
          <a:stretch/>
        </p:blipFill>
        <p:spPr>
          <a:xfrm>
            <a:off x="5019655" y="1590124"/>
            <a:ext cx="3971945" cy="20950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626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Scorecard and Improvement Opportunities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22" t="17151" r="901" b="15548"/>
          <a:stretch/>
        </p:blipFill>
        <p:spPr>
          <a:xfrm>
            <a:off x="609600" y="1676400"/>
            <a:ext cx="6631214" cy="327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333" t="10876" r="2500" b="5533"/>
          <a:stretch/>
        </p:blipFill>
        <p:spPr>
          <a:xfrm>
            <a:off x="3120625" y="2895600"/>
            <a:ext cx="5794775" cy="36719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122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Have worked with over 110 worksites, impacting 125,000+ employees in SC</a:t>
            </a:r>
          </a:p>
          <a:p>
            <a:r>
              <a:rPr lang="en-US" dirty="0"/>
              <a:t>Culture of Wellness</a:t>
            </a:r>
          </a:p>
          <a:p>
            <a:pPr lvl="1"/>
            <a:r>
              <a:rPr lang="en-US" dirty="0"/>
              <a:t>10 Excellence Recognitions</a:t>
            </a:r>
          </a:p>
          <a:p>
            <a:pPr lvl="1"/>
            <a:r>
              <a:rPr lang="en-US" dirty="0"/>
              <a:t>Above the national average in 45% of the reported indicators</a:t>
            </a:r>
          </a:p>
          <a:p>
            <a:pPr lvl="1"/>
            <a:r>
              <a:rPr lang="en-US" dirty="0"/>
              <a:t>95% of organizations communicate wellness policies, programs, and benefits to employees</a:t>
            </a:r>
          </a:p>
          <a:p>
            <a:pPr lvl="1"/>
            <a:r>
              <a:rPr lang="en-US" dirty="0"/>
              <a:t>21% increase from the baseline in having a wellness committee that meets on a regular basis</a:t>
            </a:r>
          </a:p>
          <a:p>
            <a:r>
              <a:rPr lang="en-US" dirty="0"/>
              <a:t>Tobacco</a:t>
            </a:r>
          </a:p>
          <a:p>
            <a:pPr lvl="1"/>
            <a:r>
              <a:rPr lang="en-US" dirty="0"/>
              <a:t>25 Gold Star Recognitions</a:t>
            </a:r>
          </a:p>
          <a:p>
            <a:pPr lvl="1"/>
            <a:r>
              <a:rPr lang="en-US" dirty="0"/>
              <a:t>Above the national average in 69% of the reported indicators</a:t>
            </a:r>
          </a:p>
          <a:p>
            <a:pPr lvl="1"/>
            <a:r>
              <a:rPr lang="en-US" dirty="0"/>
              <a:t>92% of organizations offer FDA-approved Rx cessation medications and 87% of offer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 in</a:t>
            </a:r>
            <a:r>
              <a:rPr lang="en-US" dirty="0"/>
              <a:t>-depth counseling/coaching</a:t>
            </a:r>
          </a:p>
          <a:p>
            <a:r>
              <a:rPr lang="en-US" dirty="0"/>
              <a:t>Nutrition</a:t>
            </a:r>
          </a:p>
          <a:p>
            <a:pPr lvl="1"/>
            <a:r>
              <a:rPr lang="en-US" dirty="0"/>
              <a:t>17 Gold Apple Recognitions</a:t>
            </a:r>
          </a:p>
          <a:p>
            <a:pPr lvl="1"/>
            <a:r>
              <a:rPr lang="en-US" dirty="0"/>
              <a:t>Above or on par with the national average in 70% of the reported indicators</a:t>
            </a:r>
          </a:p>
          <a:p>
            <a:pPr lvl="1"/>
            <a:r>
              <a:rPr lang="en-US" dirty="0"/>
              <a:t>40% increase in organizations that report offering nutrition counseling and/or medical nutrition therapy</a:t>
            </a:r>
          </a:p>
          <a:p>
            <a:pPr lvl="1"/>
            <a:r>
              <a:rPr lang="en-US" dirty="0"/>
              <a:t>Almost 80% of organizations make healthy food and beverages available to employees during all hours of operations </a:t>
            </a:r>
          </a:p>
          <a:p>
            <a:r>
              <a:rPr lang="en-US" dirty="0"/>
              <a:t>Physical Activity</a:t>
            </a:r>
          </a:p>
          <a:p>
            <a:pPr lvl="1"/>
            <a:r>
              <a:rPr lang="en-US" dirty="0"/>
              <a:t>13 Gold Medal Recognitions</a:t>
            </a:r>
          </a:p>
          <a:p>
            <a:pPr lvl="1"/>
            <a:r>
              <a:rPr lang="en-US" dirty="0"/>
              <a:t>Above the national average in 63% of the reported indicators</a:t>
            </a:r>
          </a:p>
          <a:p>
            <a:pPr lvl="1"/>
            <a:r>
              <a:rPr lang="en-US" dirty="0"/>
              <a:t>90% of organizations provide easy access to bike racks, showers, changing facilities, or locker rooms and offer a discount to a local or onsite exercise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83706"/>
      </p:ext>
    </p:extLst>
  </p:cSld>
  <p:clrMapOvr>
    <a:masterClrMapping/>
  </p:clrMapOvr>
</p:sld>
</file>

<file path=ppt/theme/theme1.xml><?xml version="1.0" encoding="utf-8"?>
<a:theme xmlns:a="http://schemas.openxmlformats.org/drawingml/2006/main" name="New WW Standard PP">
  <a:themeElements>
    <a:clrScheme name="SCHA">
      <a:dk1>
        <a:sysClr val="windowText" lastClr="000000"/>
      </a:dk1>
      <a:lt1>
        <a:sysClr val="window" lastClr="FFFFFF"/>
      </a:lt1>
      <a:dk2>
        <a:srgbClr val="807F83"/>
      </a:dk2>
      <a:lt2>
        <a:srgbClr val="D1D3D4"/>
      </a:lt2>
      <a:accent1>
        <a:srgbClr val="5D87A1"/>
      </a:accent1>
      <a:accent2>
        <a:srgbClr val="EBDD9C"/>
      </a:accent2>
      <a:accent3>
        <a:srgbClr val="A8B400"/>
      </a:accent3>
      <a:accent4>
        <a:srgbClr val="96172E"/>
      </a:accent4>
      <a:accent5>
        <a:srgbClr val="EFBD47"/>
      </a:accent5>
      <a:accent6>
        <a:srgbClr val="003C69"/>
      </a:accent6>
      <a:hlink>
        <a:srgbClr val="5D87A1"/>
      </a:hlink>
      <a:folHlink>
        <a:srgbClr val="807F83"/>
      </a:folHlink>
    </a:clrScheme>
    <a:fontScheme name="SCHA">
      <a:majorFont>
        <a:latin typeface="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DD5F1BA961344D9873B55759CFCFCB" ma:contentTypeVersion="0" ma:contentTypeDescription="Create a new document." ma:contentTypeScope="" ma:versionID="ad05ab5782a70a6f15102c0727889ee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BFB453-9E3B-42FD-AADF-2F4C8FBE03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33A9F9E-17A8-4FEA-A426-DE5DD87B0B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9CC9BD-4E3D-4E18-81EA-28EB9BF3C78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WW Standard PP</Template>
  <TotalTime>565</TotalTime>
  <Words>626</Words>
  <Application>Microsoft Office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Wingdings</vt:lpstr>
      <vt:lpstr>New WW Standard PP</vt:lpstr>
      <vt:lpstr>working well</vt:lpstr>
      <vt:lpstr>background</vt:lpstr>
      <vt:lpstr>working well </vt:lpstr>
      <vt:lpstr>current committed worksites - 62</vt:lpstr>
      <vt:lpstr>working well</vt:lpstr>
      <vt:lpstr>New Worksite Wellbeing Web Platform</vt:lpstr>
      <vt:lpstr>New Worksite Wellbeing Web Platform</vt:lpstr>
      <vt:lpstr>Scorecard and Improvement Opportunities</vt:lpstr>
      <vt:lpstr>Outcomes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Wright</dc:creator>
  <cp:lastModifiedBy>Carol Gamble</cp:lastModifiedBy>
  <cp:revision>107</cp:revision>
  <cp:lastPrinted>2016-10-31T23:30:03Z</cp:lastPrinted>
  <dcterms:created xsi:type="dcterms:W3CDTF">2013-11-04T16:59:20Z</dcterms:created>
  <dcterms:modified xsi:type="dcterms:W3CDTF">2016-10-31T23:30:27Z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0x010100DADD5F1BA961344D9873B55759CFCFCB</vt:lpwstr>
  </property>
</Properties>
</file>