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48" r:id="rId2"/>
    <p:sldMasterId id="2147483872" r:id="rId3"/>
  </p:sldMasterIdLst>
  <p:notesMasterIdLst>
    <p:notesMasterId r:id="rId14"/>
  </p:notesMasterIdLst>
  <p:handoutMasterIdLst>
    <p:handoutMasterId r:id="rId15"/>
  </p:handoutMasterIdLst>
  <p:sldIdLst>
    <p:sldId id="359" r:id="rId4"/>
    <p:sldId id="399" r:id="rId5"/>
    <p:sldId id="368" r:id="rId6"/>
    <p:sldId id="369" r:id="rId7"/>
    <p:sldId id="370" r:id="rId8"/>
    <p:sldId id="376" r:id="rId9"/>
    <p:sldId id="390" r:id="rId10"/>
    <p:sldId id="394" r:id="rId11"/>
    <p:sldId id="398" r:id="rId12"/>
    <p:sldId id="27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33"/>
    <a:srgbClr val="B6EAFF"/>
    <a:srgbClr val="F5F6C9"/>
    <a:srgbClr val="B8BD1E"/>
    <a:srgbClr val="EEF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83028" autoAdjust="0"/>
  </p:normalViewPr>
  <p:slideViewPr>
    <p:cSldViewPr>
      <p:cViewPr varScale="1">
        <p:scale>
          <a:sx n="93" d="100"/>
          <a:sy n="93" d="100"/>
        </p:scale>
        <p:origin x="1320" y="6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E807AE1C-65DB-4AAC-A6A1-0EC49B13FFBD}" type="datetimeFigureOut">
              <a:rPr lang="en-US" smtClean="0"/>
              <a:pPr/>
              <a:t>10/31/2016</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0442EA76-A117-49D9-BA70-E61975421803}" type="slidenum">
              <a:rPr lang="en-US" smtClean="0"/>
              <a:pPr/>
              <a:t>‹#›</a:t>
            </a:fld>
            <a:endParaRPr lang="en-US"/>
          </a:p>
        </p:txBody>
      </p:sp>
    </p:spTree>
    <p:extLst>
      <p:ext uri="{BB962C8B-B14F-4D97-AF65-F5344CB8AC3E}">
        <p14:creationId xmlns:p14="http://schemas.microsoft.com/office/powerpoint/2010/main" val="241746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E76FB53B-3C05-45C2-9092-658168D6BF26}" type="datetimeFigureOut">
              <a:rPr lang="en-US" smtClean="0"/>
              <a:pPr/>
              <a:t>10/31/2016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8448E5E0-3DBB-42E9-B5CA-42096C036C6D}" type="slidenum">
              <a:rPr lang="en-US" smtClean="0"/>
              <a:pPr/>
              <a:t>‹#›</a:t>
            </a:fld>
            <a:endParaRPr lang="en-US"/>
          </a:p>
        </p:txBody>
      </p:sp>
    </p:spTree>
    <p:extLst>
      <p:ext uri="{BB962C8B-B14F-4D97-AF65-F5344CB8AC3E}">
        <p14:creationId xmlns:p14="http://schemas.microsoft.com/office/powerpoint/2010/main" val="391416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USDA grant $90,000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Arkansas Increases Access To Fresh Fruits And Vegetables Among Snap Participants With Double Up Food Bucks</a:t>
            </a:r>
            <a:endParaRPr lang="en-US" dirty="0"/>
          </a:p>
        </p:txBody>
      </p:sp>
      <p:sp>
        <p:nvSpPr>
          <p:cNvPr id="4" name="Slide Number Placeholder 3"/>
          <p:cNvSpPr>
            <a:spLocks noGrp="1"/>
          </p:cNvSpPr>
          <p:nvPr>
            <p:ph type="sldNum" sz="quarter" idx="10"/>
          </p:nvPr>
        </p:nvSpPr>
        <p:spPr/>
        <p:txBody>
          <a:bodyPr/>
          <a:lstStyle/>
          <a:p>
            <a:fld id="{8448E5E0-3DBB-42E9-B5CA-42096C036C6D}" type="slidenum">
              <a:rPr lang="en-US" smtClean="0"/>
              <a:pPr/>
              <a:t>2</a:t>
            </a:fld>
            <a:endParaRPr lang="en-US"/>
          </a:p>
        </p:txBody>
      </p:sp>
    </p:spTree>
    <p:extLst>
      <p:ext uri="{BB962C8B-B14F-4D97-AF65-F5344CB8AC3E}">
        <p14:creationId xmlns:p14="http://schemas.microsoft.com/office/powerpoint/2010/main" val="387250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96" name="Shape 296"/>
          <p:cNvSpPr txBox="1">
            <a:spLocks noGrp="1"/>
          </p:cNvSpPr>
          <p:nvPr>
            <p:ph type="body" idx="1"/>
          </p:nvPr>
        </p:nvSpPr>
        <p:spPr>
          <a:xfrm>
            <a:off x="701675" y="4416425"/>
            <a:ext cx="5607048"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Double Up Food Bucks does e</a:t>
            </a:r>
            <a:r>
              <a:rPr lang="id" sz="1800">
                <a:solidFill>
                  <a:schemeClr val="dk1"/>
                </a:solidFill>
              </a:rPr>
              <a:t>xactly this.  It is FFN’s flagship program and M</a:t>
            </a:r>
            <a:r>
              <a:rPr lang="id" sz="1800" b="0" i="0" u="none" strike="noStrike" cap="none" baseline="0">
                <a:solidFill>
                  <a:schemeClr val="dk1"/>
                </a:solidFill>
                <a:latin typeface="Arial"/>
                <a:ea typeface="Arial"/>
                <a:cs typeface="Arial"/>
                <a:sym typeface="Arial"/>
              </a:rPr>
              <a:t>ichigan’s statewide healthy food incentive program. The program doubles the value of federal nutrition benefits at participating farmers markets and grocery stores, helping people bring home more locally grown fruits and vegetables. </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id" sz="1800" b="1" i="0" u="none" strike="noStrike" cap="none" baseline="0">
                <a:solidFill>
                  <a:schemeClr val="dk1"/>
                </a:solidFill>
                <a:latin typeface="Arial"/>
                <a:ea typeface="Arial"/>
                <a:cs typeface="Arial"/>
                <a:sym typeface="Arial"/>
              </a:rPr>
              <a:t>How does Double Up work?</a:t>
            </a:r>
          </a:p>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Double Up provides SNAP-Recipients with a one-to-one match to purchase healthy, Michigan-grown fruits and vegetables when they use their Bridge Card at participating locations. </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Double Up makes it easier for low-income consumers to eat more fruits and vegetables while supporting family farms and growing local economies.  We like to call it </a:t>
            </a:r>
            <a:r>
              <a:rPr lang="id" sz="1800" b="1" i="0" u="none" strike="noStrike" cap="none" baseline="0">
                <a:solidFill>
                  <a:schemeClr val="dk1"/>
                </a:solidFill>
                <a:latin typeface="Arial"/>
                <a:ea typeface="Arial"/>
                <a:cs typeface="Arial"/>
                <a:sym typeface="Arial"/>
              </a:rPr>
              <a:t>a win/win/win </a:t>
            </a:r>
            <a:r>
              <a:rPr lang="id" sz="1800" b="0" i="0" u="none" strike="noStrike" cap="none" baseline="0">
                <a:solidFill>
                  <a:schemeClr val="dk1"/>
                </a:solidFill>
                <a:latin typeface="Arial"/>
                <a:ea typeface="Arial"/>
                <a:cs typeface="Arial"/>
                <a:sym typeface="Arial"/>
              </a:rPr>
              <a:t>because families bring home more healthy food; farmers gain new customers and make more money; and more food dollars stay in the local economy. </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And we also see a ripple effect of benefits from increased access to healthy food</a:t>
            </a:r>
            <a:r>
              <a:rPr lang="id" sz="1800">
                <a:solidFill>
                  <a:schemeClr val="dk1"/>
                </a:solidFill>
              </a:rPr>
              <a:t>.</a:t>
            </a:r>
          </a:p>
        </p:txBody>
      </p:sp>
      <p:sp>
        <p:nvSpPr>
          <p:cNvPr id="297" name="Shape 297"/>
          <p:cNvSpPr txBox="1"/>
          <p:nvPr/>
        </p:nvSpPr>
        <p:spPr>
          <a:xfrm>
            <a:off x="3970338" y="8829677"/>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id" sz="1200" b="0" i="0" u="none" strike="noStrike" cap="none" baseline="0">
                <a:solidFill>
                  <a:srgbClr val="000000"/>
                </a:solidFill>
                <a:latin typeface="Calibri"/>
                <a:ea typeface="Calibri"/>
                <a:cs typeface="Calibri"/>
                <a:sym typeface="Calibri"/>
                <a:rtl val="0"/>
              </a:rPr>
              <a:t>3</a:t>
            </a:fld>
            <a:endParaRPr lang="id"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48785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701675" y="4416425"/>
            <a:ext cx="5607048" cy="4183060"/>
          </a:xfrm>
          <a:prstGeom prst="rect">
            <a:avLst/>
          </a:prstGeom>
          <a:noFill/>
          <a:ln>
            <a:noFill/>
          </a:ln>
        </p:spPr>
        <p:txBody>
          <a:bodyPr lIns="92200" tIns="92200" rIns="92200" bIns="92200"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3350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7" name="Shape 307"/>
          <p:cNvSpPr txBox="1">
            <a:spLocks noGrp="1"/>
          </p:cNvSpPr>
          <p:nvPr>
            <p:ph type="body" idx="1"/>
          </p:nvPr>
        </p:nvSpPr>
        <p:spPr>
          <a:xfrm>
            <a:off x="701675" y="4416425"/>
            <a:ext cx="5607048"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I love these images because it helps provide a visual for the impact of the program by showing on the left, what consumers can by for $20 in SNAP benefits at a farmers market.  </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Compared to the one on the left, showing what can be purchased when a purchase is matched with an additional $20 in Double Up Food Bucks.  </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This means that consumer can bring home $40 worth of healthy food for $20. </a:t>
            </a:r>
          </a:p>
        </p:txBody>
      </p:sp>
      <p:sp>
        <p:nvSpPr>
          <p:cNvPr id="308" name="Shape 308"/>
          <p:cNvSpPr txBox="1"/>
          <p:nvPr/>
        </p:nvSpPr>
        <p:spPr>
          <a:xfrm>
            <a:off x="3970338" y="8829677"/>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id" sz="1200" b="0" i="0" u="none" strike="noStrike" cap="none" baseline="0">
                <a:solidFill>
                  <a:srgbClr val="000000"/>
                </a:solidFill>
                <a:latin typeface="Calibri"/>
                <a:ea typeface="Calibri"/>
                <a:cs typeface="Calibri"/>
                <a:sym typeface="Calibri"/>
                <a:rtl val="0"/>
              </a:rPr>
              <a:t>5</a:t>
            </a:fld>
            <a:endParaRPr lang="id"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02662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5" name="Shape 425"/>
          <p:cNvSpPr txBox="1">
            <a:spLocks noGrp="1"/>
          </p:cNvSpPr>
          <p:nvPr>
            <p:ph type="body" idx="1"/>
          </p:nvPr>
        </p:nvSpPr>
        <p:spPr>
          <a:xfrm>
            <a:off x="701675" y="4416425"/>
            <a:ext cx="5607048"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Investment in an integrated and dynamic communications campaign utilizing a variety of strategies.</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id" sz="1800" b="0" i="0" u="none" strike="noStrike" cap="none" baseline="0">
                <a:solidFill>
                  <a:schemeClr val="dk1"/>
                </a:solidFill>
                <a:latin typeface="Arial"/>
                <a:ea typeface="Arial"/>
                <a:cs typeface="Arial"/>
                <a:sym typeface="Arial"/>
              </a:rPr>
              <a:t>We design a variety of outreach materials including a outreach campaign to consumers centrally coordinated by Fair Food Network and engage in a wide network of partnering agencies including statewide networks and local community organizations.</a:t>
            </a:r>
          </a:p>
          <a:p>
            <a:pPr marL="0" marR="0" lvl="0" indent="0" algn="l" rtl="0">
              <a:spcBef>
                <a:spcPts val="0"/>
              </a:spcBef>
              <a:buClr>
                <a:schemeClr val="dk1"/>
              </a:buClr>
              <a:buFont typeface="Arial"/>
              <a:buNone/>
            </a:pPr>
            <a:endParaRPr sz="1800" b="0" i="0" u="none" strike="noStrike" cap="none" baseline="0">
              <a:solidFill>
                <a:schemeClr val="dk1"/>
              </a:solidFill>
              <a:latin typeface="Arial"/>
              <a:ea typeface="Arial"/>
              <a:cs typeface="Arial"/>
              <a:sym typeface="Arial"/>
            </a:endParaRPr>
          </a:p>
        </p:txBody>
      </p:sp>
      <p:sp>
        <p:nvSpPr>
          <p:cNvPr id="426" name="Shape 426"/>
          <p:cNvSpPr txBox="1"/>
          <p:nvPr/>
        </p:nvSpPr>
        <p:spPr>
          <a:xfrm>
            <a:off x="3970338" y="8829677"/>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id" sz="1200" b="0" i="0" u="none" strike="noStrike" cap="none" baseline="0">
                <a:solidFill>
                  <a:srgbClr val="000000"/>
                </a:solidFill>
                <a:latin typeface="Calibri"/>
                <a:ea typeface="Calibri"/>
                <a:cs typeface="Calibri"/>
                <a:sym typeface="Calibri"/>
                <a:rtl val="0"/>
              </a:rPr>
              <a:t>6</a:t>
            </a:fld>
            <a:endParaRPr lang="id"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02304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Arkansans are working</a:t>
            </a:r>
            <a:r>
              <a:rPr lang="en-US" baseline="0" dirty="0" smtClean="0"/>
              <a:t> hard to make the healthy choice the easy choice – there’s no way to cover all of it in one presentation. Please check out ArCOP’s website: arkansasobesity.org to learn even more.</a:t>
            </a:r>
            <a:endParaRPr lang="en-US" dirty="0" smtClean="0"/>
          </a:p>
        </p:txBody>
      </p:sp>
      <p:sp>
        <p:nvSpPr>
          <p:cNvPr id="4" name="Slide Number Placeholder 3"/>
          <p:cNvSpPr>
            <a:spLocks noGrp="1"/>
          </p:cNvSpPr>
          <p:nvPr>
            <p:ph type="sldNum" sz="quarter" idx="10"/>
          </p:nvPr>
        </p:nvSpPr>
        <p:spPr/>
        <p:txBody>
          <a:bodyPr/>
          <a:lstStyle/>
          <a:p>
            <a:fld id="{8448E5E0-3DBB-42E9-B5CA-42096C036C6D}" type="slidenum">
              <a:rPr lang="en-US" smtClean="0"/>
              <a:pPr/>
              <a:t>10</a:t>
            </a:fld>
            <a:endParaRPr lang="en-US"/>
          </a:p>
        </p:txBody>
      </p:sp>
    </p:spTree>
    <p:extLst>
      <p:ext uri="{BB962C8B-B14F-4D97-AF65-F5344CB8AC3E}">
        <p14:creationId xmlns:p14="http://schemas.microsoft.com/office/powerpoint/2010/main" val="1527744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554" y="190500"/>
            <a:ext cx="525689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334" b="49993"/>
          <a:stretch/>
        </p:blipFill>
        <p:spPr>
          <a:xfrm>
            <a:off x="-320040" y="3657600"/>
            <a:ext cx="9784080" cy="3913632"/>
          </a:xfrm>
          <a:prstGeom prst="rect">
            <a:avLst/>
          </a:prstGeom>
          <a:ln>
            <a:noFill/>
          </a:ln>
          <a:effectLst>
            <a:glow rad="1143000">
              <a:schemeClr val="bg1">
                <a:alpha val="6000"/>
              </a:schemeClr>
            </a:glow>
            <a:softEdge rad="254000"/>
          </a:effectLst>
        </p:spPr>
      </p:pic>
      <p:sp>
        <p:nvSpPr>
          <p:cNvPr id="2" name="Title 1"/>
          <p:cNvSpPr>
            <a:spLocks noGrp="1"/>
          </p:cNvSpPr>
          <p:nvPr>
            <p:ph type="ctrTitle" hasCustomPrompt="1"/>
          </p:nvPr>
        </p:nvSpPr>
        <p:spPr>
          <a:xfrm>
            <a:off x="0" y="1752601"/>
            <a:ext cx="9144000" cy="914399"/>
          </a:xfrm>
        </p:spPr>
        <p:txBody>
          <a:bodyPr/>
          <a:lstStyle>
            <a:lvl1pPr>
              <a:defRPr sz="4400"/>
            </a:lvl1pPr>
          </a:lstStyle>
          <a:p>
            <a:r>
              <a:rPr lang="en-US" sz="2700" b="1" dirty="0" smtClean="0">
                <a:solidFill>
                  <a:schemeClr val="accent2"/>
                </a:solidFill>
              </a:rPr>
              <a:t>TITLE</a:t>
            </a:r>
            <a:endParaRPr lang="en-US" sz="2700" b="1" dirty="0">
              <a:solidFill>
                <a:schemeClr val="accent2"/>
              </a:solidFill>
            </a:endParaRPr>
          </a:p>
        </p:txBody>
      </p:sp>
      <p:sp>
        <p:nvSpPr>
          <p:cNvPr id="4" name="Date Placeholder 3"/>
          <p:cNvSpPr>
            <a:spLocks noGrp="1"/>
          </p:cNvSpPr>
          <p:nvPr>
            <p:ph type="dt" sz="half" idx="10"/>
          </p:nvPr>
        </p:nvSpPr>
        <p:spPr/>
        <p:txBody>
          <a:bodyPr/>
          <a:lstStyle/>
          <a:p>
            <a:fld id="{3E9D95F3-855D-4952-B690-FACA9C7C095A}" type="datetimeFigureOut">
              <a:rPr lang="en-US" smtClean="0"/>
              <a:pPr/>
              <a:t>10/31/2016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pPr/>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9312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pPr/>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67283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gradFill flip="none" rotWithShape="1">
          <a:gsLst>
            <a:gs pos="0">
              <a:schemeClr val="bg2"/>
            </a:gs>
            <a:gs pos="100000">
              <a:schemeClr val="bg2">
                <a:lumMod val="50000"/>
                <a:lumOff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a:solidFill>
            <a:schemeClr val="bg2">
              <a:lumMod val="20000"/>
              <a:lumOff val="80000"/>
              <a:alpha val="25098"/>
            </a:schemeClr>
          </a:solidFill>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47800"/>
            <a:ext cx="3008313" cy="4678363"/>
          </a:xfrm>
          <a:solidFill>
            <a:schemeClr val="bg2">
              <a:lumMod val="20000"/>
              <a:lumOff val="80000"/>
              <a:alpha val="24706"/>
            </a:schemeClr>
          </a:solidFill>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448287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gradFill flip="none" rotWithShape="1">
          <a:gsLst>
            <a:gs pos="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a:solidFill>
            <a:srgbClr val="B6EAFF">
              <a:alpha val="25098"/>
            </a:srgbClr>
          </a:solidFill>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47800"/>
            <a:ext cx="3008313" cy="4678363"/>
          </a:xfrm>
          <a:solidFill>
            <a:srgbClr val="B6EAFF">
              <a:alpha val="25098"/>
            </a:srgbClr>
          </a:solidFill>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hasCustomPrompt="1"/>
          </p:nvPr>
        </p:nvSpPr>
        <p:spPr/>
        <p:txBody>
          <a:bodyPr/>
          <a:lstStyle>
            <a:lvl1pPr>
              <a:defRPr>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88728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gradFill flip="none" rotWithShape="1">
          <a:gsLst>
            <a:gs pos="0">
              <a:schemeClr val="accent1"/>
            </a:gs>
            <a:gs pos="10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a:solidFill>
            <a:schemeClr val="accent1">
              <a:lumMod val="40000"/>
              <a:lumOff val="60000"/>
              <a:alpha val="25098"/>
            </a:schemeClr>
          </a:solidFill>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47800"/>
            <a:ext cx="3008313" cy="4678363"/>
          </a:xfrm>
          <a:solidFill>
            <a:schemeClr val="accent1">
              <a:lumMod val="40000"/>
              <a:lumOff val="60000"/>
              <a:alpha val="24706"/>
            </a:schemeClr>
          </a:solidFill>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1877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gradFill flip="none" rotWithShape="1">
          <a:gsLst>
            <a:gs pos="0">
              <a:schemeClr val="accent2"/>
            </a:gs>
            <a:gs pos="100000">
              <a:schemeClr val="accent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a:solidFill>
            <a:schemeClr val="accent2">
              <a:lumMod val="20000"/>
              <a:lumOff val="80000"/>
              <a:alpha val="25098"/>
            </a:schemeClr>
          </a:solidFill>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47800"/>
            <a:ext cx="3008313" cy="4678363"/>
          </a:xfrm>
          <a:solidFill>
            <a:schemeClr val="accent2">
              <a:lumMod val="20000"/>
              <a:lumOff val="80000"/>
              <a:alpha val="24706"/>
            </a:schemeClr>
          </a:solidFill>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lvl1pPr>
              <a:defRPr>
                <a:solidFill>
                  <a:schemeClr val="tx1"/>
                </a:solidFill>
              </a:defRPr>
            </a:lvl1pPr>
          </a:lstStyle>
          <a:p>
            <a:fld id="{3E9D95F3-855D-4952-B690-FACA9C7C095A}" type="datetimeFigureOut">
              <a:rPr lang="en-US" smtClean="0"/>
              <a:pPr/>
              <a:t>10/31/2016</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A616C37-BCBE-4B1C-8E62-D93C9F7E59B8}" type="slidenum">
              <a:rPr lang="en-US" smtClean="0"/>
              <a:pPr/>
              <a:t>‹#›</a:t>
            </a:fld>
            <a:endParaRPr lang="en-US" dirty="0"/>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37891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2"/>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pPr/>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accent2"/>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89496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Date Placeholder 1"/>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pPr/>
              <a:t>‹#›</a:t>
            </a:fld>
            <a:endParaRPr lang="en-US"/>
          </a:p>
        </p:txBody>
      </p:sp>
      <p:cxnSp>
        <p:nvCxnSpPr>
          <p:cNvPr id="5" name="Straight Connector 4"/>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bg2"/>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85392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pPr/>
              <a:t>‹#›</a:t>
            </a:fld>
            <a:endParaRPr lang="en-US"/>
          </a:p>
        </p:txBody>
      </p:sp>
      <p:cxnSp>
        <p:nvCxnSpPr>
          <p:cNvPr id="7" name="Straight Connector 6"/>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243639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000" b="1">
                <a:solidFill>
                  <a:schemeClr val="accent2"/>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pPr/>
              <a:t>‹#›</a:t>
            </a:fld>
            <a:endParaRPr lang="en-US"/>
          </a:p>
        </p:txBody>
      </p:sp>
      <p:cxnSp>
        <p:nvCxnSpPr>
          <p:cNvPr id="7" name="Straight Connector 6"/>
          <p:cNvCxnSpPr/>
          <p:nvPr userDrawn="1"/>
        </p:nvCxnSpPr>
        <p:spPr>
          <a:xfrm>
            <a:off x="88392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068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74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pPr/>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530595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0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864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543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97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466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50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896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7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42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67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pPr/>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p:txBody>
          <a:bodyPr/>
          <a:lstStyle>
            <a:lvl1pPr>
              <a:defRPr/>
            </a:lvl1pPr>
          </a:lstStyle>
          <a:p>
            <a:r>
              <a:rPr lang="en-US" dirty="0" smtClean="0"/>
              <a:t>CLICK TO EDIT TITLE STYLE</a:t>
            </a:r>
            <a:endParaRPr lang="en-US" dirty="0"/>
          </a:p>
        </p:txBody>
      </p:sp>
    </p:spTree>
    <p:extLst>
      <p:ext uri="{BB962C8B-B14F-4D97-AF65-F5344CB8AC3E}">
        <p14:creationId xmlns:p14="http://schemas.microsoft.com/office/powerpoint/2010/main" val="392281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554" y="190500"/>
            <a:ext cx="525689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0" y="1752601"/>
            <a:ext cx="9144000" cy="914399"/>
          </a:xfrm>
        </p:spPr>
        <p:txBody>
          <a:bodyPr/>
          <a:lstStyle>
            <a:lvl1pPr>
              <a:defRPr sz="4400"/>
            </a:lvl1pPr>
          </a:lstStyle>
          <a:p>
            <a:r>
              <a:rPr lang="en-US" sz="2700" b="1" dirty="0" smtClean="0">
                <a:solidFill>
                  <a:schemeClr val="accent2"/>
                </a:solidFill>
              </a:rPr>
              <a:t>TITLE</a:t>
            </a:r>
            <a:endParaRPr lang="en-US" sz="2700" b="1" dirty="0">
              <a:solidFill>
                <a:schemeClr val="accent2"/>
              </a:solidFill>
            </a:endParaRPr>
          </a:p>
        </p:txBody>
      </p:sp>
      <p:sp>
        <p:nvSpPr>
          <p:cNvPr id="4" name="Date Placeholder 3"/>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bg2"/>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91647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p:txBody>
          <a:bodyPr/>
          <a:lstStyle>
            <a:lvl1pPr>
              <a:defRPr/>
            </a:lvl1pPr>
          </a:lstStyle>
          <a:p>
            <a:r>
              <a:rPr lang="en-US" dirty="0" smtClean="0"/>
              <a:t>CLICK TO EDIT TITLE STYLE</a:t>
            </a:r>
            <a:endParaRPr lang="en-US" dirty="0"/>
          </a:p>
        </p:txBody>
      </p:sp>
    </p:spTree>
    <p:extLst>
      <p:ext uri="{BB962C8B-B14F-4D97-AF65-F5344CB8AC3E}">
        <p14:creationId xmlns:p14="http://schemas.microsoft.com/office/powerpoint/2010/main" val="297609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881965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2149430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Tree>
    <p:extLst>
      <p:ext uri="{BB962C8B-B14F-4D97-AF65-F5344CB8AC3E}">
        <p14:creationId xmlns:p14="http://schemas.microsoft.com/office/powerpoint/2010/main" val="3538006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A6A91B"/>
              </a:solidFill>
            </a:endParaRPr>
          </a:p>
        </p:txBody>
      </p:sp>
      <p:cxnSp>
        <p:nvCxnSpPr>
          <p:cNvPr id="9" name="Straight Connector 8"/>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913037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2"/>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accent2"/>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1650951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Date Placeholder 1"/>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5" name="Straight Connector 4"/>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A6A91B"/>
                </a:solidFill>
              </a:rPr>
              <a:t>arkansasobesity.org</a:t>
            </a:r>
            <a:endParaRPr lang="en-US" b="1" dirty="0">
              <a:solidFill>
                <a:srgbClr val="A6A91B"/>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bg2"/>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7975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7" name="Straight Connector 6"/>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4370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pPr/>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03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000" b="1">
                <a:solidFill>
                  <a:schemeClr val="accent2"/>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cxnSp>
        <p:nvCxnSpPr>
          <p:cNvPr id="7" name="Straight Connector 6"/>
          <p:cNvCxnSpPr/>
          <p:nvPr userDrawn="1"/>
        </p:nvCxnSpPr>
        <p:spPr>
          <a:xfrm>
            <a:off x="88392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43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pPr/>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pPr/>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Tree>
    <p:extLst>
      <p:ext uri="{BB962C8B-B14F-4D97-AF65-F5344CB8AC3E}">
        <p14:creationId xmlns:p14="http://schemas.microsoft.com/office/powerpoint/2010/main" val="66155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0">
              <a:schemeClr val="bg2"/>
            </a:gs>
            <a:gs pos="100000">
              <a:schemeClr val="bg2">
                <a:lumMod val="50000"/>
                <a:lumOff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371600"/>
            <a:ext cx="91440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6" name="Straight Connector 5"/>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86037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flip="none" rotWithShape="1">
          <a:gsLst>
            <a:gs pos="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371600"/>
            <a:ext cx="91440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6" name="Straight Connector 5"/>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19147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flip="none" rotWithShape="1">
          <a:gsLst>
            <a:gs pos="0">
              <a:schemeClr val="accent1"/>
            </a:gs>
            <a:gs pos="10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371600"/>
            <a:ext cx="91440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6" name="Straight Connector 5"/>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33080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bg>
      <p:bgPr>
        <a:gradFill flip="none" rotWithShape="1">
          <a:gsLst>
            <a:gs pos="0">
              <a:schemeClr val="accent2"/>
            </a:gs>
            <a:gs pos="100000">
              <a:schemeClr val="accent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371600"/>
            <a:ext cx="91440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3E9D95F3-855D-4952-B690-FACA9C7C095A}" type="datetimeFigureOut">
              <a:rPr lang="en-US" smtClean="0"/>
              <a:pPr/>
              <a:t>10/31/2016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A616C37-BCBE-4B1C-8E62-D93C9F7E59B8}" type="slidenum">
              <a:rPr lang="en-US" smtClean="0"/>
              <a:pPr/>
              <a:t>‹#›</a:t>
            </a:fld>
            <a:endParaRPr lang="en-US" dirty="0"/>
          </a:p>
        </p:txBody>
      </p:sp>
      <p:cxnSp>
        <p:nvCxnSpPr>
          <p:cNvPr id="6" name="Straight Connector 5"/>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77079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81000"/>
            <a:ext cx="8763000" cy="9144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95F3-855D-4952-B690-FACA9C7C095A}" type="datetimeFigureOut">
              <a:rPr lang="en-US" smtClean="0"/>
              <a:pPr/>
              <a:t>10/31/2016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6C37-BCBE-4B1C-8E62-D93C9F7E59B8}" type="slidenum">
              <a:rPr lang="en-US" smtClean="0"/>
              <a:pPr/>
              <a:t>‹#›</a:t>
            </a:fld>
            <a:endParaRPr lang="en-US"/>
          </a:p>
        </p:txBody>
      </p:sp>
    </p:spTree>
    <p:extLst>
      <p:ext uri="{BB962C8B-B14F-4D97-AF65-F5344CB8AC3E}">
        <p14:creationId xmlns:p14="http://schemas.microsoft.com/office/powerpoint/2010/main" val="58986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6" r:id="rId7"/>
    <p:sldLayoutId id="2147483817" r:id="rId8"/>
    <p:sldLayoutId id="2147483818" r:id="rId9"/>
    <p:sldLayoutId id="2147483812" r:id="rId10"/>
    <p:sldLayoutId id="2147483821" r:id="rId11"/>
    <p:sldLayoutId id="2147483819" r:id="rId12"/>
    <p:sldLayoutId id="2147483820" r:id="rId13"/>
    <p:sldLayoutId id="2147483822" r:id="rId14"/>
    <p:sldLayoutId id="2147483813" r:id="rId15"/>
    <p:sldLayoutId id="2147483811" r:id="rId16"/>
    <p:sldLayoutId id="2147483814" r:id="rId17"/>
    <p:sldLayoutId id="2147483815" r:id="rId18"/>
  </p:sldLayoutIdLst>
  <p:txStyles>
    <p:titleStyle>
      <a:lvl1pPr algn="ctr" defTabSz="914400" rtl="0" eaLnBrk="1" latinLnBrk="0" hangingPunct="1">
        <a:spcBef>
          <a:spcPct val="0"/>
        </a:spcBef>
        <a:buNone/>
        <a:defRPr sz="2700" b="1" kern="1200">
          <a:solidFill>
            <a:schemeClr val="accent2"/>
          </a:solidFill>
          <a:latin typeface="+mj-lt"/>
          <a:ea typeface="+mj-ea"/>
          <a:cs typeface="+mj-cs"/>
        </a:defRPr>
      </a:lvl1pPr>
    </p:titleStyle>
    <p:bodyStyle>
      <a:lvl1pPr marL="571500" indent="-571500" algn="l" defTabSz="914400" rtl="0" eaLnBrk="1" latinLnBrk="0" hangingPunct="1">
        <a:spcBef>
          <a:spcPct val="20000"/>
        </a:spcBef>
        <a:buFont typeface="Wingdings" panose="05000000000000000000" pitchFamily="2" charset="2"/>
        <a:buChar char="q"/>
        <a:defRPr sz="3200" kern="1200">
          <a:solidFill>
            <a:schemeClr val="tx1"/>
          </a:solidFill>
          <a:latin typeface="+mn-lt"/>
          <a:ea typeface="+mn-ea"/>
          <a:cs typeface="+mn-cs"/>
        </a:defRPr>
      </a:lvl1pPr>
      <a:lvl2pPr marL="9080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4859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644DE-A589-4DDD-BB0A-9AEAEE1DB443}" type="datetimeFigureOut">
              <a:rPr lang="en-US" smtClean="0">
                <a:solidFill>
                  <a:prstClr val="black">
                    <a:tint val="75000"/>
                  </a:prstClr>
                </a:solidFill>
              </a:rPr>
              <a:pPr/>
              <a:t>10/31/2016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71979-4524-4EAC-B12E-F22CDAB40D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18984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81000"/>
            <a:ext cx="8763000" cy="9144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95F3-855D-4952-B690-FACA9C7C095A}" type="datetimeFigureOut">
              <a:rPr lang="en-US" smtClean="0">
                <a:solidFill>
                  <a:srgbClr val="262626">
                    <a:tint val="75000"/>
                  </a:srgbClr>
                </a:solidFill>
              </a:rPr>
              <a:pPr/>
              <a:t>10/31/2016</a:t>
            </a:fld>
            <a:endParaRPr lang="en-US">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6C37-BCBE-4B1C-8E62-D93C9F7E59B8}"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92553703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2700" b="1" kern="1200">
          <a:solidFill>
            <a:schemeClr val="accent2"/>
          </a:solidFill>
          <a:latin typeface="+mj-lt"/>
          <a:ea typeface="+mj-ea"/>
          <a:cs typeface="+mj-cs"/>
        </a:defRPr>
      </a:lvl1pPr>
    </p:titleStyle>
    <p:bodyStyle>
      <a:lvl1pPr marL="571500" indent="-571500" algn="l" defTabSz="914400" rtl="0" eaLnBrk="1" latinLnBrk="0" hangingPunct="1">
        <a:spcBef>
          <a:spcPct val="20000"/>
        </a:spcBef>
        <a:buFont typeface="Wingdings" panose="05000000000000000000" pitchFamily="2" charset="2"/>
        <a:buChar char="q"/>
        <a:defRPr sz="3200" kern="1200">
          <a:solidFill>
            <a:schemeClr val="tx1"/>
          </a:solidFill>
          <a:latin typeface="+mn-lt"/>
          <a:ea typeface="+mn-ea"/>
          <a:cs typeface="+mn-cs"/>
        </a:defRPr>
      </a:lvl1pPr>
      <a:lvl2pPr marL="9080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4859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mailto:Katrina.Betancourt@arkansasobesit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ArCOP IS GROWING HEALTHY COMMUNITIES</a:t>
            </a:r>
          </a:p>
        </p:txBody>
      </p:sp>
      <p:sp>
        <p:nvSpPr>
          <p:cNvPr id="3" name="Text Placeholder 2"/>
          <p:cNvSpPr>
            <a:spLocks noGrp="1"/>
          </p:cNvSpPr>
          <p:nvPr>
            <p:ph type="body" sz="quarter" idx="13"/>
          </p:nvPr>
        </p:nvSpPr>
        <p:spPr/>
        <p:txBody>
          <a:bodyPr>
            <a:normAutofit fontScale="70000" lnSpcReduction="20000"/>
          </a:bodyPr>
          <a:lstStyle/>
          <a:p>
            <a:r>
              <a:rPr lang="en-US" dirty="0"/>
              <a:t>ATTRACTIVE | WALKABLE | SUCCESSFUL | APPEALING | EFFICIENT </a:t>
            </a:r>
          </a:p>
          <a:p>
            <a:r>
              <a:rPr lang="en-US" dirty="0"/>
              <a:t>HEALTHY | VIGOROUS | POSITIVE | ENJOYABLE | MEMORABLE</a:t>
            </a:r>
          </a:p>
        </p:txBody>
      </p:sp>
      <p:pic>
        <p:nvPicPr>
          <p:cNvPr id="6" name="Shape 255"/>
          <p:cNvPicPr preferRelativeResize="0"/>
          <p:nvPr/>
        </p:nvPicPr>
        <p:blipFill rotWithShape="1">
          <a:blip r:embed="rId2">
            <a:alphaModFix/>
          </a:blip>
          <a:srcRect/>
          <a:stretch/>
        </p:blipFill>
        <p:spPr>
          <a:xfrm>
            <a:off x="6705600" y="4227691"/>
            <a:ext cx="1904999" cy="2666998"/>
          </a:xfrm>
          <a:prstGeom prst="rect">
            <a:avLst/>
          </a:prstGeom>
          <a:noFill/>
          <a:ln>
            <a:noFill/>
          </a:ln>
        </p:spPr>
      </p:pic>
    </p:spTree>
    <p:extLst>
      <p:ext uri="{BB962C8B-B14F-4D97-AF65-F5344CB8AC3E}">
        <p14:creationId xmlns:p14="http://schemas.microsoft.com/office/powerpoint/2010/main" val="168805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9" b="14609"/>
          <a:stretch/>
        </p:blipFill>
        <p:spPr>
          <a:xfrm>
            <a:off x="0" y="1980055"/>
            <a:ext cx="9144000" cy="5204564"/>
          </a:xfrm>
        </p:spPr>
      </p:pic>
      <p:sp>
        <p:nvSpPr>
          <p:cNvPr id="2" name="Rectangle 1"/>
          <p:cNvSpPr/>
          <p:nvPr/>
        </p:nvSpPr>
        <p:spPr>
          <a:xfrm>
            <a:off x="304800" y="1371600"/>
            <a:ext cx="4724400" cy="1200329"/>
          </a:xfrm>
          <a:prstGeom prst="rect">
            <a:avLst/>
          </a:prstGeom>
        </p:spPr>
        <p:txBody>
          <a:bodyPr wrap="square">
            <a:spAutoFit/>
          </a:bodyPr>
          <a:lstStyle/>
          <a:p>
            <a:pPr algn="r"/>
            <a:r>
              <a:rPr lang="en-US" b="1" dirty="0" smtClean="0">
                <a:solidFill>
                  <a:schemeClr val="bg2"/>
                </a:solidFill>
                <a:latin typeface="+mj-lt"/>
              </a:rPr>
              <a:t>KATRINA BETANCOURT, RCEP, AGM, CPM</a:t>
            </a:r>
          </a:p>
          <a:p>
            <a:pPr algn="r"/>
            <a:r>
              <a:rPr lang="en-US" dirty="0" smtClean="0">
                <a:solidFill>
                  <a:srgbClr val="17B7E9">
                    <a:lumMod val="75000"/>
                  </a:srgbClr>
                </a:solidFill>
              </a:rPr>
              <a:t>ArCOP President</a:t>
            </a:r>
            <a:endParaRPr lang="en-US" dirty="0">
              <a:solidFill>
                <a:srgbClr val="17B7E9">
                  <a:lumMod val="75000"/>
                </a:srgbClr>
              </a:solidFill>
            </a:endParaRPr>
          </a:p>
          <a:p>
            <a:pPr algn="r"/>
            <a:r>
              <a:rPr lang="en-US" dirty="0">
                <a:solidFill>
                  <a:srgbClr val="17B7E9">
                    <a:lumMod val="75000"/>
                  </a:srgbClr>
                </a:solidFill>
                <a:hlinkClick r:id="rId4"/>
              </a:rPr>
              <a:t>Katrina.Betancourt@arkansasobesity.org</a:t>
            </a:r>
            <a:endParaRPr lang="en-US" dirty="0">
              <a:solidFill>
                <a:srgbClr val="17B7E9">
                  <a:lumMod val="75000"/>
                </a:srgbClr>
              </a:solidFill>
            </a:endParaRPr>
          </a:p>
          <a:p>
            <a:pPr algn="r"/>
            <a:r>
              <a:rPr lang="en-US" dirty="0" smtClean="0">
                <a:solidFill>
                  <a:srgbClr val="17B7E9">
                    <a:lumMod val="75000"/>
                  </a:srgbClr>
                </a:solidFill>
              </a:rPr>
              <a:t>501-712-2002</a:t>
            </a:r>
            <a:endParaRPr lang="en-US" dirty="0">
              <a:solidFill>
                <a:srgbClr val="17B7E9">
                  <a:lumMod val="75000"/>
                </a:srgbClr>
              </a:solidFill>
            </a:endParaRPr>
          </a:p>
        </p:txBody>
      </p:sp>
    </p:spTree>
    <p:extLst>
      <p:ext uri="{BB962C8B-B14F-4D97-AF65-F5344CB8AC3E}">
        <p14:creationId xmlns:p14="http://schemas.microsoft.com/office/powerpoint/2010/main" val="20926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5">
                    <a:lumMod val="50000"/>
                  </a:schemeClr>
                </a:solidFill>
              </a:rPr>
              <a:t>FINI </a:t>
            </a:r>
            <a:br>
              <a:rPr lang="en-US" b="1" dirty="0" smtClean="0">
                <a:solidFill>
                  <a:schemeClr val="accent5">
                    <a:lumMod val="50000"/>
                  </a:schemeClr>
                </a:solidFill>
              </a:rPr>
            </a:br>
            <a:r>
              <a:rPr lang="en-US" b="1" dirty="0" smtClean="0">
                <a:solidFill>
                  <a:schemeClr val="accent5">
                    <a:lumMod val="50000"/>
                  </a:schemeClr>
                </a:solidFill>
              </a:rPr>
              <a:t>Food Insecurity Nutrition Incentive</a:t>
            </a:r>
            <a:endParaRPr lang="en-US" b="1" dirty="0">
              <a:solidFill>
                <a:schemeClr val="accent5">
                  <a:lumMod val="50000"/>
                </a:schemeClr>
              </a:solidFill>
            </a:endParaRPr>
          </a:p>
        </p:txBody>
      </p:sp>
      <p:sp>
        <p:nvSpPr>
          <p:cNvPr id="3" name="Content Placeholder 2"/>
          <p:cNvSpPr>
            <a:spLocks noGrp="1"/>
          </p:cNvSpPr>
          <p:nvPr>
            <p:ph idx="1"/>
          </p:nvPr>
        </p:nvSpPr>
        <p:spPr>
          <a:xfrm>
            <a:off x="457200" y="1905000"/>
            <a:ext cx="8229600" cy="4221163"/>
          </a:xfrm>
          <a:ln/>
        </p:spPr>
        <p:style>
          <a:lnRef idx="1">
            <a:schemeClr val="accent5"/>
          </a:lnRef>
          <a:fillRef idx="2">
            <a:schemeClr val="accent5"/>
          </a:fillRef>
          <a:effectRef idx="1">
            <a:schemeClr val="accent5"/>
          </a:effectRef>
          <a:fontRef idx="minor">
            <a:schemeClr val="dk1"/>
          </a:fontRef>
        </p:style>
        <p:txBody>
          <a:bodyPr anchor="ctr">
            <a:normAutofit/>
          </a:bodyPr>
          <a:lstStyle/>
          <a:p>
            <a:pPr marL="0" indent="0" algn="ctr">
              <a:buNone/>
            </a:pPr>
            <a:r>
              <a:rPr lang="en-US" dirty="0"/>
              <a:t>To increase access to fresh fruits and vegetables among low-income Arkansans </a:t>
            </a:r>
            <a:r>
              <a:rPr lang="en-US" dirty="0" smtClean="0"/>
              <a:t>in at-risk communities </a:t>
            </a:r>
            <a:r>
              <a:rPr lang="en-US" dirty="0"/>
              <a:t>by doubling the spending power of SNAP recipients </a:t>
            </a:r>
            <a:r>
              <a:rPr lang="en-US" dirty="0" smtClean="0"/>
              <a:t>at participating </a:t>
            </a:r>
            <a:r>
              <a:rPr lang="en-US" dirty="0"/>
              <a:t>Farmers' Markets in an effort to create a statewide sustainable </a:t>
            </a:r>
            <a:r>
              <a:rPr lang="en-US" dirty="0" smtClean="0"/>
              <a:t>system that </a:t>
            </a:r>
            <a:r>
              <a:rPr lang="en-US" dirty="0"/>
              <a:t>provides affordable access to fresh fruits and vegetables and helps sustain </a:t>
            </a:r>
            <a:r>
              <a:rPr lang="en-US" dirty="0" smtClean="0"/>
              <a:t>the local </a:t>
            </a:r>
            <a:r>
              <a:rPr lang="en-US" dirty="0"/>
              <a:t>farmer.</a:t>
            </a:r>
          </a:p>
        </p:txBody>
      </p:sp>
    </p:spTree>
    <p:extLst>
      <p:ext uri="{BB962C8B-B14F-4D97-AF65-F5344CB8AC3E}">
        <p14:creationId xmlns:p14="http://schemas.microsoft.com/office/powerpoint/2010/main" val="18399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a:picLocks noGrp="1"/>
          </p:cNvPicPr>
          <p:nvPr>
            <p:ph type="body" idx="1"/>
          </p:nvPr>
        </p:nvPicPr>
        <p:blipFill rotWithShape="1">
          <a:blip r:embed="rId3">
            <a:alphaModFix/>
          </a:blip>
          <a:srcRect l="1" t="-474" r="-221" b="424"/>
          <a:stretch/>
        </p:blipFill>
        <p:spPr>
          <a:xfrm>
            <a:off x="479425" y="1147762"/>
            <a:ext cx="3603625" cy="5397500"/>
          </a:xfrm>
          <a:prstGeom prst="rect">
            <a:avLst/>
          </a:prstGeom>
          <a:noFill/>
          <a:ln>
            <a:noFill/>
          </a:ln>
        </p:spPr>
      </p:pic>
      <p:cxnSp>
        <p:nvCxnSpPr>
          <p:cNvPr id="285" name="Shape 285"/>
          <p:cNvCxnSpPr/>
          <p:nvPr/>
        </p:nvCxnSpPr>
        <p:spPr>
          <a:xfrm>
            <a:off x="3451225" y="3733800"/>
            <a:ext cx="1263650" cy="15875"/>
          </a:xfrm>
          <a:prstGeom prst="straightConnector1">
            <a:avLst/>
          </a:prstGeom>
          <a:noFill/>
          <a:ln w="25400" cap="flat">
            <a:solidFill>
              <a:srgbClr val="BFBFBF"/>
            </a:solidFill>
            <a:prstDash val="solid"/>
            <a:miter/>
            <a:headEnd type="none" w="med" len="med"/>
            <a:tailEnd type="none" w="med" len="med"/>
          </a:ln>
        </p:spPr>
      </p:cxnSp>
      <p:sp>
        <p:nvSpPr>
          <p:cNvPr id="286" name="Shape 286"/>
          <p:cNvSpPr/>
          <p:nvPr/>
        </p:nvSpPr>
        <p:spPr>
          <a:xfrm rot="-5400000">
            <a:off x="2855116" y="3437730"/>
            <a:ext cx="3392487" cy="479422"/>
          </a:xfrm>
          <a:custGeom>
            <a:avLst/>
            <a:gdLst/>
            <a:ahLst/>
            <a:cxnLst/>
            <a:rect l="0" t="0" r="0" b="0"/>
            <a:pathLst>
              <a:path w="5692588" h="567765" extrusionOk="0">
                <a:moveTo>
                  <a:pt x="0" y="567765"/>
                </a:moveTo>
                <a:lnTo>
                  <a:pt x="0" y="29882"/>
                </a:lnTo>
                <a:lnTo>
                  <a:pt x="5677647" y="0"/>
                </a:lnTo>
                <a:lnTo>
                  <a:pt x="5692588" y="493059"/>
                </a:lnTo>
              </a:path>
            </a:pathLst>
          </a:custGeom>
          <a:noFill/>
          <a:ln w="25400" cap="flat">
            <a:solidFill>
              <a:srgbClr val="A6A6A6"/>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87" name="Shape 287"/>
          <p:cNvSpPr txBox="1"/>
          <p:nvPr/>
        </p:nvSpPr>
        <p:spPr>
          <a:xfrm>
            <a:off x="6400800" y="1544637"/>
            <a:ext cx="2143125" cy="9699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E791C"/>
              </a:buClr>
              <a:buSzPct val="25000"/>
              <a:buFont typeface="Arial Black"/>
              <a:buNone/>
            </a:pPr>
            <a:r>
              <a:rPr lang="id" sz="1900" b="0" i="0" u="none" strike="noStrike" cap="none" baseline="0">
                <a:solidFill>
                  <a:srgbClr val="DE791C"/>
                </a:solidFill>
                <a:latin typeface="Arial Black"/>
                <a:ea typeface="Arial Black"/>
                <a:cs typeface="Arial Black"/>
                <a:sym typeface="Arial Black"/>
                <a:rtl val="0"/>
              </a:rPr>
              <a:t>Families </a:t>
            </a:r>
            <a:r>
              <a:rPr lang="id" sz="1900" b="0" i="0" u="none" strike="noStrike" cap="none" baseline="0">
                <a:solidFill>
                  <a:srgbClr val="808080"/>
                </a:solidFill>
                <a:latin typeface="Arial Black"/>
                <a:ea typeface="Arial Black"/>
                <a:cs typeface="Arial Black"/>
                <a:sym typeface="Arial Black"/>
                <a:rtl val="0"/>
              </a:rPr>
              <a:t>bring home more healthy food</a:t>
            </a:r>
          </a:p>
        </p:txBody>
      </p:sp>
      <p:sp>
        <p:nvSpPr>
          <p:cNvPr id="288" name="Shape 288"/>
          <p:cNvSpPr txBox="1"/>
          <p:nvPr/>
        </p:nvSpPr>
        <p:spPr>
          <a:xfrm>
            <a:off x="6324600" y="3429000"/>
            <a:ext cx="2143125" cy="677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E791C"/>
              </a:buClr>
              <a:buSzPct val="25000"/>
              <a:buFont typeface="Arial Black"/>
              <a:buNone/>
            </a:pPr>
            <a:r>
              <a:rPr lang="id" sz="1900" b="0" i="0" u="none" strike="noStrike" cap="none" baseline="0">
                <a:solidFill>
                  <a:srgbClr val="DE791C"/>
                </a:solidFill>
                <a:latin typeface="Arial Black"/>
                <a:ea typeface="Arial Black"/>
                <a:cs typeface="Arial Black"/>
                <a:sym typeface="Arial Black"/>
                <a:rtl val="0"/>
              </a:rPr>
              <a:t>Farmers </a:t>
            </a:r>
            <a:r>
              <a:rPr lang="id" sz="1900" b="0" i="0" u="none" strike="noStrike" cap="none" baseline="0">
                <a:solidFill>
                  <a:srgbClr val="808080"/>
                </a:solidFill>
                <a:latin typeface="Arial Black"/>
                <a:ea typeface="Arial Black"/>
                <a:cs typeface="Arial Black"/>
                <a:sym typeface="Arial Black"/>
                <a:rtl val="0"/>
              </a:rPr>
              <a:t>make more money</a:t>
            </a:r>
          </a:p>
        </p:txBody>
      </p:sp>
      <p:sp>
        <p:nvSpPr>
          <p:cNvPr id="289" name="Shape 289"/>
          <p:cNvSpPr txBox="1"/>
          <p:nvPr/>
        </p:nvSpPr>
        <p:spPr>
          <a:xfrm>
            <a:off x="6248400" y="4800600"/>
            <a:ext cx="2911474" cy="16319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08080"/>
              </a:buClr>
              <a:buSzPct val="25000"/>
              <a:buFont typeface="Arial Black"/>
              <a:buNone/>
            </a:pPr>
            <a:r>
              <a:rPr lang="id" sz="1900" b="0" i="0" u="none" strike="noStrike" cap="none" baseline="0">
                <a:solidFill>
                  <a:srgbClr val="808080"/>
                </a:solidFill>
                <a:latin typeface="Arial Black"/>
                <a:ea typeface="Arial Black"/>
                <a:cs typeface="Arial Black"/>
                <a:sym typeface="Arial Black"/>
                <a:rtl val="0"/>
              </a:rPr>
              <a:t>More food dollars stay in local economy</a:t>
            </a:r>
            <a:r>
              <a:rPr lang="id" sz="1900" b="0" i="0" u="none" strike="noStrike" cap="none" baseline="0">
                <a:solidFill>
                  <a:srgbClr val="A6A6A6"/>
                </a:solidFill>
                <a:latin typeface="Arial Black"/>
                <a:ea typeface="Arial Black"/>
                <a:cs typeface="Arial Black"/>
                <a:sym typeface="Arial Black"/>
                <a:rtl val="0"/>
              </a:rPr>
              <a:t>, </a:t>
            </a:r>
            <a:r>
              <a:rPr lang="id" sz="1900" b="0" i="0" u="none" strike="noStrike" cap="none" baseline="0">
                <a:solidFill>
                  <a:srgbClr val="DE791C"/>
                </a:solidFill>
                <a:latin typeface="Arial Black"/>
                <a:ea typeface="Arial Black"/>
                <a:cs typeface="Arial Black"/>
                <a:sym typeface="Arial Black"/>
                <a:rtl val="0"/>
              </a:rPr>
              <a:t>strengthening</a:t>
            </a:r>
          </a:p>
          <a:p>
            <a:pPr marL="0" marR="0" lvl="0" indent="0" algn="l" rtl="0">
              <a:lnSpc>
                <a:spcPct val="100000"/>
              </a:lnSpc>
              <a:spcBef>
                <a:spcPts val="0"/>
              </a:spcBef>
              <a:spcAft>
                <a:spcPts val="0"/>
              </a:spcAft>
              <a:buClr>
                <a:srgbClr val="DE791C"/>
              </a:buClr>
              <a:buSzPct val="25000"/>
              <a:buFont typeface="Arial Black"/>
              <a:buNone/>
            </a:pPr>
            <a:r>
              <a:rPr lang="id" sz="1900" b="0" i="0" u="none" strike="noStrike" cap="none" baseline="0">
                <a:solidFill>
                  <a:srgbClr val="DE791C"/>
                </a:solidFill>
                <a:latin typeface="Arial Black"/>
                <a:ea typeface="Arial Black"/>
                <a:cs typeface="Arial Black"/>
                <a:sym typeface="Arial Black"/>
                <a:rtl val="0"/>
              </a:rPr>
              <a:t>communities</a:t>
            </a:r>
            <a:r>
              <a:rPr lang="id" sz="2000" b="0" i="0" u="none" strike="noStrike" cap="none" baseline="0">
                <a:solidFill>
                  <a:srgbClr val="DE791C"/>
                </a:solidFill>
                <a:latin typeface="Arial Black"/>
                <a:ea typeface="Arial Black"/>
                <a:cs typeface="Arial Black"/>
                <a:sym typeface="Arial Black"/>
                <a:rtl val="0"/>
              </a:rPr>
              <a:t> </a:t>
            </a:r>
          </a:p>
        </p:txBody>
      </p:sp>
      <p:pic>
        <p:nvPicPr>
          <p:cNvPr id="290" name="Shape 290"/>
          <p:cNvPicPr preferRelativeResize="0"/>
          <p:nvPr/>
        </p:nvPicPr>
        <p:blipFill rotWithShape="1">
          <a:blip r:embed="rId4">
            <a:alphaModFix/>
          </a:blip>
          <a:srcRect/>
          <a:stretch/>
        </p:blipFill>
        <p:spPr>
          <a:xfrm>
            <a:off x="4800600" y="1600200"/>
            <a:ext cx="1435100" cy="903286"/>
          </a:xfrm>
          <a:prstGeom prst="rect">
            <a:avLst/>
          </a:prstGeom>
          <a:noFill/>
          <a:ln>
            <a:noFill/>
          </a:ln>
        </p:spPr>
      </p:pic>
      <p:pic>
        <p:nvPicPr>
          <p:cNvPr id="291" name="Shape 291"/>
          <p:cNvPicPr preferRelativeResize="0"/>
          <p:nvPr/>
        </p:nvPicPr>
        <p:blipFill rotWithShape="1">
          <a:blip r:embed="rId5">
            <a:alphaModFix/>
          </a:blip>
          <a:srcRect/>
          <a:stretch/>
        </p:blipFill>
        <p:spPr>
          <a:xfrm>
            <a:off x="4876800" y="3124200"/>
            <a:ext cx="1219199" cy="1309686"/>
          </a:xfrm>
          <a:prstGeom prst="rect">
            <a:avLst/>
          </a:prstGeom>
          <a:noFill/>
          <a:ln>
            <a:noFill/>
          </a:ln>
        </p:spPr>
      </p:pic>
      <p:pic>
        <p:nvPicPr>
          <p:cNvPr id="292" name="Shape 292"/>
          <p:cNvPicPr preferRelativeResize="0"/>
          <p:nvPr/>
        </p:nvPicPr>
        <p:blipFill rotWithShape="1">
          <a:blip r:embed="rId6">
            <a:alphaModFix/>
          </a:blip>
          <a:srcRect/>
          <a:stretch/>
        </p:blipFill>
        <p:spPr>
          <a:xfrm>
            <a:off x="4876800" y="4876800"/>
            <a:ext cx="1273173" cy="1252535"/>
          </a:xfrm>
          <a:prstGeom prst="rect">
            <a:avLst/>
          </a:prstGeom>
          <a:noFill/>
          <a:ln>
            <a:noFill/>
          </a:ln>
        </p:spPr>
      </p:pic>
      <p:sp>
        <p:nvSpPr>
          <p:cNvPr id="293" name="Shape 293"/>
          <p:cNvSpPr txBox="1">
            <a:spLocks noGrp="1"/>
          </p:cNvSpPr>
          <p:nvPr>
            <p:ph type="title"/>
          </p:nvPr>
        </p:nvSpPr>
        <p:spPr>
          <a:xfrm>
            <a:off x="304800" y="207962"/>
            <a:ext cx="8534399" cy="8413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87C2B"/>
              </a:buClr>
              <a:buSzPct val="25000"/>
              <a:buFont typeface="Arial Black"/>
              <a:buNone/>
            </a:pPr>
            <a:r>
              <a:rPr lang="id" sz="3000" b="1" i="0" u="none" strike="noStrike" cap="none" baseline="0">
                <a:solidFill>
                  <a:srgbClr val="387C2B"/>
                </a:solidFill>
                <a:latin typeface="Arial Black"/>
                <a:ea typeface="Arial Black"/>
                <a:cs typeface="Arial Black"/>
                <a:sym typeface="Arial Black"/>
                <a:rtl val="0"/>
              </a:rPr>
              <a:t>DOUBLE UP FOOD BUCKS </a:t>
            </a:r>
            <a:r>
              <a:rPr lang="id" sz="3000" b="1" i="0" u="none" strike="noStrike" cap="none" baseline="0">
                <a:solidFill>
                  <a:srgbClr val="DE791C"/>
                </a:solidFill>
                <a:latin typeface="Arial Black"/>
                <a:ea typeface="Arial Black"/>
                <a:cs typeface="Arial Black"/>
                <a:sym typeface="Arial Black"/>
                <a:rtl val="0"/>
              </a:rPr>
              <a:t>Win/win/win</a:t>
            </a:r>
          </a:p>
        </p:txBody>
      </p:sp>
    </p:spTree>
    <p:extLst>
      <p:ext uri="{BB962C8B-B14F-4D97-AF65-F5344CB8AC3E}">
        <p14:creationId xmlns:p14="http://schemas.microsoft.com/office/powerpoint/2010/main" val="108039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345323" y="1179500"/>
            <a:ext cx="4404598" cy="4395899"/>
          </a:xfrm>
          <a:prstGeom prst="rect">
            <a:avLst/>
          </a:prstGeom>
          <a:noFill/>
          <a:ln>
            <a:noFill/>
          </a:ln>
        </p:spPr>
        <p:txBody>
          <a:bodyPr lIns="91425" tIns="45700" rIns="91425" bIns="45700" anchor="t" anchorCtr="0">
            <a:noAutofit/>
          </a:bodyPr>
          <a:lstStyle/>
          <a:p>
            <a:pPr marL="342900" marR="0" lvl="0" indent="-342900" algn="l" rtl="0">
              <a:lnSpc>
                <a:spcPct val="115000"/>
              </a:lnSpc>
              <a:spcBef>
                <a:spcPts val="0"/>
              </a:spcBef>
              <a:spcAft>
                <a:spcPts val="0"/>
              </a:spcAft>
              <a:buClr>
                <a:srgbClr val="808080"/>
              </a:buClr>
              <a:buSzPct val="100000"/>
              <a:buFont typeface="Arial"/>
              <a:buChar char="▪"/>
            </a:pPr>
            <a:r>
              <a:rPr lang="id" sz="2800" b="1" i="0" u="none" strike="noStrike" cap="none" baseline="0" dirty="0">
                <a:solidFill>
                  <a:srgbClr val="808080"/>
                </a:solidFill>
                <a:latin typeface="Arial"/>
                <a:ea typeface="Arial"/>
                <a:cs typeface="Arial"/>
                <a:sym typeface="Arial"/>
                <a:rtl val="0"/>
              </a:rPr>
              <a:t>SNAP purchases can be matched </a:t>
            </a:r>
            <a:r>
              <a:rPr lang="id" sz="2800" b="1" i="0" u="none" strike="noStrike" cap="none" baseline="0" dirty="0">
                <a:solidFill>
                  <a:srgbClr val="DE791C"/>
                </a:solidFill>
                <a:latin typeface="Arial"/>
                <a:ea typeface="Arial"/>
                <a:cs typeface="Arial"/>
                <a:sym typeface="Arial"/>
                <a:rtl val="0"/>
              </a:rPr>
              <a:t>up to $20</a:t>
            </a:r>
            <a:r>
              <a:rPr lang="id" sz="2800" b="1" i="0" u="none" strike="noStrike" cap="none" baseline="0" dirty="0">
                <a:solidFill>
                  <a:srgbClr val="808080"/>
                </a:solidFill>
                <a:latin typeface="Arial"/>
                <a:ea typeface="Arial"/>
                <a:cs typeface="Arial"/>
                <a:sym typeface="Arial"/>
                <a:rtl val="0"/>
              </a:rPr>
              <a:t> per market day</a:t>
            </a:r>
          </a:p>
          <a:p>
            <a:pPr marL="342900" marR="0" lvl="0" indent="-342900" algn="l" rtl="0">
              <a:lnSpc>
                <a:spcPct val="115000"/>
              </a:lnSpc>
              <a:spcBef>
                <a:spcPts val="500"/>
              </a:spcBef>
              <a:spcAft>
                <a:spcPts val="0"/>
              </a:spcAft>
              <a:buClr>
                <a:srgbClr val="808080"/>
              </a:buClr>
              <a:buSzPct val="100000"/>
              <a:buFont typeface="Arial"/>
              <a:buChar char="▪"/>
            </a:pPr>
            <a:r>
              <a:rPr lang="id" sz="2800" b="1" i="0" u="none" strike="noStrike" cap="none" baseline="0" dirty="0">
                <a:solidFill>
                  <a:srgbClr val="808080"/>
                </a:solidFill>
                <a:latin typeface="Arial"/>
                <a:ea typeface="Arial"/>
                <a:cs typeface="Arial"/>
                <a:sym typeface="Arial"/>
                <a:rtl val="0"/>
              </a:rPr>
              <a:t>DUFB tokens each have a </a:t>
            </a:r>
            <a:r>
              <a:rPr lang="id" sz="2800" b="1" i="0" u="none" strike="noStrike" cap="none" baseline="0" dirty="0" smtClean="0">
                <a:solidFill>
                  <a:srgbClr val="DE791C"/>
                </a:solidFill>
                <a:latin typeface="Arial"/>
                <a:ea typeface="Arial"/>
                <a:cs typeface="Arial"/>
                <a:sym typeface="Arial"/>
                <a:rtl val="0"/>
              </a:rPr>
              <a:t>$</a:t>
            </a:r>
            <a:r>
              <a:rPr lang="en-US" sz="2800" b="1" dirty="0">
                <a:solidFill>
                  <a:srgbClr val="DE791C"/>
                </a:solidFill>
              </a:rPr>
              <a:t>2</a:t>
            </a:r>
            <a:r>
              <a:rPr lang="id" sz="2800" b="1" i="0" u="none" strike="noStrike" cap="none" baseline="0" dirty="0" smtClean="0">
                <a:solidFill>
                  <a:srgbClr val="DE791C"/>
                </a:solidFill>
                <a:latin typeface="Arial"/>
                <a:ea typeface="Arial"/>
                <a:cs typeface="Arial"/>
                <a:sym typeface="Arial"/>
                <a:rtl val="0"/>
              </a:rPr>
              <a:t> </a:t>
            </a:r>
            <a:r>
              <a:rPr lang="id" sz="2800" b="1" i="0" u="none" strike="noStrike" cap="none" baseline="0" dirty="0">
                <a:solidFill>
                  <a:srgbClr val="DE791C"/>
                </a:solidFill>
                <a:latin typeface="Arial"/>
                <a:ea typeface="Arial"/>
                <a:cs typeface="Arial"/>
                <a:sym typeface="Arial"/>
                <a:rtl val="0"/>
              </a:rPr>
              <a:t>value</a:t>
            </a:r>
          </a:p>
          <a:p>
            <a:pPr marL="342900" marR="0" lvl="0" indent="-342900" algn="l" rtl="0">
              <a:lnSpc>
                <a:spcPct val="115000"/>
              </a:lnSpc>
              <a:spcBef>
                <a:spcPts val="500"/>
              </a:spcBef>
              <a:spcAft>
                <a:spcPts val="0"/>
              </a:spcAft>
              <a:buClr>
                <a:srgbClr val="808080"/>
              </a:buClr>
              <a:buSzPct val="100000"/>
              <a:buFont typeface="Arial"/>
              <a:buChar char="▪"/>
            </a:pPr>
            <a:r>
              <a:rPr lang="id" sz="2800" b="1" i="0" u="none" strike="noStrike" cap="none" baseline="0" dirty="0">
                <a:solidFill>
                  <a:srgbClr val="808080"/>
                </a:solidFill>
                <a:latin typeface="Arial"/>
                <a:ea typeface="Arial"/>
                <a:cs typeface="Arial"/>
                <a:sym typeface="Arial"/>
                <a:rtl val="0"/>
              </a:rPr>
              <a:t>DUFB tokens can only be used to purchase </a:t>
            </a:r>
            <a:r>
              <a:rPr lang="id" sz="2800" b="1" i="0" u="none" strike="noStrike" cap="none" baseline="0" dirty="0" smtClean="0">
                <a:solidFill>
                  <a:srgbClr val="DE791C"/>
                </a:solidFill>
                <a:latin typeface="Arial"/>
                <a:ea typeface="Arial"/>
                <a:cs typeface="Arial"/>
                <a:sym typeface="Arial"/>
                <a:rtl val="0"/>
              </a:rPr>
              <a:t>Arkansas-grown</a:t>
            </a:r>
            <a:r>
              <a:rPr lang="id" sz="2800" b="1" i="0" u="none" strike="noStrike" cap="none" baseline="0" dirty="0">
                <a:solidFill>
                  <a:srgbClr val="DE791C"/>
                </a:solidFill>
                <a:latin typeface="Arial"/>
                <a:ea typeface="Arial"/>
                <a:cs typeface="Arial"/>
                <a:sym typeface="Arial"/>
                <a:rtl val="0"/>
              </a:rPr>
              <a:t>, fresh fruit and vegetables</a:t>
            </a:r>
            <a:r>
              <a:rPr lang="id" sz="2800" b="1" i="0" u="none" strike="noStrike" cap="none" baseline="0" dirty="0">
                <a:solidFill>
                  <a:srgbClr val="808080"/>
                </a:solidFill>
                <a:latin typeface="Arial"/>
                <a:ea typeface="Arial"/>
                <a:cs typeface="Arial"/>
                <a:sym typeface="Arial"/>
                <a:rtl val="0"/>
              </a:rPr>
              <a:t> or plants that grow food </a:t>
            </a:r>
          </a:p>
        </p:txBody>
      </p:sp>
      <p:sp>
        <p:nvSpPr>
          <p:cNvPr id="462" name="Shape 462"/>
          <p:cNvSpPr txBox="1">
            <a:spLocks noGrp="1"/>
          </p:cNvSpPr>
          <p:nvPr>
            <p:ph type="body" idx="2"/>
          </p:nvPr>
        </p:nvSpPr>
        <p:spPr>
          <a:xfrm>
            <a:off x="4678000" y="1219200"/>
            <a:ext cx="4307698" cy="4736998"/>
          </a:xfrm>
          <a:prstGeom prst="rect">
            <a:avLst/>
          </a:prstGeom>
          <a:noFill/>
          <a:ln>
            <a:noFill/>
          </a:ln>
        </p:spPr>
        <p:txBody>
          <a:bodyPr lIns="91425" tIns="45700" rIns="91425" bIns="45700" anchor="t" anchorCtr="0">
            <a:noAutofit/>
          </a:bodyPr>
          <a:lstStyle/>
          <a:p>
            <a:pPr marL="342900" marR="0" lvl="0" indent="-342900" algn="l" rtl="0">
              <a:lnSpc>
                <a:spcPct val="115000"/>
              </a:lnSpc>
              <a:spcBef>
                <a:spcPts val="0"/>
              </a:spcBef>
              <a:spcAft>
                <a:spcPts val="0"/>
              </a:spcAft>
              <a:buClr>
                <a:srgbClr val="808080"/>
              </a:buClr>
              <a:buSzPct val="100000"/>
              <a:buFont typeface="Arial"/>
              <a:buChar char="▪"/>
            </a:pPr>
            <a:r>
              <a:rPr lang="id" sz="2800" b="1" i="0" u="none" strike="noStrike" cap="none" baseline="0" dirty="0">
                <a:solidFill>
                  <a:srgbClr val="808080"/>
                </a:solidFill>
                <a:latin typeface="Arial"/>
                <a:ea typeface="Arial"/>
                <a:cs typeface="Arial"/>
                <a:sym typeface="Arial"/>
                <a:rtl val="0"/>
              </a:rPr>
              <a:t>Encourage customers to purchase SNAP tokens in </a:t>
            </a:r>
            <a:r>
              <a:rPr lang="id" sz="2800" b="1" i="0" u="none" strike="noStrike" cap="none" baseline="0" dirty="0">
                <a:solidFill>
                  <a:srgbClr val="DE791C"/>
                </a:solidFill>
                <a:latin typeface="Arial"/>
                <a:ea typeface="Arial"/>
                <a:cs typeface="Arial"/>
                <a:sym typeface="Arial"/>
                <a:rtl val="0"/>
              </a:rPr>
              <a:t>even increments</a:t>
            </a:r>
            <a:r>
              <a:rPr lang="id" sz="2800" b="1" i="0" u="none" strike="noStrike" cap="none" baseline="0" dirty="0">
                <a:solidFill>
                  <a:srgbClr val="808080"/>
                </a:solidFill>
                <a:latin typeface="Arial"/>
                <a:ea typeface="Arial"/>
                <a:cs typeface="Arial"/>
                <a:sym typeface="Arial"/>
                <a:rtl val="0"/>
              </a:rPr>
              <a:t> to optimize the match</a:t>
            </a:r>
          </a:p>
          <a:p>
            <a:pPr marL="342900" marR="0" lvl="0" indent="-342900" algn="l" rtl="0">
              <a:lnSpc>
                <a:spcPct val="115000"/>
              </a:lnSpc>
              <a:spcBef>
                <a:spcPts val="500"/>
              </a:spcBef>
              <a:spcAft>
                <a:spcPts val="0"/>
              </a:spcAft>
              <a:buClr>
                <a:srgbClr val="808080"/>
              </a:buClr>
              <a:buSzPct val="100000"/>
              <a:buFont typeface="Arial"/>
              <a:buChar char="▪"/>
            </a:pPr>
            <a:r>
              <a:rPr lang="id" sz="2800" b="1" i="0" u="none" strike="noStrike" cap="none" baseline="0" dirty="0">
                <a:solidFill>
                  <a:srgbClr val="808080"/>
                </a:solidFill>
                <a:latin typeface="Arial"/>
                <a:ea typeface="Arial"/>
                <a:cs typeface="Arial"/>
                <a:sym typeface="Arial"/>
                <a:rtl val="0"/>
              </a:rPr>
              <a:t>DUFB tokens can be used at any participating market from </a:t>
            </a:r>
            <a:r>
              <a:rPr lang="id" sz="2800" b="1" i="0" u="none" strike="noStrike" cap="none" baseline="0" dirty="0">
                <a:solidFill>
                  <a:srgbClr val="DE791C"/>
                </a:solidFill>
                <a:latin typeface="Arial"/>
                <a:ea typeface="Arial"/>
                <a:cs typeface="Arial"/>
                <a:sym typeface="Arial"/>
                <a:rtl val="0"/>
              </a:rPr>
              <a:t>June 1 through October 31, </a:t>
            </a:r>
            <a:r>
              <a:rPr lang="id" sz="2800" b="1" i="0" u="none" strike="noStrike" cap="none" baseline="0" dirty="0" smtClean="0">
                <a:solidFill>
                  <a:srgbClr val="DE791C"/>
                </a:solidFill>
                <a:latin typeface="Arial"/>
                <a:ea typeface="Arial"/>
                <a:cs typeface="Arial"/>
                <a:sym typeface="Arial"/>
                <a:rtl val="0"/>
              </a:rPr>
              <a:t>2016</a:t>
            </a:r>
            <a:endParaRPr lang="id" sz="2800" b="1" i="0" u="none" strike="noStrike" cap="none" baseline="0" dirty="0">
              <a:solidFill>
                <a:srgbClr val="DE791C"/>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2800" b="0" i="0" u="none" strike="noStrike" cap="none" baseline="0" dirty="0">
              <a:solidFill>
                <a:srgbClr val="5F5F5F"/>
              </a:solidFill>
              <a:latin typeface="Arial Narrow"/>
              <a:ea typeface="Arial Narrow"/>
              <a:cs typeface="Arial Narrow"/>
              <a:sym typeface="Arial Narrow"/>
              <a:rtl val="0"/>
            </a:endParaRPr>
          </a:p>
        </p:txBody>
      </p:sp>
      <p:sp>
        <p:nvSpPr>
          <p:cNvPr id="463" name="Shape 463"/>
          <p:cNvSpPr txBox="1"/>
          <p:nvPr/>
        </p:nvSpPr>
        <p:spPr>
          <a:xfrm>
            <a:off x="122234" y="225425"/>
            <a:ext cx="9667799" cy="841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87C2B"/>
              </a:buClr>
              <a:buSzPct val="25000"/>
              <a:buFont typeface="Arial Black"/>
              <a:buNone/>
            </a:pPr>
            <a:r>
              <a:rPr lang="id" sz="3000" b="1" i="0" u="none" strike="noStrike" cap="none" baseline="0" dirty="0" smtClean="0">
                <a:solidFill>
                  <a:srgbClr val="387C2B"/>
                </a:solidFill>
                <a:latin typeface="Arial Black"/>
                <a:ea typeface="Arial Black"/>
                <a:cs typeface="Arial Black"/>
                <a:sym typeface="Arial Black"/>
                <a:rtl val="0"/>
              </a:rPr>
              <a:t>Working with Customers</a:t>
            </a:r>
            <a:endParaRPr lang="id" sz="3000" b="1" i="0" u="none" strike="noStrike" cap="none" baseline="0" dirty="0">
              <a:solidFill>
                <a:srgbClr val="387C2B"/>
              </a:solidFill>
              <a:latin typeface="Arial Black"/>
              <a:ea typeface="Arial Black"/>
              <a:cs typeface="Arial Black"/>
              <a:sym typeface="Arial Black"/>
              <a:rtl val="0"/>
            </a:endParaRPr>
          </a:p>
        </p:txBody>
      </p:sp>
    </p:spTree>
    <p:extLst>
      <p:ext uri="{BB962C8B-B14F-4D97-AF65-F5344CB8AC3E}">
        <p14:creationId xmlns:p14="http://schemas.microsoft.com/office/powerpoint/2010/main" val="21380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79400" y="209550"/>
            <a:ext cx="8407399" cy="1028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Black"/>
              <a:buNone/>
            </a:pPr>
            <a:r>
              <a:rPr lang="id" sz="4000" b="0" i="0" u="none" strike="noStrike" cap="none" baseline="0">
                <a:solidFill>
                  <a:schemeClr val="lt1"/>
                </a:solidFill>
                <a:latin typeface="Arial Black"/>
                <a:ea typeface="Arial Black"/>
                <a:cs typeface="Arial Black"/>
                <a:sym typeface="Arial Black"/>
                <a:rtl val="0"/>
              </a:rPr>
              <a:t>HEALTHY FOOD INCENTIVES</a:t>
            </a:r>
          </a:p>
        </p:txBody>
      </p:sp>
      <p:sp>
        <p:nvSpPr>
          <p:cNvPr id="300" name="Shape 300"/>
          <p:cNvSpPr txBox="1">
            <a:spLocks noGrp="1"/>
          </p:cNvSpPr>
          <p:nvPr>
            <p:ph type="body" idx="1"/>
          </p:nvPr>
        </p:nvSpPr>
        <p:spPr>
          <a:xfrm>
            <a:off x="457200" y="1049336"/>
            <a:ext cx="4040187" cy="120808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Noto Symbol"/>
              <a:buNone/>
            </a:pPr>
            <a:r>
              <a:rPr lang="id" sz="2000" b="1" i="0" u="none" strike="noStrike" cap="none" baseline="0" dirty="0">
                <a:solidFill>
                  <a:schemeClr val="tx1">
                    <a:lumMod val="75000"/>
                    <a:lumOff val="25000"/>
                  </a:schemeClr>
                </a:solidFill>
                <a:latin typeface="Arial"/>
                <a:ea typeface="Arial"/>
                <a:cs typeface="Arial"/>
                <a:sym typeface="Arial"/>
                <a:rtl val="0"/>
              </a:rPr>
              <a:t>What you can buy for </a:t>
            </a:r>
            <a:r>
              <a:rPr lang="id" sz="2000" b="1" i="0" u="none" strike="noStrike" cap="none" baseline="0" dirty="0">
                <a:solidFill>
                  <a:srgbClr val="FF9900"/>
                </a:solidFill>
                <a:latin typeface="Arial"/>
                <a:ea typeface="Arial"/>
                <a:cs typeface="Arial"/>
                <a:sym typeface="Arial"/>
                <a:rtl val="0"/>
              </a:rPr>
              <a:t>$20 in SNAP</a:t>
            </a:r>
            <a:r>
              <a:rPr lang="id" sz="2000" b="1" i="0" u="none" strike="noStrike" cap="none" baseline="0" dirty="0">
                <a:solidFill>
                  <a:schemeClr val="tx1">
                    <a:lumMod val="75000"/>
                    <a:lumOff val="25000"/>
                  </a:schemeClr>
                </a:solidFill>
                <a:latin typeface="Arial"/>
                <a:ea typeface="Arial"/>
                <a:cs typeface="Arial"/>
                <a:sym typeface="Arial"/>
                <a:rtl val="0"/>
              </a:rPr>
              <a:t> benefits at a farmers market</a:t>
            </a:r>
          </a:p>
        </p:txBody>
      </p:sp>
      <p:pic>
        <p:nvPicPr>
          <p:cNvPr id="301" name="Shape 301"/>
          <p:cNvPicPr preferRelativeResize="0">
            <a:picLocks noGrp="1"/>
          </p:cNvPicPr>
          <p:nvPr>
            <p:ph type="body" idx="2"/>
          </p:nvPr>
        </p:nvPicPr>
        <p:blipFill rotWithShape="1">
          <a:blip r:embed="rId3">
            <a:alphaModFix/>
          </a:blip>
          <a:srcRect/>
          <a:stretch/>
        </p:blipFill>
        <p:spPr>
          <a:xfrm>
            <a:off x="533400" y="2667000"/>
            <a:ext cx="3594097" cy="3486150"/>
          </a:xfrm>
          <a:prstGeom prst="rect">
            <a:avLst/>
          </a:prstGeom>
          <a:noFill/>
          <a:ln>
            <a:noFill/>
          </a:ln>
        </p:spPr>
      </p:pic>
      <p:sp>
        <p:nvSpPr>
          <p:cNvPr id="302" name="Shape 302"/>
          <p:cNvSpPr txBox="1">
            <a:spLocks noGrp="1"/>
          </p:cNvSpPr>
          <p:nvPr>
            <p:ph type="body" idx="3"/>
          </p:nvPr>
        </p:nvSpPr>
        <p:spPr>
          <a:xfrm>
            <a:off x="4645025" y="1049336"/>
            <a:ext cx="4224336" cy="120808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Noto Symbol"/>
              <a:buNone/>
            </a:pPr>
            <a:r>
              <a:rPr lang="id" sz="2000" b="1" i="0" u="none" strike="noStrike" cap="none" baseline="0" dirty="0">
                <a:solidFill>
                  <a:schemeClr val="tx1">
                    <a:lumMod val="75000"/>
                    <a:lumOff val="25000"/>
                  </a:schemeClr>
                </a:solidFill>
                <a:latin typeface="Arial"/>
                <a:ea typeface="Arial"/>
                <a:cs typeface="Arial"/>
                <a:sym typeface="Arial"/>
                <a:rtl val="0"/>
              </a:rPr>
              <a:t>What you can buy for </a:t>
            </a:r>
            <a:r>
              <a:rPr lang="id" sz="2000" b="1" i="0" u="none" strike="noStrike" cap="none" baseline="0" dirty="0">
                <a:solidFill>
                  <a:srgbClr val="FF9900"/>
                </a:solidFill>
                <a:latin typeface="Arial"/>
                <a:ea typeface="Arial"/>
                <a:cs typeface="Arial"/>
                <a:sym typeface="Arial"/>
                <a:rtl val="0"/>
              </a:rPr>
              <a:t>$40 when SNAP</a:t>
            </a:r>
            <a:r>
              <a:rPr lang="id" sz="2000" b="1" i="0" u="none" strike="noStrike" cap="none" baseline="0" dirty="0">
                <a:solidFill>
                  <a:schemeClr val="tx1">
                    <a:lumMod val="75000"/>
                    <a:lumOff val="25000"/>
                  </a:schemeClr>
                </a:solidFill>
                <a:latin typeface="Arial"/>
                <a:ea typeface="Arial"/>
                <a:cs typeface="Arial"/>
                <a:sym typeface="Arial"/>
                <a:rtl val="0"/>
              </a:rPr>
              <a:t> is matched with Double Up Food Bucks</a:t>
            </a:r>
          </a:p>
        </p:txBody>
      </p:sp>
      <p:pic>
        <p:nvPicPr>
          <p:cNvPr id="303" name="Shape 303"/>
          <p:cNvPicPr preferRelativeResize="0">
            <a:picLocks noGrp="1"/>
          </p:cNvPicPr>
          <p:nvPr>
            <p:ph type="body" idx="4"/>
          </p:nvPr>
        </p:nvPicPr>
        <p:blipFill rotWithShape="1">
          <a:blip r:embed="rId4">
            <a:alphaModFix/>
          </a:blip>
          <a:srcRect/>
          <a:stretch/>
        </p:blipFill>
        <p:spPr>
          <a:xfrm>
            <a:off x="4724400" y="2667000"/>
            <a:ext cx="3594097" cy="3486150"/>
          </a:xfrm>
          <a:prstGeom prst="rect">
            <a:avLst/>
          </a:prstGeom>
          <a:noFill/>
          <a:ln>
            <a:noFill/>
          </a:ln>
        </p:spPr>
      </p:pic>
      <p:sp>
        <p:nvSpPr>
          <p:cNvPr id="304" name="Shape 304"/>
          <p:cNvSpPr txBox="1"/>
          <p:nvPr/>
        </p:nvSpPr>
        <p:spPr>
          <a:xfrm>
            <a:off x="228600" y="207962"/>
            <a:ext cx="8839199" cy="8413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87C2B"/>
              </a:buClr>
              <a:buSzPct val="25000"/>
              <a:buFont typeface="Arial Black"/>
              <a:buNone/>
            </a:pPr>
            <a:r>
              <a:rPr lang="id" sz="3000" b="1" i="0" u="none" strike="noStrike" cap="none" baseline="0">
                <a:solidFill>
                  <a:srgbClr val="387C2B"/>
                </a:solidFill>
                <a:latin typeface="Arial Black"/>
                <a:ea typeface="Arial Black"/>
                <a:cs typeface="Arial Black"/>
                <a:sym typeface="Arial Black"/>
                <a:rtl val="0"/>
              </a:rPr>
              <a:t>DOUBLE UP FOOD BUCKS</a:t>
            </a:r>
          </a:p>
        </p:txBody>
      </p:sp>
    </p:spTree>
    <p:extLst>
      <p:ext uri="{BB962C8B-B14F-4D97-AF65-F5344CB8AC3E}">
        <p14:creationId xmlns:p14="http://schemas.microsoft.com/office/powerpoint/2010/main" val="373195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txBox="1"/>
          <p:nvPr/>
        </p:nvSpPr>
        <p:spPr>
          <a:xfrm>
            <a:off x="152400" y="207962"/>
            <a:ext cx="8991600" cy="8413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87C2B"/>
              </a:buClr>
              <a:buSzPct val="25000"/>
              <a:buFont typeface="Arial Black"/>
              <a:buNone/>
            </a:pPr>
            <a:r>
              <a:rPr lang="id" sz="3000" b="1" i="0" u="none" strike="noStrike" cap="none" baseline="0">
                <a:solidFill>
                  <a:srgbClr val="387C2B"/>
                </a:solidFill>
                <a:latin typeface="Arial Black"/>
                <a:ea typeface="Arial Black"/>
                <a:cs typeface="Arial Black"/>
                <a:sym typeface="Arial Black"/>
                <a:rtl val="0"/>
              </a:rPr>
              <a:t>DOUBLE UP </a:t>
            </a:r>
            <a:r>
              <a:rPr lang="id" sz="3000" b="1" i="0" u="none" strike="noStrike" cap="none" baseline="0">
                <a:solidFill>
                  <a:srgbClr val="DE791C"/>
                </a:solidFill>
                <a:latin typeface="Arial Black"/>
                <a:ea typeface="Arial Black"/>
                <a:cs typeface="Arial Black"/>
                <a:sym typeface="Arial Black"/>
                <a:rtl val="0"/>
              </a:rPr>
              <a:t>Communications</a:t>
            </a:r>
          </a:p>
        </p:txBody>
      </p:sp>
      <p:sp>
        <p:nvSpPr>
          <p:cNvPr id="422" name="Shape 422"/>
          <p:cNvSpPr txBox="1"/>
          <p:nvPr/>
        </p:nvSpPr>
        <p:spPr>
          <a:xfrm>
            <a:off x="4419600" y="1066800"/>
            <a:ext cx="4419599" cy="578643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08080"/>
              </a:buClr>
              <a:buSzPct val="100000"/>
              <a:buFont typeface="Noto Symbol"/>
              <a:buChar char="▪"/>
            </a:pPr>
            <a:r>
              <a:rPr lang="id" sz="2400" b="1" i="0" u="none" strike="noStrike" cap="none" baseline="0" dirty="0" smtClean="0">
                <a:solidFill>
                  <a:srgbClr val="333333"/>
                </a:solidFill>
                <a:latin typeface="Arial"/>
                <a:ea typeface="Arial"/>
                <a:cs typeface="Arial"/>
                <a:sym typeface="Arial"/>
                <a:rtl val="0"/>
              </a:rPr>
              <a:t>Conducted 6 Regional</a:t>
            </a:r>
            <a:r>
              <a:rPr lang="id" sz="2400" b="1" i="0" u="none" strike="noStrike" cap="none" dirty="0" smtClean="0">
                <a:solidFill>
                  <a:srgbClr val="333333"/>
                </a:solidFill>
                <a:latin typeface="Arial"/>
                <a:ea typeface="Arial"/>
                <a:cs typeface="Arial"/>
                <a:sym typeface="Arial"/>
                <a:rtl val="0"/>
              </a:rPr>
              <a:t> Trainings in April 2016</a:t>
            </a:r>
            <a:endParaRPr lang="id" sz="2400" b="1" i="0" u="none" strike="noStrike" cap="none" baseline="0" dirty="0" smtClean="0">
              <a:solidFill>
                <a:srgbClr val="333333"/>
              </a:solidFill>
              <a:latin typeface="Arial"/>
              <a:ea typeface="Arial"/>
              <a:cs typeface="Arial"/>
              <a:sym typeface="Arial"/>
              <a:rtl val="0"/>
            </a:endParaRPr>
          </a:p>
          <a:p>
            <a:pPr marL="342900" marR="0" lvl="0" indent="-342900" algn="l" rtl="0">
              <a:lnSpc>
                <a:spcPct val="100000"/>
              </a:lnSpc>
              <a:spcBef>
                <a:spcPts val="0"/>
              </a:spcBef>
              <a:spcAft>
                <a:spcPts val="0"/>
              </a:spcAft>
              <a:buClr>
                <a:srgbClr val="808080"/>
              </a:buClr>
              <a:buSzPct val="100000"/>
              <a:buFont typeface="Noto Symbol"/>
              <a:buChar char="▪"/>
            </a:pPr>
            <a:endParaRPr lang="id" sz="2400" b="1" dirty="0">
              <a:solidFill>
                <a:srgbClr val="333333"/>
              </a:solidFill>
            </a:endParaRPr>
          </a:p>
          <a:p>
            <a:pPr marL="342900" marR="0" lvl="0" indent="-342900" algn="l" rtl="0">
              <a:lnSpc>
                <a:spcPct val="100000"/>
              </a:lnSpc>
              <a:spcBef>
                <a:spcPts val="0"/>
              </a:spcBef>
              <a:spcAft>
                <a:spcPts val="0"/>
              </a:spcAft>
              <a:buClr>
                <a:srgbClr val="808080"/>
              </a:buClr>
              <a:buSzPct val="100000"/>
              <a:buFont typeface="Noto Symbol"/>
              <a:buChar char="▪"/>
            </a:pPr>
            <a:r>
              <a:rPr lang="id" sz="2400" b="1" i="0" u="none" strike="noStrike" cap="none" baseline="0" dirty="0" smtClean="0">
                <a:solidFill>
                  <a:srgbClr val="333333"/>
                </a:solidFill>
                <a:latin typeface="Arial"/>
                <a:ea typeface="Arial"/>
                <a:cs typeface="Arial"/>
                <a:sym typeface="Arial"/>
                <a:rtl val="0"/>
              </a:rPr>
              <a:t>Outreach </a:t>
            </a:r>
            <a:r>
              <a:rPr lang="id" sz="2400" b="1" i="0" u="none" strike="noStrike" cap="none" baseline="0" dirty="0">
                <a:solidFill>
                  <a:srgbClr val="333333"/>
                </a:solidFill>
                <a:latin typeface="Arial"/>
                <a:ea typeface="Arial"/>
                <a:cs typeface="Arial"/>
                <a:sym typeface="Arial"/>
                <a:rtl val="0"/>
              </a:rPr>
              <a:t>Materials</a:t>
            </a:r>
          </a:p>
          <a:p>
            <a:pPr marL="800100" marR="0" lvl="1" indent="-342900" algn="l" rtl="0">
              <a:lnSpc>
                <a:spcPct val="100000"/>
              </a:lnSpc>
              <a:spcBef>
                <a:spcPts val="1200"/>
              </a:spcBef>
              <a:spcAft>
                <a:spcPts val="0"/>
              </a:spcAft>
              <a:buClr>
                <a:srgbClr val="808080"/>
              </a:buClr>
              <a:buSzPct val="100000"/>
              <a:buFont typeface="Noto Symbol"/>
              <a:buChar char="▪"/>
            </a:pPr>
            <a:r>
              <a:rPr lang="id" sz="2400" b="1" i="0" u="none" strike="noStrike" cap="none" baseline="0" dirty="0" smtClean="0">
                <a:solidFill>
                  <a:srgbClr val="333333"/>
                </a:solidFill>
                <a:latin typeface="Arial"/>
                <a:ea typeface="Arial"/>
                <a:cs typeface="Arial"/>
                <a:sym typeface="Arial"/>
                <a:rtl val="0"/>
              </a:rPr>
              <a:t>Flyers </a:t>
            </a:r>
            <a:r>
              <a:rPr lang="id" sz="2400" b="1" i="0" u="none" strike="noStrike" cap="none" baseline="0" dirty="0">
                <a:solidFill>
                  <a:srgbClr val="333333"/>
                </a:solidFill>
                <a:latin typeface="Arial"/>
                <a:ea typeface="Arial"/>
                <a:cs typeface="Arial"/>
                <a:sym typeface="Arial"/>
                <a:rtl val="0"/>
              </a:rPr>
              <a:t>&amp; </a:t>
            </a:r>
            <a:r>
              <a:rPr lang="id" sz="2400" b="1" i="0" u="none" strike="noStrike" cap="none" baseline="0" dirty="0" smtClean="0">
                <a:solidFill>
                  <a:srgbClr val="333333"/>
                </a:solidFill>
                <a:latin typeface="Arial"/>
                <a:ea typeface="Arial"/>
                <a:cs typeface="Arial"/>
                <a:sym typeface="Arial"/>
                <a:rtl val="0"/>
              </a:rPr>
              <a:t>Posters</a:t>
            </a:r>
          </a:p>
          <a:p>
            <a:pPr marL="800100" marR="0" lvl="1" indent="-342900" algn="l" rtl="0">
              <a:lnSpc>
                <a:spcPct val="100000"/>
              </a:lnSpc>
              <a:spcBef>
                <a:spcPts val="1200"/>
              </a:spcBef>
              <a:spcAft>
                <a:spcPts val="0"/>
              </a:spcAft>
              <a:buClr>
                <a:srgbClr val="808080"/>
              </a:buClr>
              <a:buSzPct val="100000"/>
              <a:buFont typeface="Noto Symbol"/>
              <a:buChar char="▪"/>
            </a:pPr>
            <a:r>
              <a:rPr lang="id" sz="2400" b="1" dirty="0" smtClean="0">
                <a:solidFill>
                  <a:srgbClr val="333333"/>
                </a:solidFill>
              </a:rPr>
              <a:t>Tokens</a:t>
            </a:r>
            <a:endParaRPr lang="id" sz="2400" b="1" i="0" u="none" strike="noStrike" cap="none" baseline="0" dirty="0">
              <a:solidFill>
                <a:srgbClr val="333333"/>
              </a:solidFill>
              <a:latin typeface="Arial"/>
              <a:ea typeface="Arial"/>
              <a:cs typeface="Arial"/>
              <a:sym typeface="Arial"/>
              <a:rtl val="0"/>
            </a:endParaRPr>
          </a:p>
          <a:p>
            <a:pPr marL="342900" marR="0" lvl="0" indent="-342900" algn="l" rtl="0">
              <a:lnSpc>
                <a:spcPct val="100000"/>
              </a:lnSpc>
              <a:spcBef>
                <a:spcPts val="1200"/>
              </a:spcBef>
              <a:spcAft>
                <a:spcPts val="0"/>
              </a:spcAft>
              <a:buClr>
                <a:srgbClr val="808080"/>
              </a:buClr>
              <a:buSzPct val="100000"/>
              <a:buFont typeface="Noto Symbol"/>
              <a:buChar char="▪"/>
            </a:pPr>
            <a:r>
              <a:rPr lang="id" sz="2400" b="1" i="0" u="none" strike="noStrike" cap="none" baseline="0" dirty="0" smtClean="0">
                <a:solidFill>
                  <a:srgbClr val="333333"/>
                </a:solidFill>
                <a:latin typeface="Arial"/>
                <a:ea typeface="Arial"/>
                <a:cs typeface="Arial"/>
                <a:sym typeface="Arial"/>
                <a:rtl val="0"/>
              </a:rPr>
              <a:t>Double </a:t>
            </a:r>
            <a:r>
              <a:rPr lang="id" sz="2400" b="1" i="0" u="none" strike="noStrike" cap="none" baseline="0" dirty="0">
                <a:solidFill>
                  <a:srgbClr val="333333"/>
                </a:solidFill>
                <a:latin typeface="Arial"/>
                <a:ea typeface="Arial"/>
                <a:cs typeface="Arial"/>
                <a:sym typeface="Arial"/>
                <a:rtl val="0"/>
              </a:rPr>
              <a:t>Up Website</a:t>
            </a:r>
          </a:p>
          <a:p>
            <a:pPr marL="342900" marR="0" lvl="0" indent="-342900" algn="l" rtl="0">
              <a:lnSpc>
                <a:spcPct val="100000"/>
              </a:lnSpc>
              <a:spcBef>
                <a:spcPts val="1200"/>
              </a:spcBef>
              <a:spcAft>
                <a:spcPts val="0"/>
              </a:spcAft>
              <a:buClr>
                <a:srgbClr val="808080"/>
              </a:buClr>
              <a:buSzPct val="100000"/>
              <a:buFont typeface="Noto Symbol"/>
              <a:buChar char="▪"/>
            </a:pPr>
            <a:r>
              <a:rPr lang="id" sz="2400" b="1" i="0" u="none" strike="noStrike" cap="none" baseline="0" dirty="0">
                <a:solidFill>
                  <a:srgbClr val="333333"/>
                </a:solidFill>
                <a:latin typeface="Arial"/>
                <a:ea typeface="Arial"/>
                <a:cs typeface="Arial"/>
                <a:sym typeface="Arial"/>
                <a:rtl val="0"/>
              </a:rPr>
              <a:t>Social Media</a:t>
            </a:r>
          </a:p>
          <a:p>
            <a:pPr marL="342900" marR="0" lvl="0" indent="-342900" algn="l" rtl="0">
              <a:lnSpc>
                <a:spcPct val="100000"/>
              </a:lnSpc>
              <a:spcBef>
                <a:spcPts val="1200"/>
              </a:spcBef>
              <a:spcAft>
                <a:spcPts val="0"/>
              </a:spcAft>
              <a:buClr>
                <a:srgbClr val="808080"/>
              </a:buClr>
              <a:buSzPct val="100000"/>
              <a:buFont typeface="Noto Symbol"/>
              <a:buChar char="▪"/>
            </a:pPr>
            <a:r>
              <a:rPr lang="id" sz="2400" b="1" i="0" u="none" strike="noStrike" cap="none" baseline="0" dirty="0">
                <a:solidFill>
                  <a:srgbClr val="333333"/>
                </a:solidFill>
                <a:latin typeface="Arial"/>
                <a:ea typeface="Arial"/>
                <a:cs typeface="Arial"/>
                <a:sym typeface="Arial"/>
                <a:rtl val="0"/>
              </a:rPr>
              <a:t>Partner Engagement</a:t>
            </a:r>
          </a:p>
          <a:p>
            <a:pPr marL="0" marR="0" lvl="0" indent="0" algn="l" rtl="0">
              <a:lnSpc>
                <a:spcPct val="100000"/>
              </a:lnSpc>
              <a:spcBef>
                <a:spcPts val="1200"/>
              </a:spcBef>
              <a:spcAft>
                <a:spcPts val="0"/>
              </a:spcAft>
              <a:buClr>
                <a:srgbClr val="000000"/>
              </a:buClr>
              <a:buFont typeface="Arial"/>
              <a:buNone/>
            </a:pPr>
            <a:endParaRPr sz="1800" b="1" i="0" u="none" strike="noStrike" cap="none" baseline="0" dirty="0">
              <a:solidFill>
                <a:srgbClr val="333333"/>
              </a:solidFill>
              <a:latin typeface="Arial Narrow"/>
              <a:ea typeface="Arial Narrow"/>
              <a:cs typeface="Arial Narrow"/>
              <a:sym typeface="Arial Narrow"/>
              <a:rtl val="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85" y="1153526"/>
            <a:ext cx="3582444" cy="5536504"/>
          </a:xfrm>
          <a:prstGeom prst="rect">
            <a:avLst/>
          </a:prstGeom>
        </p:spPr>
      </p:pic>
    </p:spTree>
    <p:extLst>
      <p:ext uri="{BB962C8B-B14F-4D97-AF65-F5344CB8AC3E}">
        <p14:creationId xmlns:p14="http://schemas.microsoft.com/office/powerpoint/2010/main" val="36664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a:solidFill>
                  <a:srgbClr val="333333"/>
                </a:solidFill>
                <a:latin typeface="Arial"/>
                <a:ea typeface="Arial"/>
                <a:cs typeface="Arial"/>
                <a:rtl val="0"/>
              </a:rPr>
              <a:t>3 direct DUFB evaluation components</a:t>
            </a:r>
          </a:p>
          <a:p>
            <a:pPr lvl="1"/>
            <a:r>
              <a:rPr lang="en-US" sz="2400" b="1" dirty="0">
                <a:solidFill>
                  <a:srgbClr val="333333"/>
                </a:solidFill>
                <a:latin typeface="Arial"/>
                <a:ea typeface="Arial"/>
                <a:cs typeface="Arial"/>
                <a:rtl val="0"/>
              </a:rPr>
              <a:t>Customer, Vendor, Market Manager</a:t>
            </a:r>
          </a:p>
          <a:p>
            <a:pPr lvl="1"/>
            <a:r>
              <a:rPr lang="en-US" sz="2400" b="1" dirty="0">
                <a:solidFill>
                  <a:srgbClr val="333333"/>
                </a:solidFill>
                <a:latin typeface="Arial"/>
                <a:ea typeface="Arial"/>
                <a:cs typeface="Arial"/>
                <a:rtl val="0"/>
              </a:rPr>
              <a:t>Use provided DUFB surveys to maintain consistency for data analysis</a:t>
            </a:r>
          </a:p>
          <a:p>
            <a:r>
              <a:rPr lang="en-US" sz="2400" b="1" dirty="0">
                <a:solidFill>
                  <a:srgbClr val="333333"/>
                </a:solidFill>
                <a:latin typeface="Arial"/>
                <a:ea typeface="Arial"/>
                <a:cs typeface="Arial"/>
                <a:rtl val="0"/>
              </a:rPr>
              <a:t>Additional funding incentive for SNAP customers available</a:t>
            </a:r>
          </a:p>
          <a:p>
            <a:pPr lvl="1"/>
            <a:r>
              <a:rPr lang="en-US" sz="2400" b="1" dirty="0">
                <a:solidFill>
                  <a:srgbClr val="333333"/>
                </a:solidFill>
                <a:latin typeface="Arial"/>
                <a:ea typeface="Arial"/>
                <a:cs typeface="Arial"/>
                <a:rtl val="0"/>
              </a:rPr>
              <a:t>$25 per customer; 1 time only</a:t>
            </a:r>
          </a:p>
          <a:p>
            <a:pPr lvl="1"/>
            <a:r>
              <a:rPr lang="en-US" sz="2400" b="1" dirty="0">
                <a:solidFill>
                  <a:srgbClr val="333333"/>
                </a:solidFill>
                <a:latin typeface="Arial"/>
                <a:ea typeface="Arial"/>
                <a:cs typeface="Arial"/>
                <a:rtl val="0"/>
              </a:rPr>
              <a:t>FM Nutrition Education Classes or Cooking Demonstrations</a:t>
            </a:r>
          </a:p>
          <a:p>
            <a:pPr lvl="1"/>
            <a:r>
              <a:rPr lang="en-US" sz="2400" b="1" dirty="0">
                <a:solidFill>
                  <a:srgbClr val="333333"/>
                </a:solidFill>
                <a:latin typeface="Arial"/>
                <a:ea typeface="Arial"/>
                <a:cs typeface="Arial"/>
                <a:rtl val="0"/>
              </a:rPr>
              <a:t>DUFB Customer Survey</a:t>
            </a:r>
          </a:p>
        </p:txBody>
      </p:sp>
      <p:sp>
        <p:nvSpPr>
          <p:cNvPr id="3" name="Title 2"/>
          <p:cNvSpPr>
            <a:spLocks noGrp="1"/>
          </p:cNvSpPr>
          <p:nvPr>
            <p:ph type="title"/>
          </p:nvPr>
        </p:nvSpPr>
        <p:spPr/>
        <p:txBody>
          <a:bodyPr>
            <a:normAutofit/>
          </a:bodyPr>
          <a:lstStyle/>
          <a:p>
            <a:r>
              <a:rPr lang="en-US" sz="3200" dirty="0" smtClean="0"/>
              <a:t>Double Up Food Bucks Assessment Surveys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876800"/>
            <a:ext cx="1981200" cy="1981200"/>
          </a:xfrm>
          <a:prstGeom prst="rect">
            <a:avLst/>
          </a:prstGeom>
        </p:spPr>
      </p:pic>
    </p:spTree>
    <p:extLst>
      <p:ext uri="{BB962C8B-B14F-4D97-AF65-F5344CB8AC3E}">
        <p14:creationId xmlns:p14="http://schemas.microsoft.com/office/powerpoint/2010/main" val="287713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Protocol for Administering the DUFB Customer Survey</a:t>
            </a:r>
          </a:p>
          <a:p>
            <a:pPr lvl="1"/>
            <a:r>
              <a:rPr lang="en-US" sz="2000" dirty="0" smtClean="0">
                <a:latin typeface="Arial" panose="020B0604020202020204" pitchFamily="34" charset="0"/>
                <a:cs typeface="Arial" panose="020B0604020202020204" pitchFamily="34" charset="0"/>
              </a:rPr>
              <a:t>Provides training for survey access and administration</a:t>
            </a:r>
          </a:p>
          <a:p>
            <a:r>
              <a:rPr lang="en-US" sz="2400" dirty="0" smtClean="0">
                <a:latin typeface="Arial" panose="020B0604020202020204" pitchFamily="34" charset="0"/>
                <a:cs typeface="Arial" panose="020B0604020202020204" pitchFamily="34" charset="0"/>
              </a:rPr>
              <a:t>Evaluation Tool</a:t>
            </a:r>
          </a:p>
          <a:p>
            <a:pPr lvl="1"/>
            <a:r>
              <a:rPr lang="en-US" sz="2000" dirty="0" smtClean="0">
                <a:latin typeface="Arial" panose="020B0604020202020204" pitchFamily="34" charset="0"/>
                <a:cs typeface="Arial" panose="020B0604020202020204" pitchFamily="34" charset="0"/>
              </a:rPr>
              <a:t>Short questionnaire to evaluate Protocol legibility and ease of use</a:t>
            </a:r>
          </a:p>
          <a:p>
            <a:pPr lvl="2"/>
            <a:r>
              <a:rPr lang="en-US" sz="2000" dirty="0" smtClean="0">
                <a:latin typeface="Arial" panose="020B0604020202020204" pitchFamily="34" charset="0"/>
                <a:cs typeface="Arial" panose="020B0604020202020204" pitchFamily="34" charset="0"/>
              </a:rPr>
              <a:t>6 questions on 5-point </a:t>
            </a:r>
            <a:r>
              <a:rPr lang="en-US" sz="2000" dirty="0" err="1" smtClean="0">
                <a:latin typeface="Arial" panose="020B0604020202020204" pitchFamily="34" charset="0"/>
                <a:cs typeface="Arial" panose="020B0604020202020204" pitchFamily="34" charset="0"/>
              </a:rPr>
              <a:t>Likert</a:t>
            </a:r>
            <a:r>
              <a:rPr lang="en-US" sz="2000" dirty="0" smtClean="0">
                <a:latin typeface="Arial" panose="020B0604020202020204" pitchFamily="34" charset="0"/>
                <a:cs typeface="Arial" panose="020B0604020202020204" pitchFamily="34" charset="0"/>
              </a:rPr>
              <a:t> scale</a:t>
            </a:r>
          </a:p>
          <a:p>
            <a:pPr lvl="2"/>
            <a:r>
              <a:rPr lang="en-US" sz="2000" dirty="0" smtClean="0">
                <a:latin typeface="Arial" panose="020B0604020202020204" pitchFamily="34" charset="0"/>
                <a:cs typeface="Arial" panose="020B0604020202020204" pitchFamily="34" charset="0"/>
              </a:rPr>
              <a:t>2 open-ended questions</a:t>
            </a:r>
          </a:p>
          <a:p>
            <a:pPr marL="914400" lvl="2" indent="0">
              <a:buNone/>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sz="3200" dirty="0" smtClean="0"/>
              <a:t>DUFB Assessment Surveys- Evaluation</a:t>
            </a:r>
            <a:endParaRPr lang="en-US" sz="3200" dirty="0"/>
          </a:p>
        </p:txBody>
      </p:sp>
      <p:sp>
        <p:nvSpPr>
          <p:cNvPr id="4" name="TextBox 3"/>
          <p:cNvSpPr txBox="1"/>
          <p:nvPr/>
        </p:nvSpPr>
        <p:spPr>
          <a:xfrm>
            <a:off x="440635" y="4419600"/>
            <a:ext cx="8229600" cy="2369880"/>
          </a:xfrm>
          <a:prstGeom prst="rect">
            <a:avLst/>
          </a:prstGeom>
          <a:noFill/>
        </p:spPr>
        <p:txBody>
          <a:bodyPr wrap="square" rtlCol="0">
            <a:spAutoFit/>
          </a:bodyPr>
          <a:lstStyle/>
          <a:p>
            <a:r>
              <a:rPr lang="en-US" b="1" i="1" dirty="0" smtClean="0">
                <a:solidFill>
                  <a:srgbClr val="262626"/>
                </a:solidFill>
                <a:latin typeface="Arial" panose="020B0604020202020204" pitchFamily="34" charset="0"/>
                <a:cs typeface="Arial" panose="020B0604020202020204" pitchFamily="34" charset="0"/>
              </a:rPr>
              <a:t>Evaluation Question Example:</a:t>
            </a:r>
          </a:p>
          <a:p>
            <a:r>
              <a:rPr lang="en-US" sz="1600" i="1" dirty="0" smtClean="0">
                <a:solidFill>
                  <a:srgbClr val="262626"/>
                </a:solidFill>
                <a:latin typeface="Arial" panose="020B0604020202020204" pitchFamily="34" charset="0"/>
                <a:cs typeface="Arial" panose="020B0604020202020204" pitchFamily="34" charset="0"/>
              </a:rPr>
              <a:t>After reading the Protocol for Administering the DUFB Customer Survey, I feel that I can successfully administer the DUFB Customer Survey at a Farmers’ Market on my own.</a:t>
            </a:r>
          </a:p>
          <a:p>
            <a:r>
              <a:rPr lang="en-US" sz="1600" i="1" dirty="0">
                <a:solidFill>
                  <a:srgbClr val="262626"/>
                </a:solidFill>
                <a:latin typeface="Arial" panose="020B0604020202020204" pitchFamily="34" charset="0"/>
                <a:cs typeface="Arial" panose="020B0604020202020204" pitchFamily="34" charset="0"/>
              </a:rPr>
              <a:t>	</a:t>
            </a:r>
            <a:r>
              <a:rPr lang="en-US" sz="1600" i="1" dirty="0" smtClean="0">
                <a:solidFill>
                  <a:srgbClr val="262626"/>
                </a:solidFill>
                <a:latin typeface="Arial" panose="020B0604020202020204" pitchFamily="34" charset="0"/>
                <a:cs typeface="Arial" panose="020B0604020202020204" pitchFamily="34" charset="0"/>
              </a:rPr>
              <a:t>		Strongly Agree</a:t>
            </a:r>
          </a:p>
          <a:p>
            <a:r>
              <a:rPr lang="en-US" sz="1600" i="1" dirty="0">
                <a:solidFill>
                  <a:srgbClr val="262626"/>
                </a:solidFill>
                <a:latin typeface="Arial" panose="020B0604020202020204" pitchFamily="34" charset="0"/>
                <a:cs typeface="Arial" panose="020B0604020202020204" pitchFamily="34" charset="0"/>
              </a:rPr>
              <a:t>	</a:t>
            </a:r>
            <a:r>
              <a:rPr lang="en-US" sz="1600" i="1" dirty="0" smtClean="0">
                <a:solidFill>
                  <a:srgbClr val="262626"/>
                </a:solidFill>
                <a:latin typeface="Arial" panose="020B0604020202020204" pitchFamily="34" charset="0"/>
                <a:cs typeface="Arial" panose="020B0604020202020204" pitchFamily="34" charset="0"/>
              </a:rPr>
              <a:t>		Somewhat Agree</a:t>
            </a:r>
          </a:p>
          <a:p>
            <a:r>
              <a:rPr lang="en-US" sz="1600" i="1" dirty="0">
                <a:solidFill>
                  <a:srgbClr val="262626"/>
                </a:solidFill>
                <a:latin typeface="Arial" panose="020B0604020202020204" pitchFamily="34" charset="0"/>
                <a:cs typeface="Arial" panose="020B0604020202020204" pitchFamily="34" charset="0"/>
              </a:rPr>
              <a:t>	</a:t>
            </a:r>
            <a:r>
              <a:rPr lang="en-US" sz="1600" i="1" dirty="0" smtClean="0">
                <a:solidFill>
                  <a:srgbClr val="262626"/>
                </a:solidFill>
                <a:latin typeface="Arial" panose="020B0604020202020204" pitchFamily="34" charset="0"/>
                <a:cs typeface="Arial" panose="020B0604020202020204" pitchFamily="34" charset="0"/>
              </a:rPr>
              <a:t>		Neither Agree nor Disagree</a:t>
            </a:r>
          </a:p>
          <a:p>
            <a:r>
              <a:rPr lang="en-US" sz="1600" i="1" dirty="0">
                <a:solidFill>
                  <a:srgbClr val="262626"/>
                </a:solidFill>
                <a:latin typeface="Arial" panose="020B0604020202020204" pitchFamily="34" charset="0"/>
                <a:cs typeface="Arial" panose="020B0604020202020204" pitchFamily="34" charset="0"/>
              </a:rPr>
              <a:t>	</a:t>
            </a:r>
            <a:r>
              <a:rPr lang="en-US" sz="1600" i="1" dirty="0" smtClean="0">
                <a:solidFill>
                  <a:srgbClr val="262626"/>
                </a:solidFill>
                <a:latin typeface="Arial" panose="020B0604020202020204" pitchFamily="34" charset="0"/>
                <a:cs typeface="Arial" panose="020B0604020202020204" pitchFamily="34" charset="0"/>
              </a:rPr>
              <a:t>		Somewhat Disagree</a:t>
            </a:r>
          </a:p>
          <a:p>
            <a:r>
              <a:rPr lang="en-US" sz="1600" i="1" dirty="0" smtClean="0">
                <a:solidFill>
                  <a:srgbClr val="262626"/>
                </a:solidFill>
                <a:latin typeface="Arial" panose="020B0604020202020204" pitchFamily="34" charset="0"/>
                <a:cs typeface="Arial" panose="020B0604020202020204" pitchFamily="34" charset="0"/>
              </a:rPr>
              <a:t>			Strongly Disagree</a:t>
            </a:r>
          </a:p>
          <a:p>
            <a:endParaRPr lang="en-US" i="1" dirty="0" smtClean="0">
              <a:solidFill>
                <a:srgbClr val="262626"/>
              </a:solidFill>
            </a:endParaRPr>
          </a:p>
        </p:txBody>
      </p:sp>
    </p:spTree>
    <p:extLst>
      <p:ext uri="{BB962C8B-B14F-4D97-AF65-F5344CB8AC3E}">
        <p14:creationId xmlns:p14="http://schemas.microsoft.com/office/powerpoint/2010/main" val="18664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DUFB Expansion</a:t>
            </a:r>
            <a:endParaRPr lang="en-US" sz="3200" dirty="0"/>
          </a:p>
        </p:txBody>
      </p:sp>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Targeted Grocery Pilot with goal of expansion</a:t>
            </a:r>
          </a:p>
          <a:p>
            <a:pPr marL="285750" indent="-285750">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Working to encourage SNAP participation at markets that don’t currently accept</a:t>
            </a:r>
          </a:p>
          <a:p>
            <a:endParaRPr lang="en-US"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Educating markets that chose not to participate on the impact of DUFB.</a:t>
            </a:r>
          </a:p>
          <a:p>
            <a:endParaRPr lang="en-US" dirty="0"/>
          </a:p>
        </p:txBody>
      </p:sp>
    </p:spTree>
    <p:extLst>
      <p:ext uri="{BB962C8B-B14F-4D97-AF65-F5344CB8AC3E}">
        <p14:creationId xmlns:p14="http://schemas.microsoft.com/office/powerpoint/2010/main" val="398054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rCOP-PowerPoint-Template">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Public">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COP-PowerPoint-Template" id="{8C8D8CDC-D09F-4B0C-8D47-AAF1E05E18FC}" vid="{80119E42-3218-4C68-AE43-4CF4099121F3}"/>
    </a:ext>
  </a:extLst>
</a:theme>
</file>

<file path=ppt/theme/theme2.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rCOP-PowerPoint-Template2 (1)">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COP-PowerPoint-Template2" id="{D96D5567-7728-4F0A-902C-26EF76296DE1}" vid="{0E03D6D6-7454-4330-8143-EEF39CA9EF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ArCOP-PowerPoint-Template</Template>
  <TotalTime>3330</TotalTime>
  <Words>753</Words>
  <Application>Microsoft Office PowerPoint</Application>
  <PresentationFormat>On-screen Show (4:3)</PresentationFormat>
  <Paragraphs>86</Paragraphs>
  <Slides>10</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Arial Black</vt:lpstr>
      <vt:lpstr>Arial Narrow</vt:lpstr>
      <vt:lpstr>Calibri</vt:lpstr>
      <vt:lpstr>Century Gothic</vt:lpstr>
      <vt:lpstr>Garamond</vt:lpstr>
      <vt:lpstr>Noto Symbol</vt:lpstr>
      <vt:lpstr>Wingdings</vt:lpstr>
      <vt:lpstr>ArCOP-PowerPoint-Template</vt:lpstr>
      <vt:lpstr>2_Office Theme</vt:lpstr>
      <vt:lpstr>ArCOP-PowerPoint-Template2 (1)</vt:lpstr>
      <vt:lpstr>ArCOP IS GROWING HEALTHY COMMUNITIES</vt:lpstr>
      <vt:lpstr>FINI  Food Insecurity Nutrition Incentive</vt:lpstr>
      <vt:lpstr>DOUBLE UP FOOD BUCKS Win/win/win</vt:lpstr>
      <vt:lpstr>PowerPoint Presentation</vt:lpstr>
      <vt:lpstr>HEALTHY FOOD INCENTIVES</vt:lpstr>
      <vt:lpstr>PowerPoint Presentation</vt:lpstr>
      <vt:lpstr>Double Up Food Bucks Assessment Surveys</vt:lpstr>
      <vt:lpstr>DUFB Assessment Surveys- Evaluation</vt:lpstr>
      <vt:lpstr>DUFB Expansion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ArCOP IS GROWING HEALTHY COMMUNITIES</dc:title>
  <dc:creator>Mechelle Winslow</dc:creator>
  <cp:lastModifiedBy>Carol Gamble</cp:lastModifiedBy>
  <cp:revision>177</cp:revision>
  <cp:lastPrinted>2016-10-31T22:23:55Z</cp:lastPrinted>
  <dcterms:created xsi:type="dcterms:W3CDTF">2014-01-22T21:29:06Z</dcterms:created>
  <dcterms:modified xsi:type="dcterms:W3CDTF">2016-10-31T22:24:23Z</dcterms:modified>
</cp:coreProperties>
</file>