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1"/>
  </p:notesMasterIdLst>
  <p:handoutMasterIdLst>
    <p:handoutMasterId r:id="rId12"/>
  </p:handoutMasterIdLst>
  <p:sldIdLst>
    <p:sldId id="256" r:id="rId3"/>
    <p:sldId id="258" r:id="rId4"/>
    <p:sldId id="259" r:id="rId5"/>
    <p:sldId id="261" r:id="rId6"/>
    <p:sldId id="262" r:id="rId7"/>
    <p:sldId id="263" r:id="rId8"/>
    <p:sldId id="260" r:id="rId9"/>
    <p:sldId id="265" r:id="rId10"/>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330" autoAdjust="0"/>
  </p:normalViewPr>
  <p:slideViewPr>
    <p:cSldViewPr>
      <p:cViewPr varScale="1">
        <p:scale>
          <a:sx n="87" d="100"/>
          <a:sy n="87" d="100"/>
        </p:scale>
        <p:origin x="852" y="7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Allies Phases I-IV EPAO Average Mean Score Change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Sheet1!$A$3:$A$4</c:f>
              <c:strCache>
                <c:ptCount val="2"/>
                <c:pt idx="0">
                  <c:v>Nutrition**</c:v>
                </c:pt>
                <c:pt idx="1">
                  <c:v>Physical Activity**</c:v>
                </c:pt>
              </c:strCache>
            </c:strRef>
          </c:cat>
          <c:val>
            <c:numRef>
              <c:f>Sheet1!$B$3:$B$4</c:f>
              <c:numCache>
                <c:formatCode>General</c:formatCode>
                <c:ptCount val="2"/>
                <c:pt idx="0">
                  <c:v>9.1199999999999992</c:v>
                </c:pt>
                <c:pt idx="1">
                  <c:v>6.69</c:v>
                </c:pt>
              </c:numCache>
            </c:numRef>
          </c:val>
        </c:ser>
        <c:ser>
          <c:idx val="1"/>
          <c:order val="1"/>
          <c:tx>
            <c:strRef>
              <c:f>Sheet1!$C$2</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Sheet1!$A$3:$A$4</c:f>
              <c:strCache>
                <c:ptCount val="2"/>
                <c:pt idx="0">
                  <c:v>Nutrition**</c:v>
                </c:pt>
                <c:pt idx="1">
                  <c:v>Physical Activity**</c:v>
                </c:pt>
              </c:strCache>
            </c:strRef>
          </c:cat>
          <c:val>
            <c:numRef>
              <c:f>Sheet1!$C$3:$C$4</c:f>
              <c:numCache>
                <c:formatCode>General</c:formatCode>
                <c:ptCount val="2"/>
                <c:pt idx="0">
                  <c:v>12.44</c:v>
                </c:pt>
                <c:pt idx="1">
                  <c:v>10.33</c:v>
                </c:pt>
              </c:numCache>
            </c:numRef>
          </c:val>
        </c:ser>
        <c:dLbls>
          <c:showLegendKey val="0"/>
          <c:showVal val="0"/>
          <c:showCatName val="0"/>
          <c:showSerName val="0"/>
          <c:showPercent val="0"/>
          <c:showBubbleSize val="0"/>
        </c:dLbls>
        <c:gapWidth val="219"/>
        <c:overlap val="-27"/>
        <c:axId val="249619944"/>
        <c:axId val="250221096"/>
      </c:barChart>
      <c:catAx>
        <c:axId val="2496199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Scale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0221096"/>
        <c:crosses val="autoZero"/>
        <c:auto val="1"/>
        <c:lblAlgn val="ctr"/>
        <c:lblOffset val="100"/>
        <c:noMultiLvlLbl val="0"/>
      </c:catAx>
      <c:valAx>
        <c:axId val="250221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Average</a:t>
                </a:r>
                <a:r>
                  <a:rPr lang="en-US" baseline="0"/>
                  <a:t> Mean Score</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619944"/>
        <c:crosses val="autoZero"/>
        <c:crossBetween val="between"/>
      </c:valAx>
      <c:spPr>
        <a:noFill/>
        <a:ln>
          <a:noFill/>
        </a:ln>
        <a:effectLst/>
      </c:spPr>
    </c:plotArea>
    <c:legend>
      <c:legendPos val="b"/>
      <c:layout>
        <c:manualLayout>
          <c:xMode val="edge"/>
          <c:yMode val="edge"/>
          <c:x val="0.46116841060774283"/>
          <c:y val="0.91701356080489949"/>
          <c:w val="0.10110831066338134"/>
          <c:h val="6.354199475065616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05E03B7-B591-4A2A-B695-014C5A39F13E}" type="datetimeFigureOut">
              <a:rPr lang="en-US"/>
              <a:t>10/31/2016</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DFBD7B-E4FB-4AA8-9540-FD148073ACB3}" type="datetimeFigureOut">
              <a:rPr lang="en-US"/>
              <a:t>10/31/2016</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1</a:t>
            </a:fld>
            <a:endParaRPr lang="en-US"/>
          </a:p>
        </p:txBody>
      </p:sp>
    </p:spTree>
    <p:extLst>
      <p:ext uri="{BB962C8B-B14F-4D97-AF65-F5344CB8AC3E}">
        <p14:creationId xmlns:p14="http://schemas.microsoft.com/office/powerpoint/2010/main" val="2054666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2</a:t>
            </a:fld>
            <a:endParaRPr lang="en-US"/>
          </a:p>
        </p:txBody>
      </p:sp>
    </p:spTree>
    <p:extLst>
      <p:ext uri="{BB962C8B-B14F-4D97-AF65-F5344CB8AC3E}">
        <p14:creationId xmlns:p14="http://schemas.microsoft.com/office/powerpoint/2010/main" val="4007748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information</a:t>
            </a:r>
            <a:r>
              <a:rPr lang="en-US" baseline="0" dirty="0" smtClean="0"/>
              <a:t> about obesity in MS http://www.rwjf.org/en/library/articles-and-news/2013/07/mississippi--signs-of-progress.html</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3</a:t>
            </a:fld>
            <a:endParaRPr lang="en-US"/>
          </a:p>
        </p:txBody>
      </p:sp>
    </p:spTree>
    <p:extLst>
      <p:ext uri="{BB962C8B-B14F-4D97-AF65-F5344CB8AC3E}">
        <p14:creationId xmlns:p14="http://schemas.microsoft.com/office/powerpoint/2010/main" val="212837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4</a:t>
            </a:fld>
            <a:endParaRPr lang="en-US"/>
          </a:p>
        </p:txBody>
      </p:sp>
    </p:spTree>
    <p:extLst>
      <p:ext uri="{BB962C8B-B14F-4D97-AF65-F5344CB8AC3E}">
        <p14:creationId xmlns:p14="http://schemas.microsoft.com/office/powerpoint/2010/main" val="1136804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5</a:t>
            </a:fld>
            <a:endParaRPr lang="en-US"/>
          </a:p>
        </p:txBody>
      </p:sp>
    </p:spTree>
    <p:extLst>
      <p:ext uri="{BB962C8B-B14F-4D97-AF65-F5344CB8AC3E}">
        <p14:creationId xmlns:p14="http://schemas.microsoft.com/office/powerpoint/2010/main" val="3458589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sz="1600" i="1" kern="1200" dirty="0" smtClean="0">
                <a:solidFill>
                  <a:schemeClr val="tx1"/>
                </a:solidFill>
                <a:effectLst/>
                <a:latin typeface="+mn-lt"/>
                <a:ea typeface="+mn-ea"/>
                <a:cs typeface="+mn-cs"/>
              </a:rPr>
              <a:t>This chart shows change from the pre to post EPAO scores in two categories—Nutrition and Physical Activity. For both categories, there was a statistically significant change from the pre to post score. One-on-one mentoring (TA) was received in the time period between the pre and post evaluations. </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6</a:t>
            </a:fld>
            <a:endParaRPr lang="en-US"/>
          </a:p>
        </p:txBody>
      </p:sp>
    </p:spTree>
    <p:extLst>
      <p:ext uri="{BB962C8B-B14F-4D97-AF65-F5344CB8AC3E}">
        <p14:creationId xmlns:p14="http://schemas.microsoft.com/office/powerpoint/2010/main" val="2535122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7</a:t>
            </a:fld>
            <a:endParaRPr lang="en-US"/>
          </a:p>
        </p:txBody>
      </p:sp>
    </p:spTree>
    <p:extLst>
      <p:ext uri="{BB962C8B-B14F-4D97-AF65-F5344CB8AC3E}">
        <p14:creationId xmlns:p14="http://schemas.microsoft.com/office/powerpoint/2010/main" val="1418320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REQUIRED THIRD SLIDE:</a:t>
            </a:r>
            <a:endParaRPr lang="en-US" b="1" i="1" dirty="0"/>
          </a:p>
        </p:txBody>
      </p:sp>
      <p:sp>
        <p:nvSpPr>
          <p:cNvPr id="4" name="Slide Number Placeholder 3"/>
          <p:cNvSpPr>
            <a:spLocks noGrp="1"/>
          </p:cNvSpPr>
          <p:nvPr>
            <p:ph type="sldNum" sz="quarter" idx="10"/>
          </p:nvPr>
        </p:nvSpPr>
        <p:spPr/>
        <p:txBody>
          <a:bodyPr/>
          <a:lstStyle/>
          <a:p>
            <a:fld id="{AB49F79D-03E5-E54D-8FDD-9E2A56D2CF69}" type="slidenum">
              <a:rPr lang="en-US" smtClean="0"/>
              <a:pPr/>
              <a:t>8</a:t>
            </a:fld>
            <a:endParaRPr lang="en-US"/>
          </a:p>
        </p:txBody>
      </p:sp>
    </p:spTree>
    <p:extLst>
      <p:ext uri="{BB962C8B-B14F-4D97-AF65-F5344CB8AC3E}">
        <p14:creationId xmlns:p14="http://schemas.microsoft.com/office/powerpoint/2010/main" val="340752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smtClean="0"/>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7209051-6E81-43E8-9099-FF6A0C3DCFE8}" type="datetime1">
              <a:rPr lang="en-US"/>
              <a:t>10/31/2016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CEAB04-7709-4C1E-A61A-74684A0170FC}" type="datetime1">
              <a:rPr lang="en-US"/>
              <a:t>10/31/2016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C79BD0D-E0B1-4CED-AC65-708AC79EB9CD}" type="datetime1">
              <a:rPr lang="en-US"/>
              <a:t>10/31/2016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CC3EA6D-DF0B-4D4B-B359-5F1D1D0E30A4}" type="datetime1">
              <a:rPr lang="en-US"/>
              <a:t>10/31/2016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7EDB99-15BC-4479-BAC5-1E502E66917A}" type="datetime1">
              <a:rPr lang="en-US"/>
              <a:t>10/31/2016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67C2A3-CD19-48AB-9F64-ECCF75182EDD}" type="datetime1">
              <a:rPr lang="en-US"/>
              <a:t>10/31/2016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09441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363E8C1-7C87-4705-AB97-8CD17D208E3F}" type="datetime1">
              <a:rPr lang="en-US"/>
              <a:t>10/31/2016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20C624E-DF92-4841-B9B9-DD11AA239B85}" type="datetime1">
              <a:rPr lang="en-US"/>
              <a:t>10/31/2016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FBDA3AE1-4360-4D5B-BDBC-656B872DD533}" type="datetime1">
              <a:rPr lang="en-US"/>
              <a:t>10/31/2016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990708-46A4-4851-883E-8DFB8939107E}" type="datetime1">
              <a:rPr lang="en-US"/>
              <a:t>10/31/2016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8EFFC-86AE-4294-A319-CAFC2651994B}" type="datetime1">
              <a:rPr lang="en-US"/>
              <a:t>10/31/2016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endParaRPr/>
          </a:p>
        </p:txBody>
      </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10/31/2016</a:t>
            </a:fld>
            <a:endParaRPr/>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dc.gov/obesity/data/childhood.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dc.gov/obesity/data/prevalence-map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Supporting Healthy Communities by Targeting Early Care and Education Providers</a:t>
            </a:r>
            <a:endParaRPr lang="en-US" sz="4400" dirty="0"/>
          </a:p>
        </p:txBody>
      </p:sp>
      <p:sp>
        <p:nvSpPr>
          <p:cNvPr id="3" name="Subtitle 2"/>
          <p:cNvSpPr>
            <a:spLocks noGrp="1"/>
          </p:cNvSpPr>
          <p:nvPr>
            <p:ph type="subTitle" idx="1"/>
          </p:nvPr>
        </p:nvSpPr>
        <p:spPr>
          <a:xfrm>
            <a:off x="10285412" y="6248400"/>
            <a:ext cx="1773317" cy="381000"/>
          </a:xfrm>
        </p:spPr>
        <p:txBody>
          <a:bodyPr>
            <a:normAutofit/>
          </a:bodyPr>
          <a:lstStyle/>
          <a:p>
            <a:r>
              <a:rPr lang="en-US" sz="1600" dirty="0" smtClean="0"/>
              <a:t>EYN M077 09/16</a:t>
            </a:r>
            <a:endParaRPr lang="en-US" sz="1600" dirty="0"/>
          </a:p>
        </p:txBody>
      </p:sp>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Objectives	</a:t>
            </a:r>
            <a:endParaRPr lang="en-US" dirty="0"/>
          </a:p>
        </p:txBody>
      </p:sp>
      <p:sp>
        <p:nvSpPr>
          <p:cNvPr id="6" name="Content Placeholder 5"/>
          <p:cNvSpPr>
            <a:spLocks noGrp="1"/>
          </p:cNvSpPr>
          <p:nvPr>
            <p:ph idx="1"/>
          </p:nvPr>
        </p:nvSpPr>
        <p:spPr/>
        <p:txBody>
          <a:bodyPr/>
          <a:lstStyle/>
          <a:p>
            <a:r>
              <a:rPr lang="en-US" dirty="0" smtClean="0"/>
              <a:t>Learn about curricula that are effective in promoting healthy food choices and physical activity in the early childhood setting</a:t>
            </a:r>
            <a:endParaRPr lang="en-US" dirty="0"/>
          </a:p>
          <a:p>
            <a:r>
              <a:rPr lang="en-US" dirty="0" smtClean="0"/>
              <a:t>Learn how to assess the early child care environment in the areas of nutrition and physical activity</a:t>
            </a:r>
          </a:p>
          <a:p>
            <a:r>
              <a:rPr lang="en-US" dirty="0" smtClean="0"/>
              <a:t>Learn how to work with early care and education providers to promote healthy eating and physical activities</a:t>
            </a:r>
            <a:endParaRPr lang="en-US" dirty="0"/>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Obesity Facts</a:t>
            </a:r>
            <a:endParaRPr lang="en-US" dirty="0"/>
          </a:p>
        </p:txBody>
      </p:sp>
      <p:pic>
        <p:nvPicPr>
          <p:cNvPr id="11" name="Content Placeholder 10"/>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l="13271" r="8997" b="8333"/>
          <a:stretch/>
        </p:blipFill>
        <p:spPr>
          <a:xfrm>
            <a:off x="8532812" y="914400"/>
            <a:ext cx="3124200" cy="4191000"/>
          </a:xfrm>
        </p:spPr>
      </p:pic>
      <p:sp>
        <p:nvSpPr>
          <p:cNvPr id="12" name="Content Placeholder 11"/>
          <p:cNvSpPr>
            <a:spLocks noGrp="1"/>
          </p:cNvSpPr>
          <p:nvPr>
            <p:ph sz="half" idx="2"/>
          </p:nvPr>
        </p:nvSpPr>
        <p:spPr>
          <a:xfrm>
            <a:off x="1218882" y="1524000"/>
            <a:ext cx="6780529" cy="4572000"/>
          </a:xfrm>
        </p:spPr>
        <p:txBody>
          <a:bodyPr>
            <a:normAutofit fontScale="92500" lnSpcReduction="10000"/>
          </a:bodyPr>
          <a:lstStyle/>
          <a:p>
            <a:r>
              <a:rPr lang="en-US" dirty="0" smtClean="0"/>
              <a:t>13.9% obesity rate in children 2-4 years in Mississippi (24/41) </a:t>
            </a:r>
            <a:r>
              <a:rPr lang="en-US" sz="1200" dirty="0" smtClean="0"/>
              <a:t>(The State of Obesity, 2011)</a:t>
            </a:r>
          </a:p>
          <a:p>
            <a:r>
              <a:rPr lang="en-US" dirty="0" smtClean="0"/>
              <a:t>These rates in MS increase as children get older</a:t>
            </a:r>
          </a:p>
          <a:p>
            <a:pPr lvl="1"/>
            <a:r>
              <a:rPr lang="en-US" dirty="0" smtClean="0"/>
              <a:t>10-17 years: 21.7% (1/51)</a:t>
            </a:r>
          </a:p>
          <a:p>
            <a:pPr lvl="1">
              <a:buClr>
                <a:srgbClr val="89C01C"/>
              </a:buClr>
            </a:pPr>
            <a:r>
              <a:rPr lang="en-US" dirty="0" smtClean="0"/>
              <a:t>High school students: 18.9% (1/43) </a:t>
            </a:r>
            <a:r>
              <a:rPr lang="en-US" sz="800" dirty="0">
                <a:solidFill>
                  <a:srgbClr val="000000"/>
                </a:solidFill>
              </a:rPr>
              <a:t>(The State of Obesity, 2011)</a:t>
            </a:r>
          </a:p>
          <a:p>
            <a:r>
              <a:rPr lang="en-US" dirty="0" smtClean="0"/>
              <a:t>Obesity rates more prevalent in in southeast region </a:t>
            </a:r>
            <a:r>
              <a:rPr lang="en-US" sz="1200" dirty="0" smtClean="0"/>
              <a:t>(CDC, 2016)</a:t>
            </a:r>
          </a:p>
          <a:p>
            <a:r>
              <a:rPr lang="en-US" dirty="0" smtClean="0"/>
              <a:t>Childhood obesity during preschool years is more prevalent among children from low-income families </a:t>
            </a:r>
            <a:r>
              <a:rPr lang="en-US" sz="1200" dirty="0" smtClean="0"/>
              <a:t>(CDC, 2015)</a:t>
            </a:r>
            <a:endParaRPr lang="en-US" sz="1200" dirty="0"/>
          </a:p>
        </p:txBody>
      </p:sp>
    </p:spTree>
    <p:extLst>
      <p:ext uri="{BB962C8B-B14F-4D97-AF65-F5344CB8AC3E}">
        <p14:creationId xmlns:p14="http://schemas.microsoft.com/office/powerpoint/2010/main" val="326906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we do…</a:t>
            </a:r>
            <a:endParaRPr lang="en-US" dirty="0"/>
          </a:p>
        </p:txBody>
      </p:sp>
      <p:sp>
        <p:nvSpPr>
          <p:cNvPr id="6" name="Content Placeholder 5"/>
          <p:cNvSpPr>
            <a:spLocks noGrp="1"/>
          </p:cNvSpPr>
          <p:nvPr>
            <p:ph idx="1"/>
          </p:nvPr>
        </p:nvSpPr>
        <p:spPr/>
        <p:txBody>
          <a:bodyPr/>
          <a:lstStyle/>
          <a:p>
            <a:r>
              <a:rPr lang="en-US" dirty="0" smtClean="0"/>
              <a:t>Work with providers, directors, and nutrition staff in low-income centers</a:t>
            </a:r>
          </a:p>
          <a:p>
            <a:r>
              <a:rPr lang="en-US" dirty="0" smtClean="0"/>
              <a:t>Use NAP SACC and Color Me Healthy curriculum</a:t>
            </a:r>
          </a:p>
          <a:p>
            <a:r>
              <a:rPr lang="en-US" dirty="0" smtClean="0"/>
              <a:t>Conduct pre-assessment using EPAO to create a plan of action</a:t>
            </a:r>
          </a:p>
          <a:p>
            <a:r>
              <a:rPr lang="en-US" dirty="0" smtClean="0"/>
              <a:t>Provide one-on-one technical assistance based on plan of action</a:t>
            </a:r>
          </a:p>
          <a:p>
            <a:r>
              <a:rPr lang="en-US" dirty="0" smtClean="0"/>
              <a:t>Conduct post-assessment to note changes and improvements</a:t>
            </a:r>
            <a:endParaRPr lang="en-US" dirty="0"/>
          </a:p>
        </p:txBody>
      </p:sp>
    </p:spTree>
    <p:extLst>
      <p:ext uri="{BB962C8B-B14F-4D97-AF65-F5344CB8AC3E}">
        <p14:creationId xmlns:p14="http://schemas.microsoft.com/office/powerpoint/2010/main" val="59189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outcomes</a:t>
            </a:r>
            <a:endParaRPr lang="en-US" dirty="0"/>
          </a:p>
        </p:txBody>
      </p:sp>
      <p:sp>
        <p:nvSpPr>
          <p:cNvPr id="3" name="Content Placeholder 2"/>
          <p:cNvSpPr>
            <a:spLocks noGrp="1"/>
          </p:cNvSpPr>
          <p:nvPr>
            <p:ph idx="1"/>
          </p:nvPr>
        </p:nvSpPr>
        <p:spPr/>
        <p:txBody>
          <a:bodyPr/>
          <a:lstStyle/>
          <a:p>
            <a:r>
              <a:rPr lang="en-US" dirty="0" smtClean="0"/>
              <a:t>Promote physical activity using a comprehensive approach through the NAPSACC curriculum</a:t>
            </a:r>
          </a:p>
          <a:p>
            <a:r>
              <a:rPr lang="en-US" dirty="0" smtClean="0"/>
              <a:t>Encourage center nutrition staff to make healthy meal plans</a:t>
            </a:r>
          </a:p>
          <a:p>
            <a:pPr lvl="1"/>
            <a:r>
              <a:rPr lang="en-US" dirty="0" smtClean="0"/>
              <a:t>Model and coaching through technical assistance</a:t>
            </a:r>
          </a:p>
          <a:p>
            <a:pPr lvl="1"/>
            <a:r>
              <a:rPr lang="en-US" dirty="0" smtClean="0"/>
              <a:t>Introduce children to new foods</a:t>
            </a:r>
          </a:p>
          <a:p>
            <a:pPr lvl="1"/>
            <a:r>
              <a:rPr lang="en-US" dirty="0" smtClean="0"/>
              <a:t>Meet standards set by CACFP</a:t>
            </a:r>
          </a:p>
          <a:p>
            <a:r>
              <a:rPr lang="en-US" dirty="0" smtClean="0"/>
              <a:t>Increase knowledge of early childcare center staff about the importance of physical activity and health nutrition in the early childhood setting</a:t>
            </a:r>
            <a:endParaRPr lang="en-US" dirty="0"/>
          </a:p>
        </p:txBody>
      </p:sp>
    </p:spTree>
    <p:extLst>
      <p:ext uri="{BB962C8B-B14F-4D97-AF65-F5344CB8AC3E}">
        <p14:creationId xmlns:p14="http://schemas.microsoft.com/office/powerpoint/2010/main" val="2971960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Impact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8632443"/>
              </p:ext>
            </p:extLst>
          </p:nvPr>
        </p:nvGraphicFramePr>
        <p:xfrm>
          <a:off x="1219200" y="1600200"/>
          <a:ext cx="9750425"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117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References</a:t>
            </a:r>
            <a:endParaRPr lang="en-US" dirty="0"/>
          </a:p>
        </p:txBody>
      </p:sp>
      <p:sp>
        <p:nvSpPr>
          <p:cNvPr id="6" name="Content Placeholder 5"/>
          <p:cNvSpPr>
            <a:spLocks noGrp="1"/>
          </p:cNvSpPr>
          <p:nvPr>
            <p:ph idx="1"/>
          </p:nvPr>
        </p:nvSpPr>
        <p:spPr/>
        <p:txBody>
          <a:bodyPr/>
          <a:lstStyle/>
          <a:p>
            <a:r>
              <a:rPr lang="en-US" dirty="0" smtClean="0"/>
              <a:t>Centers for Disease Control and Prevention. (2015). Childhood obesity facts. </a:t>
            </a:r>
            <a:r>
              <a:rPr lang="en-US" dirty="0"/>
              <a:t>Retrieved from </a:t>
            </a:r>
            <a:r>
              <a:rPr lang="en-US" dirty="0">
                <a:hlinkClick r:id="rId3"/>
              </a:rPr>
              <a:t>http://</a:t>
            </a:r>
            <a:r>
              <a:rPr lang="en-US" dirty="0" smtClean="0">
                <a:hlinkClick r:id="rId3"/>
              </a:rPr>
              <a:t>www.cdc.gov/obesity/data/childhood.html</a:t>
            </a:r>
            <a:endParaRPr lang="en-US" dirty="0" smtClean="0"/>
          </a:p>
          <a:p>
            <a:r>
              <a:rPr lang="en-US" dirty="0" smtClean="0"/>
              <a:t>Centers for Disease Control and Prevention. (2016). Adult obesity prevalence maps. </a:t>
            </a:r>
            <a:r>
              <a:rPr lang="en-US" dirty="0"/>
              <a:t>Retrieved from </a:t>
            </a:r>
            <a:r>
              <a:rPr lang="en-US" dirty="0">
                <a:hlinkClick r:id="rId4"/>
              </a:rPr>
              <a:t>http://</a:t>
            </a:r>
            <a:r>
              <a:rPr lang="en-US" dirty="0" smtClean="0">
                <a:hlinkClick r:id="rId4"/>
              </a:rPr>
              <a:t>www.cdc.gov/obesity/data/prevalence-maps.html</a:t>
            </a:r>
            <a:endParaRPr lang="en-US" dirty="0" smtClean="0"/>
          </a:p>
          <a:p>
            <a:r>
              <a:rPr lang="en-US" dirty="0" smtClean="0"/>
              <a:t>The State of Obesity. (2011). The state of obesity in Mississippi. </a:t>
            </a:r>
            <a:r>
              <a:rPr lang="en-US" dirty="0"/>
              <a:t>Retrieved from http://stateofobesity.org/states/ms/</a:t>
            </a:r>
          </a:p>
        </p:txBody>
      </p:sp>
    </p:spTree>
    <p:extLst>
      <p:ext uri="{BB962C8B-B14F-4D97-AF65-F5344CB8AC3E}">
        <p14:creationId xmlns:p14="http://schemas.microsoft.com/office/powerpoint/2010/main" val="1252755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51012" y="914400"/>
            <a:ext cx="8075097" cy="4767692"/>
          </a:xfrm>
          <a:prstGeom prst="rect">
            <a:avLst/>
          </a:prstGeom>
          <a:noFill/>
        </p:spPr>
        <p:txBody>
          <a:bodyPr wrap="square" rtlCol="0">
            <a:spAutoFit/>
          </a:bodyPr>
          <a:lstStyle/>
          <a:p>
            <a:r>
              <a:rPr lang="en-US" sz="2399" dirty="0"/>
              <a:t>© 2014 The Early Years Network, a program of the MSU Extension Service</a:t>
            </a:r>
          </a:p>
          <a:p>
            <a:r>
              <a:rPr lang="en-US" sz="2399" dirty="0"/>
              <a:t>The Early Years Network, a program of the Mississippi State University Extension Service, is funded by the Mississippi Department of Human Services, Division of Early Childhood Care and Development. </a:t>
            </a:r>
            <a:br>
              <a:rPr lang="en-US" sz="2399" dirty="0"/>
            </a:br>
            <a:r>
              <a:rPr lang="en-US" sz="2399" dirty="0"/>
              <a:t>We are an equal opportunity employer, and all qualified applicants will receive consideration for employment without regard to race, color, religion, sex, national origin, disability status, protected veteran status, or any other characteristic protected by law.</a:t>
            </a:r>
          </a:p>
          <a:p>
            <a:endParaRPr lang="en-US" sz="2399" baseline="30000" dirty="0"/>
          </a:p>
          <a:p>
            <a:endParaRPr lang="en-US" sz="2399"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6551" y="5408603"/>
            <a:ext cx="2013023" cy="1123338"/>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3322" y="5031828"/>
            <a:ext cx="2808255" cy="1500113"/>
          </a:xfrm>
          <a:prstGeom prst="rect">
            <a:avLst/>
          </a:prstGeom>
        </p:spPr>
      </p:pic>
    </p:spTree>
    <p:extLst>
      <p:ext uri="{BB962C8B-B14F-4D97-AF65-F5344CB8AC3E}">
        <p14:creationId xmlns:p14="http://schemas.microsoft.com/office/powerpoint/2010/main" val="2754748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63CEF8-E427-41A3-B701-02CD4579E2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0</TotalTime>
  <Words>464</Words>
  <Application>Microsoft Office PowerPoint</Application>
  <PresentationFormat>Custom</PresentationFormat>
  <Paragraphs>47</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Constantia</vt:lpstr>
      <vt:lpstr>Cooking 16x9</vt:lpstr>
      <vt:lpstr>Supporting Healthy Communities by Targeting Early Care and Education Providers</vt:lpstr>
      <vt:lpstr>Learning Objectives </vt:lpstr>
      <vt:lpstr>Obesity Facts</vt:lpstr>
      <vt:lpstr>What we do…</vt:lpstr>
      <vt:lpstr>Expected outcomes</vt:lpstr>
      <vt:lpstr>Evidence of Impact</vt:lpstr>
      <vt:lpstr>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2016-09-30T14:17:45Z</dcterms:created>
  <dcterms:modified xsi:type="dcterms:W3CDTF">2016-10-31T16:58:48Z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TC027879429991</vt:lpwstr>
  </property>
</Properties>
</file>