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366" r:id="rId2"/>
    <p:sldId id="256" r:id="rId3"/>
    <p:sldId id="362" r:id="rId4"/>
    <p:sldId id="361" r:id="rId5"/>
    <p:sldId id="365" r:id="rId6"/>
    <p:sldId id="355" r:id="rId7"/>
    <p:sldId id="364" r:id="rId8"/>
    <p:sldId id="363" r:id="rId9"/>
    <p:sldId id="360" r:id="rId10"/>
  </p:sldIdLst>
  <p:sldSz cx="9144000" cy="6858000" type="screen4x3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Burris" initials="SB" lastIdx="7" clrIdx="0"/>
  <p:cmAuthor id="7" name="SARAH HEARD" initials="SLH" lastIdx="2" clrIdx="7"/>
  <p:cmAuthor id="1" name="Susan K. Hollman" initials="SKH" lastIdx="3" clrIdx="1"/>
  <p:cmAuthor id="2" name="BTF" initials="B" lastIdx="9" clrIdx="2"/>
  <p:cmAuthor id="3" name="BERNADETTE FORTENBAUGH" initials="BF" lastIdx="67" clrIdx="3"/>
  <p:cmAuthor id="4" name="Magdaline H. DeSousa" initials="MHD" lastIdx="7" clrIdx="4"/>
  <p:cmAuthor id="5" name="Information Technology" initials="IT" lastIdx="5" clrIdx="5"/>
  <p:cmAuthor id="6" name="Jeannine Cramer" initials="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A9C"/>
    <a:srgbClr val="FFFF66"/>
    <a:srgbClr val="E59D4D"/>
    <a:srgbClr val="0000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79969" autoAdjust="0"/>
  </p:normalViewPr>
  <p:slideViewPr>
    <p:cSldViewPr>
      <p:cViewPr varScale="1">
        <p:scale>
          <a:sx n="90" d="100"/>
          <a:sy n="90" d="100"/>
        </p:scale>
        <p:origin x="11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381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147" cy="464741"/>
          </a:xfrm>
          <a:prstGeom prst="rect">
            <a:avLst/>
          </a:prstGeom>
        </p:spPr>
        <p:txBody>
          <a:bodyPr vert="horz" lIns="91807" tIns="45903" rIns="91807" bIns="4590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3" y="2"/>
            <a:ext cx="3037147" cy="464741"/>
          </a:xfrm>
          <a:prstGeom prst="rect">
            <a:avLst/>
          </a:prstGeom>
        </p:spPr>
        <p:txBody>
          <a:bodyPr vert="horz" lIns="91807" tIns="45903" rIns="91807" bIns="45903" rtlCol="0"/>
          <a:lstStyle>
            <a:lvl1pPr algn="r">
              <a:defRPr sz="1200"/>
            </a:lvl1pPr>
          </a:lstStyle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65"/>
            <a:ext cx="3037147" cy="464740"/>
          </a:xfrm>
          <a:prstGeom prst="rect">
            <a:avLst/>
          </a:prstGeom>
        </p:spPr>
        <p:txBody>
          <a:bodyPr vert="horz" lIns="91807" tIns="45903" rIns="91807" bIns="45903" rtlCol="0" anchor="b"/>
          <a:lstStyle>
            <a:lvl1pPr algn="l">
              <a:defRPr sz="1200"/>
            </a:lvl1pPr>
          </a:lstStyle>
          <a:p>
            <a:r>
              <a:rPr lang="en-US" smtClean="0"/>
              <a:t>Champion for Coverage Webinar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3" y="8830065"/>
            <a:ext cx="3037147" cy="464740"/>
          </a:xfrm>
          <a:prstGeom prst="rect">
            <a:avLst/>
          </a:prstGeom>
        </p:spPr>
        <p:txBody>
          <a:bodyPr vert="horz" lIns="91807" tIns="45903" rIns="91807" bIns="45903" rtlCol="0" anchor="b"/>
          <a:lstStyle>
            <a:lvl1pPr algn="r">
              <a:defRPr sz="1200"/>
            </a:lvl1pPr>
          </a:lstStyle>
          <a:p>
            <a:fld id="{C4D59DB9-ED94-41AE-B4B7-5AEBFE6D9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5909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39" cy="464820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39" cy="464820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>
              <a:defRPr sz="1200"/>
            </a:lvl1pPr>
          </a:lstStyle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878" tIns="46939" rIns="93878" bIns="4693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39" cy="464820"/>
          </a:xfrm>
          <a:prstGeom prst="rect">
            <a:avLst/>
          </a:prstGeom>
        </p:spPr>
        <p:txBody>
          <a:bodyPr vert="horz" lIns="93878" tIns="46939" rIns="93878" bIns="46939" rtlCol="0" anchor="b"/>
          <a:lstStyle>
            <a:lvl1pPr algn="l">
              <a:defRPr sz="1200"/>
            </a:lvl1pPr>
          </a:lstStyle>
          <a:p>
            <a:r>
              <a:rPr lang="en-US" smtClean="0"/>
              <a:t>Champion for Coverage Webinar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39" cy="464820"/>
          </a:xfrm>
          <a:prstGeom prst="rect">
            <a:avLst/>
          </a:prstGeom>
        </p:spPr>
        <p:txBody>
          <a:bodyPr vert="horz" lIns="93878" tIns="46939" rIns="93878" bIns="46939" rtlCol="0" anchor="b"/>
          <a:lstStyle>
            <a:lvl1pPr algn="r">
              <a:defRPr sz="1200"/>
            </a:lvl1pPr>
          </a:lstStyle>
          <a:p>
            <a:fld id="{6BB00B32-82F3-4028-BDE7-4E6158195F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829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57F13-AD9B-4F17-AC92-C83E102F39E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0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—kids and parents, teachers, academics, and community leaders—to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00B32-82F3-4028-BDE7-4E6158195F2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Champion for Coverage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5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r>
              <a:rPr lang="en-US" baseline="0" dirty="0" smtClean="0"/>
              <a:t> numbers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Champion for Coverage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0B32-82F3-4028-BDE7-4E6158195F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8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Champion for Coverage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0B32-82F3-4028-BDE7-4E6158195F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9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0B32-82F3-4028-BDE7-4E6158195F2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Champion for Coverage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2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Sign up for our platform/website</a:t>
            </a:r>
            <a:r>
              <a:rPr lang="en-US" baseline="0" dirty="0" smtClean="0"/>
              <a:t> and you’ll get updates on all our latest news, research, videos, petitions, etc.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Choose from one of our six policy topics and you’ll find resources, policy changes, and our “</a:t>
            </a:r>
            <a:r>
              <a:rPr lang="en-US" baseline="0" dirty="0" err="1" smtClean="0"/>
              <a:t>Salud</a:t>
            </a:r>
            <a:r>
              <a:rPr lang="en-US" baseline="0" dirty="0" smtClean="0"/>
              <a:t> Heroes,”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Search for topics using keywords, such as sugary beverages/drinks, built environments, playgrounds, health insurance, and more.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Champion for Coverage Webinar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00B32-82F3-4028-BDE7-4E6158195F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3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25,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00B32-82F3-4028-BDE7-4E6158195F2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Champion for Coverage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 marL="342900" indent="-342900">
              <a:spcBef>
                <a:spcPts val="600"/>
              </a:spcBef>
              <a:buFont typeface="Wingdings" panose="05000000000000000000" pitchFamily="2" charset="2"/>
              <a:buChar char="§"/>
              <a:defRPr/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lvl2pPr>
            <a:lvl3pPr marL="1143000" indent="-228600">
              <a:spcBef>
                <a:spcPts val="600"/>
              </a:spcBef>
              <a:buSzPct val="50000"/>
              <a:buFont typeface="Wingdings" panose="05000000000000000000" pitchFamily="2" charset="2"/>
              <a:buChar char="q"/>
              <a:defRPr/>
            </a:lvl3pPr>
            <a:lvl4pPr marL="1600200" indent="-228600">
              <a:spcBef>
                <a:spcPts val="600"/>
              </a:spcBef>
              <a:buFont typeface="Courier New" panose="02070309020205020404" pitchFamily="49" charset="0"/>
              <a:buChar char="o"/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February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Health Insurance Literacy for the Marketplace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>
                <a:latin typeface="Calibri" pitchFamily="34" charset="0"/>
                <a:cs typeface="Calibri" pitchFamily="34" charset="0"/>
              </a:defRPr>
            </a:lvl1pPr>
            <a:lvl2pPr marL="742950" indent="-285750">
              <a:buFont typeface="Arial" pitchFamily="34" charset="0"/>
              <a:buChar char="•"/>
              <a:defRPr>
                <a:latin typeface="Calibri" pitchFamily="34" charset="0"/>
                <a:cs typeface="Calibri" pitchFamily="34" charset="0"/>
              </a:defRPr>
            </a:lvl2pPr>
            <a:lvl3pPr marL="1143000" indent="-228600">
              <a:buSzPct val="50000"/>
              <a:buFont typeface="Wingdings" pitchFamily="2" charset="2"/>
              <a:buChar char="q"/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February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86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Health Insurance Literacy for the Marketplace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5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AFD00"/>
                </a:solidFill>
              </a:rPr>
              <a:t>February 2014</a:t>
            </a:r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FAFD00"/>
                </a:solidFill>
              </a:rPr>
              <a:t>Health Insurance Literacy for the Marketplace</a:t>
            </a:r>
            <a:endParaRPr lang="en-US" dirty="0">
              <a:solidFill>
                <a:srgbClr val="FAFD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9ACB7-1550-4335-B6A0-8EC3456DAB37}" type="slidenum">
              <a:rPr lang="en-US">
                <a:solidFill>
                  <a:srgbClr val="FAFD00"/>
                </a:solidFill>
              </a:rPr>
              <a:pPr/>
              <a:t>‹#›</a:t>
            </a:fld>
            <a:endParaRPr lang="en-US" dirty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in Bar_No CM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1442085"/>
            <a:ext cx="9144000" cy="99695"/>
            <a:chOff x="0" y="1472565"/>
            <a:chExt cx="9144000" cy="99695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0" y="1572260"/>
              <a:ext cx="9144000" cy="0"/>
            </a:xfrm>
            <a:prstGeom prst="line">
              <a:avLst/>
            </a:prstGeom>
            <a:ln w="101600" cap="sq">
              <a:solidFill>
                <a:srgbClr val="FFD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0" y="1472565"/>
              <a:ext cx="9144000" cy="0"/>
            </a:xfrm>
            <a:prstGeom prst="line">
              <a:avLst/>
            </a:prstGeom>
            <a:ln w="101600" cap="sq">
              <a:solidFill>
                <a:srgbClr val="084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itle 22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9144000" cy="1371600"/>
          </a:xfrm>
          <a:noFill/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5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B368-BC73-4B62-B167-B5F26EBCD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0E1-1BA5-4790-9155-C81BF7F7F2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February 2014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733800" cy="39687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Health Insurance Literacy for the Marketplace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9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3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hf hdr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5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ludto.to/saludamerica" TargetMode="External"/><Relationship Id="rId5" Type="http://schemas.openxmlformats.org/officeDocument/2006/relationships/hyperlink" Target="mailto:morenoe5@uthscsa.edu" TargetMode="Externa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990600"/>
            <a:ext cx="9144000" cy="1873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 14"/>
          <p:cNvSpPr txBox="1">
            <a:spLocks/>
          </p:cNvSpPr>
          <p:nvPr/>
        </p:nvSpPr>
        <p:spPr>
          <a:xfrm>
            <a:off x="0" y="990600"/>
            <a:ext cx="9144000" cy="1645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Salud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America!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Utilizing Role Model-Based Change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and an Online Network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Affect Latino Childhood Obesity Prevention Policy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19" name="Subtitle 14"/>
          <p:cNvSpPr txBox="1">
            <a:spLocks/>
          </p:cNvSpPr>
          <p:nvPr/>
        </p:nvSpPr>
        <p:spPr>
          <a:xfrm>
            <a:off x="0" y="3008584"/>
            <a:ext cx="9144000" cy="1106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Lucida Bright" panose="02040602050505020304" pitchFamily="18" charset="0"/>
                <a:ea typeface="Adobe Fangsong Std R" pitchFamily="18" charset="-128"/>
              </a:rPr>
              <a:t>Eric Moreno</a:t>
            </a:r>
          </a:p>
          <a:p>
            <a:pPr>
              <a:spcBef>
                <a:spcPts val="0"/>
              </a:spcBef>
            </a:pPr>
            <a:r>
              <a:rPr lang="es-MX" sz="2800" dirty="0" err="1" smtClean="0">
                <a:solidFill>
                  <a:schemeClr val="tx1"/>
                </a:solidFill>
                <a:latin typeface="Lucida Bright" panose="02040602050505020304" pitchFamily="18" charset="0"/>
              </a:rPr>
              <a:t>Research</a:t>
            </a:r>
            <a:r>
              <a:rPr lang="es-MX" sz="28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Lucida Bright" panose="02040602050505020304" pitchFamily="18" charset="0"/>
              </a:rPr>
              <a:t>Area</a:t>
            </a:r>
            <a:r>
              <a:rPr lang="es-MX" sz="28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 </a:t>
            </a:r>
            <a:r>
              <a:rPr lang="es-MX" sz="2800" dirty="0" err="1" smtClean="0">
                <a:solidFill>
                  <a:schemeClr val="tx1"/>
                </a:solidFill>
                <a:latin typeface="Lucida Bright" panose="02040602050505020304" pitchFamily="18" charset="0"/>
              </a:rPr>
              <a:t>Specialist</a:t>
            </a:r>
            <a:r>
              <a:rPr lang="es-MX" sz="28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-Senior</a:t>
            </a:r>
            <a:endParaRPr lang="en-US" sz="2000" dirty="0">
              <a:solidFill>
                <a:schemeClr val="tx1"/>
              </a:solidFill>
              <a:latin typeface="Lucida Bright" panose="02040602050505020304" pitchFamily="18" charset="0"/>
              <a:ea typeface="Adobe Fangsong Std R" pitchFamily="18" charset="-128"/>
            </a:endParaRPr>
          </a:p>
        </p:txBody>
      </p:sp>
      <p:pic>
        <p:nvPicPr>
          <p:cNvPr id="2" name="Picture 5" descr="C:\Users\despres\Desktop\texas emojis 2 cop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5"/>
          <a:stretch/>
        </p:blipFill>
        <p:spPr bwMode="auto">
          <a:xfrm>
            <a:off x="2430056" y="4935059"/>
            <a:ext cx="934791" cy="8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spres\Desktop\LOGOS &amp; ScreenGrabs\ihpr L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64" y="5060819"/>
            <a:ext cx="3561436" cy="6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337872" y="6104692"/>
            <a:ext cx="6577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Program Team: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Dr. Amelie G. Ramirez, Kip Gallion (Deputy Director), Cliff Despres (Communications), Rosalie Aguilar (Project Coordinator), Lisa Ellis-</a:t>
            </a:r>
            <a:r>
              <a:rPr lang="en-US" sz="1200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Veraza</a:t>
            </a:r>
            <a:r>
              <a:rPr lang="en-US" sz="12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, Amanda Merck</a:t>
            </a:r>
          </a:p>
        </p:txBody>
      </p:sp>
      <p:sp>
        <p:nvSpPr>
          <p:cNvPr id="31" name="Subtitle 14"/>
          <p:cNvSpPr txBox="1">
            <a:spLocks/>
          </p:cNvSpPr>
          <p:nvPr/>
        </p:nvSpPr>
        <p:spPr>
          <a:xfrm>
            <a:off x="0" y="4137990"/>
            <a:ext cx="9144000" cy="434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Institute for Health Promotion Research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Lucida Bright" panose="02040602050505020304" pitchFamily="18" charset="0"/>
              </a:rPr>
              <a:t>The University of Texas Health Science Center at San Antonio </a:t>
            </a:r>
            <a:endParaRPr lang="en-US" sz="2000" dirty="0">
              <a:solidFill>
                <a:schemeClr val="tx1"/>
              </a:solidFill>
              <a:latin typeface="Lucida Bright" panose="02040602050505020304" pitchFamily="18" charset="0"/>
              <a:ea typeface="Adobe Fangsong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10323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Program Funder:</a:t>
            </a:r>
            <a:endParaRPr lang="en-US" sz="1300" dirty="0" smtClean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66" y="76079"/>
            <a:ext cx="1257424" cy="914521"/>
          </a:xfrm>
          <a:prstGeom prst="rect">
            <a:avLst/>
          </a:prstGeom>
        </p:spPr>
      </p:pic>
      <p:pic>
        <p:nvPicPr>
          <p:cNvPr id="15" name="Picture 3" descr="C:\Users\despres\Desktop\LOGOS &amp; ScreenGrabs\rwjf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0" y="6294022"/>
            <a:ext cx="1449880" cy="5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Salud</a:t>
            </a:r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America!</a:t>
            </a:r>
            <a:b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3600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Mission</a:t>
            </a:r>
            <a:endParaRPr lang="en-US" sz="3600" i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8982" r="4046" b="4170"/>
          <a:stretch/>
        </p:blipFill>
        <p:spPr>
          <a:xfrm>
            <a:off x="3586" y="3352800"/>
            <a:ext cx="5010273" cy="3505200"/>
          </a:xfrm>
          <a:prstGeom prst="rect">
            <a:avLst/>
          </a:prstGeom>
        </p:spPr>
      </p:pic>
      <p:pic>
        <p:nvPicPr>
          <p:cNvPr id="8" name="Picture 2" descr="C:\Users\despres\Desktop\New Picture (3)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4"/>
          <a:stretch/>
        </p:blipFill>
        <p:spPr bwMode="auto">
          <a:xfrm>
            <a:off x="-28687" y="1676400"/>
            <a:ext cx="5042547" cy="151476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9336544">
            <a:off x="2743200" y="23622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1924883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Childhood Obesity: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Nearly 40% of Latino children are overweight or obese (higher rates than both white and black children), placing a significant burden on the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current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future state of Latino health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Who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We Are: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Salud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America! is a university-based nonprofit launched in 2007 that develops multimedia communications to educate and motivate our national online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network take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action to reduce Latino childhood obesity and build a culture of health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Salud</a:t>
            </a:r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America!</a:t>
            </a:r>
            <a:b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3600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Overview</a:t>
            </a:r>
            <a:endParaRPr lang="en-US" sz="3600" i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pic>
        <p:nvPicPr>
          <p:cNvPr id="9" name="Picture 2" descr="http://www.communitycommons.org/wp-content/uploads/2015/09/Healthy-Wright-Breastfee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51" y="1587946"/>
            <a:ext cx="5857549" cy="42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1781428"/>
            <a:ext cx="3276600" cy="777134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Research from 6 topic </a:t>
            </a:r>
            <a:r>
              <a:rPr lang="en-US" sz="2300" b="1" dirty="0">
                <a:latin typeface="Helvetica" panose="020B0604020202020204" pitchFamily="34" charset="0"/>
                <a:cs typeface="Helvetica" panose="020B0604020202020204" pitchFamily="34" charset="0"/>
              </a:rPr>
              <a:t>areas on </a:t>
            </a:r>
            <a:r>
              <a:rPr lang="en-US" sz="2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website. </a:t>
            </a: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0363" y="2781299"/>
            <a:ext cx="2751092" cy="2400301"/>
            <a:chOff x="286682" y="1632666"/>
            <a:chExt cx="3008764" cy="2563876"/>
          </a:xfrm>
        </p:grpSpPr>
        <p:pic>
          <p:nvPicPr>
            <p:cNvPr id="12" name="Picture 2" descr="Icon for Big Bet: Active Spac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82" y="1632666"/>
              <a:ext cx="921917" cy="123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con for Big Bet: Better Food in Neighborhood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706" y="1636183"/>
              <a:ext cx="903290" cy="120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Icon for Big Bet: Sugary Drink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04" y="1632666"/>
              <a:ext cx="905916" cy="121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con for Big Bet: Healthier School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682" y="2961832"/>
              <a:ext cx="921917" cy="1234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Icon for Big Bet: Healthy Weigh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706" y="2957245"/>
              <a:ext cx="925342" cy="1239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Icon for Big Bet: Health Equit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104" y="2957245"/>
              <a:ext cx="925342" cy="1239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0" y="5943600"/>
            <a:ext cx="91440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r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salud.to/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saludamerica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Latinos &amp; Social Media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00" y="1828800"/>
            <a:ext cx="5089024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828800"/>
            <a:ext cx="342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Latinos </a:t>
            </a:r>
            <a:r>
              <a:rPr lang="en-US" dirty="0" smtClean="0"/>
              <a:t>are very connected and engaged on social media. </a:t>
            </a:r>
          </a:p>
          <a:p>
            <a:endParaRPr lang="en-US" dirty="0"/>
          </a:p>
          <a:p>
            <a:r>
              <a:rPr lang="en-US" dirty="0" smtClean="0"/>
              <a:t>91% of U.S.-born Latinos utilize the Internet.</a:t>
            </a:r>
          </a:p>
          <a:p>
            <a:endParaRPr lang="en-US" b="1" dirty="0"/>
          </a:p>
          <a:p>
            <a:r>
              <a:rPr lang="en-US" dirty="0" smtClean="0"/>
              <a:t>6 out of 10 millennials (&lt;35 years old) are on social media.</a:t>
            </a:r>
          </a:p>
          <a:p>
            <a:endParaRPr lang="en-US" dirty="0"/>
          </a:p>
          <a:p>
            <a:r>
              <a:rPr lang="en-US" dirty="0"/>
              <a:t>80% of Latino adults say they access the internet via a mobile device such as a cellphone or tablet at least occasionally. </a:t>
            </a:r>
          </a:p>
        </p:txBody>
      </p:sp>
    </p:spTree>
    <p:extLst>
      <p:ext uri="{BB962C8B-B14F-4D97-AF65-F5344CB8AC3E}">
        <p14:creationId xmlns:p14="http://schemas.microsoft.com/office/powerpoint/2010/main" val="2019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Salud</a:t>
            </a:r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America! </a:t>
            </a:r>
            <a:r>
              <a:rPr lang="en-US" i="1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3500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Social Media Posts</a:t>
            </a:r>
            <a:endParaRPr lang="en-US" sz="3500" i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C:\Users\despres\Desktop\LOGOS &amp; ScreenGrabs\Salud America new NO GH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" y="1658143"/>
            <a:ext cx="1569589" cy="10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2071"/>
          <a:stretch/>
        </p:blipFill>
        <p:spPr>
          <a:xfrm>
            <a:off x="104224" y="3561321"/>
            <a:ext cx="2764056" cy="2915679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6" t="27817" r="25826" b="16952"/>
          <a:stretch/>
        </p:blipFill>
        <p:spPr bwMode="auto">
          <a:xfrm>
            <a:off x="2970456" y="2609850"/>
            <a:ext cx="3176356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ttp://icons.iconarchive.com/icons/limav/flat-gradient-social/256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86" y="2384396"/>
            <a:ext cx="551895" cy="5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spres\Desktop\LOGOS &amp; ScreenGrabs\FB, Twit, Tube lgoos\Little icons\Facebook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79" y="3180352"/>
            <a:ext cx="621079" cy="5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4" y="1981200"/>
            <a:ext cx="2822272" cy="1879881"/>
          </a:xfrm>
          <a:prstGeom prst="rect">
            <a:avLst/>
          </a:prstGeom>
        </p:spPr>
      </p:pic>
      <p:pic>
        <p:nvPicPr>
          <p:cNvPr id="15" name="Picture 4" descr="C:\Users\despres\Desktop\LOGOS &amp; ScreenGrabs\FB, Twit, Tube lgoos\Little icons\youtube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083" y="1676400"/>
            <a:ext cx="643915" cy="5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89" y="4445774"/>
            <a:ext cx="2342505" cy="196596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0" y="4136401"/>
            <a:ext cx="511799" cy="51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7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Salud</a:t>
            </a:r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America! Curated Content</a:t>
            </a:r>
            <a:endParaRPr lang="en-US" i="1" dirty="0">
              <a:solidFill>
                <a:schemeClr val="bg1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27"/>
          <p:cNvSpPr txBox="1">
            <a:spLocks/>
          </p:cNvSpPr>
          <p:nvPr/>
        </p:nvSpPr>
        <p:spPr>
          <a:xfrm>
            <a:off x="1840649" y="1524000"/>
            <a:ext cx="5855551" cy="918413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Network Channels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955597" y="2362200"/>
            <a:ext cx="3294969" cy="726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900" b="1" dirty="0" smtClean="0">
                <a:latin typeface="Lucida Bright" panose="02040602050505020304" pitchFamily="18" charset="0"/>
              </a:rPr>
              <a:t>Latino Health Content, Research, Campaigns,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900" b="1" dirty="0" smtClean="0">
                <a:latin typeface="Lucida Bright" panose="02040602050505020304" pitchFamily="18" charset="0"/>
              </a:rPr>
              <a:t>&amp; Videos</a:t>
            </a:r>
            <a:endParaRPr lang="en-US" sz="1900" dirty="0">
              <a:latin typeface="Lucida Bright" panose="02040602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5182" y="4334470"/>
            <a:ext cx="249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7,933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Unique Visitors in 2016                  (+ 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842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Salud Leaders)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9671" y="5525869"/>
            <a:ext cx="231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50,000                                   E-Subscribers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2400" y="2743200"/>
            <a:ext cx="3078609" cy="5115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 smtClean="0">
                <a:latin typeface="Lucida Bright" panose="02040602050505020304" pitchFamily="18" charset="0"/>
              </a:rPr>
              <a:t>Our Blog &amp;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 smtClean="0">
                <a:latin typeface="Lucida Bright" panose="02040602050505020304" pitchFamily="18" charset="0"/>
              </a:rPr>
              <a:t>Social Media</a:t>
            </a:r>
            <a:endParaRPr lang="en-US" sz="1800" dirty="0">
              <a:latin typeface="Lucida Bright" panose="02040602050505020304" pitchFamily="18" charset="0"/>
            </a:endParaRPr>
          </a:p>
        </p:txBody>
      </p:sp>
      <p:pic>
        <p:nvPicPr>
          <p:cNvPr id="19" name="Picture 2" descr="http://cdn.mysitemyway.com/etc-mysitemyway/icons/legacy-previews/icons/matte-blue-and-white-square-icons-business/116968-matte-blue-and-white-square-icon-business-glob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t="14632" r="15666" b="18345"/>
          <a:stretch/>
        </p:blipFill>
        <p:spPr bwMode="auto">
          <a:xfrm>
            <a:off x="7298336" y="3530784"/>
            <a:ext cx="690732" cy="67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6067986" y="2438400"/>
            <a:ext cx="3228414" cy="729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700" b="1" dirty="0" smtClean="0">
                <a:latin typeface="Lucida Bright" panose="02040602050505020304" pitchFamily="18" charset="0"/>
              </a:rPr>
              <a:t>Our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700" b="1" dirty="0" smtClean="0">
                <a:latin typeface="Lucida Bright" panose="02040602050505020304" pitchFamily="18" charset="0"/>
              </a:rPr>
              <a:t>Website</a:t>
            </a:r>
            <a:endParaRPr lang="en-US" sz="1700" dirty="0">
              <a:latin typeface="Lucida Bright" panose="020406020505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72493" y="292762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88% Desktop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12% mobile/tablet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8939" y="3200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Promote content + website + interaction/engagement</a:t>
            </a:r>
            <a:endParaRPr lang="en-US" sz="1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393" y="4443014"/>
            <a:ext cx="284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36,946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Unique Visitors in 2016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676492" y="3124200"/>
            <a:ext cx="4410107" cy="2283580"/>
            <a:chOff x="2676492" y="3124200"/>
            <a:chExt cx="4410107" cy="2283580"/>
          </a:xfrm>
        </p:grpSpPr>
        <p:sp>
          <p:nvSpPr>
            <p:cNvPr id="10" name="Up Arrow 9"/>
            <p:cNvSpPr/>
            <p:nvPr/>
          </p:nvSpPr>
          <p:spPr>
            <a:xfrm rot="5400000">
              <a:off x="6137280" y="3317880"/>
              <a:ext cx="230662" cy="16679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 rot="16200000">
              <a:off x="3146300" y="3632004"/>
              <a:ext cx="241588" cy="11812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 rot="7611449">
              <a:off x="5769296" y="4378955"/>
              <a:ext cx="241588" cy="11028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4544794" y="4953000"/>
              <a:ext cx="241588" cy="4547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C:\Users\despres\Desktop\netwo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383" y="3621713"/>
              <a:ext cx="1197952" cy="120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Up Arrow 24"/>
            <p:cNvSpPr/>
            <p:nvPr/>
          </p:nvSpPr>
          <p:spPr>
            <a:xfrm rot="10800000">
              <a:off x="4516011" y="3124200"/>
              <a:ext cx="360789" cy="46986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0393" y="5528727"/>
            <a:ext cx="2900793" cy="827623"/>
            <a:chOff x="270393" y="5528727"/>
            <a:chExt cx="2900793" cy="827623"/>
          </a:xfrm>
        </p:grpSpPr>
        <p:pic>
          <p:nvPicPr>
            <p:cNvPr id="27" name="Picture 4" descr="C:\Users\despres\Desktop\Facebook-ico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1" t="2971" r="3859" b="5224"/>
            <a:stretch/>
          </p:blipFill>
          <p:spPr bwMode="auto">
            <a:xfrm>
              <a:off x="998131" y="5528727"/>
              <a:ext cx="472959" cy="5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398" y="5528727"/>
              <a:ext cx="469101" cy="52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despres\Desktop\youtube-icon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2" t="8891" r="7596" b="8438"/>
            <a:stretch/>
          </p:blipFill>
          <p:spPr bwMode="auto">
            <a:xfrm>
              <a:off x="1568445" y="5528727"/>
              <a:ext cx="471289" cy="523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70393" y="6057339"/>
              <a:ext cx="712872" cy="299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latin typeface="Calibri" panose="020F0502020204030204" pitchFamily="34" charset="0"/>
                </a:rPr>
                <a:t>13,400</a:t>
              </a:r>
              <a:endParaRPr lang="en-US" sz="1300" b="1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69001" y="6051955"/>
              <a:ext cx="8156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latin typeface="Calibri" panose="020F0502020204030204" pitchFamily="34" charset="0"/>
                </a:rPr>
                <a:t>8,000</a:t>
              </a:r>
              <a:endParaRPr lang="en-US" sz="1300" b="1" dirty="0">
                <a:latin typeface="Calibri" panose="020F0502020204030204" pitchFamily="34" charset="0"/>
              </a:endParaRPr>
            </a:p>
          </p:txBody>
        </p:sp>
        <p:pic>
          <p:nvPicPr>
            <p:cNvPr id="32" name="Picture 4" descr="http://3835642c2693476aa717-d4b78efce91b9730bcca725cf9bb0b37.r51.cf1.rackcdn.com/Multi-Color_Logo_thumbnail200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" t="3361" r="2892" b="3069"/>
            <a:stretch/>
          </p:blipFill>
          <p:spPr bwMode="auto">
            <a:xfrm>
              <a:off x="2135617" y="5533578"/>
              <a:ext cx="464423" cy="51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7367" y="5528727"/>
              <a:ext cx="463819" cy="51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1546122" y="6052829"/>
              <a:ext cx="8156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latin typeface="Calibri" panose="020F0502020204030204" pitchFamily="34" charset="0"/>
                  <a:cs typeface="Helvetica" panose="020B0604020202020204" pitchFamily="34" charset="0"/>
                </a:rPr>
                <a:t>270</a:t>
              </a:r>
              <a:endParaRPr lang="en-US" sz="1300" b="1" dirty="0">
                <a:latin typeface="Calibri" panose="020F050202020403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2728" y="6055193"/>
              <a:ext cx="8156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latin typeface="Calibri" panose="020F0502020204030204" pitchFamily="34" charset="0"/>
                </a:rPr>
                <a:t>255</a:t>
              </a:r>
              <a:endParaRPr lang="en-US" sz="13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53974" y="6060650"/>
            <a:ext cx="60731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bri" panose="020F0502020204030204" pitchFamily="34" charset="0"/>
              </a:rPr>
              <a:t>37</a:t>
            </a:r>
            <a:endParaRPr lang="en-US" sz="1300" b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447" y="5105400"/>
            <a:ext cx="281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</a:rPr>
              <a:t>20,752 Fans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44839" y="3733800"/>
            <a:ext cx="1389855" cy="747491"/>
            <a:chOff x="1038917" y="2514600"/>
            <a:chExt cx="1399483" cy="748411"/>
          </a:xfrm>
        </p:grpSpPr>
        <p:pic>
          <p:nvPicPr>
            <p:cNvPr id="39" name="Picture 6" descr="http://findicons.com/files/icons/1788/large_icons_social/512/blo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917" y="2770201"/>
              <a:ext cx="410433" cy="41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icons.iconarchive.com/icons/graphics-vibe/developer/256/wordpress-icon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" t="3486" r="3380" b="3839"/>
            <a:stretch/>
          </p:blipFill>
          <p:spPr bwMode="auto">
            <a:xfrm>
              <a:off x="2011096" y="2770201"/>
              <a:ext cx="427304" cy="427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136" y="2514600"/>
              <a:ext cx="677264" cy="748411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 flipH="1">
            <a:off x="3361292" y="5491270"/>
            <a:ext cx="26381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>
                <a:latin typeface="Lucida Bright" panose="02040602050505020304" pitchFamily="18" charset="0"/>
              </a:rPr>
              <a:t>Curated External Latino Health News &amp; Research</a:t>
            </a:r>
          </a:p>
        </p:txBody>
      </p:sp>
      <p:pic>
        <p:nvPicPr>
          <p:cNvPr id="43" name="Picture 6" descr="https://www.heritagepreservation.org/images/icons/email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05" y="5525869"/>
            <a:ext cx="654471" cy="6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3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2" y="0"/>
            <a:ext cx="9144000" cy="1447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#</a:t>
            </a:r>
            <a:r>
              <a:rPr lang="en-US" i="1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SaludTues</a:t>
            </a:r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Lucida Bright" panose="02040602050505020304" pitchFamily="18" charset="0"/>
              </a:rPr>
              <a:t>Tweetchats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5209" y="1676400"/>
            <a:ext cx="8182492" cy="4860182"/>
            <a:chOff x="990600" y="1789606"/>
            <a:chExt cx="7506724" cy="4208801"/>
          </a:xfrm>
        </p:grpSpPr>
        <p:pic>
          <p:nvPicPr>
            <p:cNvPr id="10" name="Shape 18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829831"/>
              <a:ext cx="2473624" cy="4124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1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20550" y="1789607"/>
              <a:ext cx="2387775" cy="420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8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64643" y="1789606"/>
              <a:ext cx="2332681" cy="41242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0170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How You Can Take Action!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6" y="1551280"/>
            <a:ext cx="4885766" cy="46209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24400" y="1600200"/>
            <a:ext cx="42672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1. Register </a:t>
            </a:r>
            <a:r>
              <a:rPr lang="en-US" sz="2400" b="1" cap="none" dirty="0">
                <a:latin typeface="Arial Narrow" panose="020B0606020202030204" pitchFamily="34" charset="0"/>
              </a:rPr>
              <a:t>&amp; </a:t>
            </a:r>
            <a:r>
              <a:rPr lang="en-US" sz="2400" b="1" cap="none" dirty="0" smtClean="0">
                <a:latin typeface="Arial Narrow" panose="020B0606020202030204" pitchFamily="34" charset="0"/>
              </a:rPr>
              <a:t>log </a:t>
            </a:r>
            <a:r>
              <a:rPr lang="en-US" sz="2400" b="1" cap="none" dirty="0">
                <a:latin typeface="Arial Narrow" panose="020B0606020202030204" pitchFamily="34" charset="0"/>
              </a:rPr>
              <a:t>in</a:t>
            </a:r>
            <a:r>
              <a:rPr lang="en-US" sz="2400" b="1" cap="none" dirty="0" smtClean="0">
                <a:latin typeface="Arial Narrow" panose="020B0606020202030204" pitchFamily="34" charset="0"/>
              </a:rPr>
              <a:t>! </a:t>
            </a:r>
            <a:endParaRPr lang="en-US" sz="2400" b="1" cap="none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en-US" sz="2400" b="1" cap="none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2. Choose a topic.</a:t>
            </a:r>
          </a:p>
          <a:p>
            <a:pPr marL="0" indent="0" algn="ctr">
              <a:buNone/>
            </a:pPr>
            <a:endParaRPr lang="en-US" sz="2400" b="1" cap="none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3. Keyword search </a:t>
            </a:r>
          </a:p>
          <a:p>
            <a:pPr marL="0" indent="0" algn="ctr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(orange search bar).</a:t>
            </a:r>
          </a:p>
          <a:p>
            <a:pPr marL="0" indent="0" algn="ctr">
              <a:buNone/>
            </a:pPr>
            <a:endParaRPr lang="en-US" sz="2400" b="1" cap="none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4.  Learn, share, connect, &amp; discuss.</a:t>
            </a:r>
          </a:p>
          <a:p>
            <a:pPr marL="0" indent="0" algn="ctr">
              <a:buNone/>
            </a:pPr>
            <a:endParaRPr lang="en-US" sz="2400" b="1" cap="none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 b="1" cap="none" dirty="0" smtClean="0">
                <a:latin typeface="Arial Narrow" panose="020B0606020202030204" pitchFamily="34" charset="0"/>
              </a:rPr>
              <a:t>5. Engage in network events/activities.</a:t>
            </a:r>
            <a:endParaRPr lang="en-US" sz="2400" b="1" cap="none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248400"/>
            <a:ext cx="4724400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salud.to/</a:t>
            </a:r>
            <a:r>
              <a:rPr lang="en-US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saludamerica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1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371" y="2048874"/>
            <a:ext cx="1952949" cy="14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8650" y="1860024"/>
            <a:ext cx="1538150" cy="14838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05"/>
          <p:cNvSpPr txBox="1"/>
          <p:nvPr/>
        </p:nvSpPr>
        <p:spPr>
          <a:xfrm>
            <a:off x="441371" y="3853424"/>
            <a:ext cx="8245429" cy="25473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2400" b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" sz="2400" b="1" dirty="0" smtClean="0"/>
              <a:t>Contact me: </a:t>
            </a:r>
            <a:r>
              <a:rPr lang="en" sz="2400" b="1" dirty="0" smtClean="0">
                <a:hlinkClick r:id="rId5"/>
              </a:rPr>
              <a:t>morenoe5@uthscsa.edu</a:t>
            </a:r>
            <a:endParaRPr lang="en" sz="2400" b="1" dirty="0" smtClean="0"/>
          </a:p>
          <a:p>
            <a:pPr lvl="0" algn="ctr">
              <a:spcBef>
                <a:spcPts val="0"/>
              </a:spcBef>
              <a:buNone/>
            </a:pPr>
            <a:endParaRPr lang="en" sz="2400" b="1" dirty="0"/>
          </a:p>
          <a:p>
            <a:pPr lvl="0" algn="ctr">
              <a:spcBef>
                <a:spcPts val="0"/>
              </a:spcBef>
              <a:buNone/>
            </a:pPr>
            <a:r>
              <a:rPr lang="en" sz="2400" b="1" dirty="0" smtClean="0"/>
              <a:t>Follow us on social media: @SaludToday</a:t>
            </a:r>
          </a:p>
          <a:p>
            <a:pPr lvl="0" algn="ctr">
              <a:spcBef>
                <a:spcPts val="0"/>
              </a:spcBef>
              <a:buNone/>
            </a:pPr>
            <a:endParaRPr lang="en" sz="2400" b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" sz="2400" b="1" dirty="0" smtClean="0"/>
              <a:t>Visit us online at: </a:t>
            </a:r>
            <a:r>
              <a:rPr lang="en" sz="2400" b="1" u="sng" dirty="0" smtClean="0">
                <a:hlinkClick r:id="rId6"/>
              </a:rPr>
              <a:t>salud.to/saludamerica</a:t>
            </a:r>
            <a:r>
              <a:rPr lang="en" sz="2400" b="1" dirty="0" smtClean="0"/>
              <a:t> </a:t>
            </a:r>
            <a:endParaRPr lang="en" sz="2400" b="1" dirty="0"/>
          </a:p>
          <a:p>
            <a:pPr lvl="0">
              <a:spcBef>
                <a:spcPts val="0"/>
              </a:spcBef>
              <a:buNone/>
            </a:pP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6393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9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3 - &amp;quot;What is Health Insurance Literacy?&amp;quot;&quot;/&gt;&lt;property id=&quot;20307&quot; value=&quot;256&quot;/&gt;&lt;/object&gt;&lt;object type=&quot;3&quot; unique_id=&quot;10012&quot;&gt;&lt;property id=&quot;20148&quot; value=&quot;5&quot;/&gt;&lt;property id=&quot;20300&quot; value=&quot;Slide 4 - &amp;quot;The Health Insurance  Literacy Challenge&amp;quot;&quot;/&gt;&lt;property id=&quot;20307&quot; value=&quot;259&quot;/&gt;&lt;/object&gt;&lt;object type=&quot;3&quot; unique_id=&quot;10013&quot;&gt;&lt;property id=&quot;20148&quot; value=&quot;5&quot;/&gt;&lt;property id=&quot;20300&quot; value=&quot;Slide 5 - &amp;quot;The Relevance of Increasing  Health Insurance Literacy&amp;quot;&quot;/&gt;&lt;property id=&quot;20307&quot; value=&quot;264&quot;/&gt;&lt;/object&gt;&lt;object type=&quot;3&quot; unique_id=&quot;10015&quot;&gt;&lt;property id=&quot;20148&quot; value=&quot;5&quot;/&gt;&lt;property id=&quot;20300&quot; value=&quot;Slide 6 - &amp;quot;Who are the Uninsured?&amp;quot;&quot;/&gt;&lt;property id=&quot;20307&quot; value=&quot;274&quot;/&gt;&lt;/object&gt;&lt;object type=&quot;3&quot; unique_id=&quot;10016&quot;&gt;&lt;property id=&quot;20148&quot; value=&quot;5&quot;/&gt;&lt;property id=&quot;20300&quot; value=&quot;Slide 8 - &amp;quot;What are Some Challenges You Face?&amp;quot;&quot;/&gt;&lt;property id=&quot;20307&quot; value=&quot;262&quot;/&gt;&lt;/object&gt;&lt;object type=&quot;3&quot; unique_id=&quot;10021&quot;&gt;&lt;property id=&quot;20148&quot; value=&quot;5&quot;/&gt;&lt;property id=&quot;20300&quot; value=&quot;Slide 9 - &amp;quot;Explaining The Value of Health Insurance &amp;quot;&quot;/&gt;&lt;property id=&quot;20307&quot; value=&quot;270&quot;/&gt;&lt;/object&gt;&lt;object type=&quot;3&quot; unique_id=&quot;10022&quot;&gt;&lt;property id=&quot;20148&quot; value=&quot;5&quot;/&gt;&lt;property id=&quot;20300&quot; value=&quot;Slide 10 - &amp;quot;Explaining the Benefits of  Health Insurance&amp;quot;&quot;/&gt;&lt;property id=&quot;20307&quot; value=&quot;271&quot;/&gt;&lt;/object&gt;&lt;object type=&quot;3&quot; unique_id=&quot;10023&quot;&gt;&lt;property id=&quot;20148&quot; value=&quot;5&quot;/&gt;&lt;property id=&quot;20300&quot; value=&quot;Slide 11 - &amp;quot;Explaining How  Health Insurance Works&amp;quot;&quot;/&gt;&lt;property id=&quot;20307&quot; value=&quot;306&quot;/&gt;&lt;/object&gt;&lt;object type=&quot;3&quot; unique_id=&quot;10034&quot;&gt;&lt;property id=&quot;20148&quot; value=&quot;5&quot;/&gt;&lt;property id=&quot;20300&quot; value=&quot;Slide 20 - &amp;quot;Key Points&amp;quot;&quot;/&gt;&lt;property id=&quot;20307&quot; value=&quot;275&quot;/&gt;&lt;/object&gt;&lt;object type=&quot;3&quot; unique_id=&quot;10081&quot;&gt;&lt;property id=&quot;20148&quot; value=&quot;5&quot;/&gt;&lt;property id=&quot;20300&quot; value=&quot;Slide 7 - &amp;quot;Who are Your Consumers?&amp;quot;&quot;/&gt;&lt;property id=&quot;20307&quot; value=&quot;317&quot;/&gt;&lt;/object&gt;&lt;object type=&quot;3&quot; unique_id=&quot;10084&quot;&gt;&lt;property id=&quot;20148&quot; value=&quot;5&quot;/&gt;&lt;property id=&quot;20300&quot; value=&quot;Slide 13 - &amp;quot;Public Health Care Programs&amp;quot;&quot;/&gt;&lt;property id=&quot;20307&quot; value=&quot;322&quot;/&gt;&lt;/object&gt;&lt;object type=&quot;3&quot; unique_id=&quot;10086&quot;&gt;&lt;property id=&quot;20148&quot; value=&quot;5&quot;/&gt;&lt;property id=&quot;20300&quot; value=&quot;Slide 14 - &amp;quot;Marketplace Resources (assisters)&amp;quot;&quot;/&gt;&lt;property id=&quot;20307&quot; value=&quot;324&quot;/&gt;&lt;/object&gt;&lt;object type=&quot;3&quot; unique_id=&quot;10087&quot;&gt;&lt;property id=&quot;20148&quot; value=&quot;5&quot;/&gt;&lt;property id=&quot;20300&quot; value=&quot;Slide 17 - &amp;quot;Find Local Help Tool&amp;quot;&quot;/&gt;&lt;property id=&quot;20307&quot; value=&quot;325&quot;/&gt;&lt;/object&gt;&lt;object type=&quot;3&quot; unique_id=&quot;10088&quot;&gt;&lt;property id=&quot;20148&quot; value=&quot;5&quot;/&gt;&lt;property id=&quot;20300&quot; value=&quot;Slide 21 - &amp;quot;This Module is Provided By:&amp;quot;&quot;/&gt;&lt;property id=&quot;20307&quot; value=&quot;321&quot;/&gt;&lt;/object&gt;&lt;object type=&quot;3&quot; unique_id=&quot;10227&quot;&gt;&lt;property id=&quot;20148&quot; value=&quot;5&quot;/&gt;&lt;property id=&quot;20300&quot; value=&quot;Slide 2 - &amp;quot;Our Purpose Today&amp;quot;&quot;/&gt;&lt;property id=&quot;20307&quot; value=&quot;327&quot;/&gt;&lt;/object&gt;&lt;object type=&quot;3&quot; unique_id=&quot;10660&quot;&gt;&lt;property id=&quot;20148&quot; value=&quot;5&quot;/&gt;&lt;property id=&quot;20300&quot; value=&quot;Slide 16 - &amp;quot;Premium Estimates Tool&amp;quot;&quot;/&gt;&lt;property id=&quot;20307&quot; value=&quot;329&quot;/&gt;&lt;/object&gt;&lt;object type=&quot;3&quot; unique_id=&quot;11063&quot;&gt;&lt;property id=&quot;20148&quot; value=&quot;5&quot;/&gt;&lt;property id=&quot;20300&quot; value=&quot;Slide 1 - &amp;quot;National Training Program&amp;quot;&quot;/&gt;&lt;property id=&quot;20307&quot; value=&quot;330&quot;/&gt;&lt;/object&gt;&lt;object type=&quot;3&quot; unique_id=&quot;51212&quot;&gt;&lt;property id=&quot;20148&quot; value=&quot;5&quot;/&gt;&lt;property id=&quot;20300&quot; value=&quot;Slide 18 - &amp;quot;Health Insurance Literacy  Resource Guide&amp;quot;&quot;/&gt;&lt;property id=&quot;20307&quot; value=&quot;333&quot;/&gt;&lt;/object&gt;&lt;object type=&quot;3&quot; unique_id=&quot;51213&quot;&gt;&lt;property id=&quot;20148&quot; value=&quot;5&quot;/&gt;&lt;property id=&quot;20300&quot; value=&quot;Slide 19 - &amp;quot;Health Insurance Programs Resource Guide&amp;quot;&quot;/&gt;&lt;property id=&quot;20307&quot; value=&quot;332&quot;/&gt;&lt;/object&gt;&lt;object type=&quot;3&quot; unique_id=&quot;51490&quot;&gt;&lt;property id=&quot;20148&quot; value=&quot;5&quot;/&gt;&lt;property id=&quot;20300&quot; value=&quot;Slide 12 - &amp;quot;Basic Health Insurance Terms&amp;quot;&quot;/&gt;&lt;property id=&quot;20307&quot; value=&quot;334&quot;/&gt;&lt;/object&gt;&lt;object type=&quot;3&quot; unique_id=&quot;51968&quot;&gt;&lt;property id=&quot;20148&quot; value=&quot;5&quot;/&gt;&lt;property id=&quot;20300&quot; value=&quot;Slide 15 - &amp;quot;HealthCare.gov (consumers)&amp;quot;&quot;/&gt;&lt;property id=&quot;20307&quot; value=&quot;337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CMS_template">
  <a:themeElements>
    <a:clrScheme name="CMS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26425</TotalTime>
  <Words>511</Words>
  <Application>Microsoft Office PowerPoint</Application>
  <PresentationFormat>On-screen Show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Adobe Fangsong Std R</vt:lpstr>
      <vt:lpstr>Arial</vt:lpstr>
      <vt:lpstr>Arial Narrow</vt:lpstr>
      <vt:lpstr>Calibri</vt:lpstr>
      <vt:lpstr>Constantia</vt:lpstr>
      <vt:lpstr>Courier New</vt:lpstr>
      <vt:lpstr>Helvetica</vt:lpstr>
      <vt:lpstr>Lucida Bright</vt:lpstr>
      <vt:lpstr>Wingdings</vt:lpstr>
      <vt:lpstr>1_CMS_template</vt:lpstr>
      <vt:lpstr>PowerPoint Presentation</vt:lpstr>
      <vt:lpstr>Salud America! Mission</vt:lpstr>
      <vt:lpstr>Salud America! Overview</vt:lpstr>
      <vt:lpstr>Latinos &amp; Social Media</vt:lpstr>
      <vt:lpstr>Salud America!  Social Media Posts</vt:lpstr>
      <vt:lpstr>Salud America! Curated Content</vt:lpstr>
      <vt:lpstr>#SaludTues Tweetchats</vt:lpstr>
      <vt:lpstr>How You Can Take Action!</vt:lpstr>
      <vt:lpstr>Questions?</vt:lpstr>
    </vt:vector>
  </TitlesOfParts>
  <Company>C² Technologies,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Insurance Literacy</dc:title>
  <dc:creator>Susan Burris</dc:creator>
  <cp:lastModifiedBy>Carol Gamble</cp:lastModifiedBy>
  <cp:revision>693</cp:revision>
  <cp:lastPrinted>2014-06-25T16:37:25Z</cp:lastPrinted>
  <dcterms:created xsi:type="dcterms:W3CDTF">2013-10-28T15:34:53Z</dcterms:created>
  <dcterms:modified xsi:type="dcterms:W3CDTF">2016-10-31T16:55:09Z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