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8" r:id="rId2"/>
    <p:sldId id="263" r:id="rId3"/>
    <p:sldId id="265" r:id="rId4"/>
    <p:sldId id="310" r:id="rId5"/>
    <p:sldId id="281" r:id="rId6"/>
    <p:sldId id="311" r:id="rId7"/>
    <p:sldId id="268" r:id="rId8"/>
    <p:sldId id="269" r:id="rId9"/>
    <p:sldId id="293" r:id="rId10"/>
    <p:sldId id="260" r:id="rId11"/>
    <p:sldId id="295" r:id="rId12"/>
    <p:sldId id="290" r:id="rId13"/>
    <p:sldId id="297" r:id="rId14"/>
    <p:sldId id="298" r:id="rId15"/>
    <p:sldId id="299" r:id="rId16"/>
    <p:sldId id="300" r:id="rId17"/>
    <p:sldId id="301"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2"/>
    <p:restoredTop sz="86914"/>
  </p:normalViewPr>
  <p:slideViewPr>
    <p:cSldViewPr snapToGrid="0" snapToObjects="1" showGuides="1">
      <p:cViewPr varScale="1">
        <p:scale>
          <a:sx n="85" d="100"/>
          <a:sy n="85" d="100"/>
        </p:scale>
        <p:origin x="1760" y="184"/>
      </p:cViewPr>
      <p:guideLst>
        <p:guide orient="horz" pos="2208"/>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32C66-5B7A-B344-9CFF-B466FF81E82D}" type="datetimeFigureOut">
              <a:rPr lang="en-US" smtClean="0"/>
              <a:t>10/12/18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5E6CB-A411-1D46-9709-2B051FAB6531}" type="slidenum">
              <a:rPr lang="en-US" smtClean="0"/>
              <a:t>‹#›</a:t>
            </a:fld>
            <a:endParaRPr lang="en-US"/>
          </a:p>
        </p:txBody>
      </p:sp>
    </p:spTree>
    <p:extLst>
      <p:ext uri="{BB962C8B-B14F-4D97-AF65-F5344CB8AC3E}">
        <p14:creationId xmlns:p14="http://schemas.microsoft.com/office/powerpoint/2010/main" val="39382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gricultural_policy_in_the_United_States" TargetMode="External"/><Relationship Id="rId7" Type="http://schemas.openxmlformats.org/officeDocument/2006/relationships/hyperlink" Target="https://en.wikipedia.org/wiki/United_States_Department_of_Agricultur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United_States_Congress" TargetMode="External"/><Relationship Id="rId5" Type="http://schemas.openxmlformats.org/officeDocument/2006/relationships/hyperlink" Target="https://en.wikipedia.org/wiki/Omnibus_bill" TargetMode="External"/><Relationship Id="rId4" Type="http://schemas.openxmlformats.org/officeDocument/2006/relationships/hyperlink" Target="https://en.wikipedia.org/wiki/Federal_government_of_the_United_Stat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My name</a:t>
            </a:r>
            <a:r>
              <a:rPr lang="en-US" baseline="0" dirty="0">
                <a:effectLst/>
              </a:rPr>
              <a:t> is Lindsey Haynes-Maslow, and I’m an Assistant Professor and Extension Specialist in the Department of Agricultural and Human Sciences.  My degrees are actually in Health Policy, but for </a:t>
            </a:r>
            <a:r>
              <a:rPr lang="en-US" b="0" baseline="0" dirty="0">
                <a:solidFill>
                  <a:schemeClr val="tx1"/>
                </a:solidFill>
                <a:effectLst/>
              </a:rPr>
              <a:t>more</a:t>
            </a:r>
            <a:r>
              <a:rPr lang="en-US" baseline="0" dirty="0">
                <a:effectLst/>
              </a:rPr>
              <a:t> than</a:t>
            </a:r>
            <a:r>
              <a:rPr lang="en-US" dirty="0">
                <a:effectLst/>
              </a:rPr>
              <a:t> a decade, I have focused on obesity prevention through access to healthy foods, among lower-income and diverse populations, especially among people enrolled</a:t>
            </a:r>
            <a:r>
              <a:rPr lang="en-US" baseline="0" dirty="0">
                <a:effectLst/>
              </a:rPr>
              <a:t> in the </a:t>
            </a:r>
            <a:r>
              <a:rPr lang="en-US" dirty="0">
                <a:effectLst/>
              </a:rPr>
              <a:t>Supplemental</a:t>
            </a:r>
            <a:r>
              <a:rPr lang="en-US" baseline="0" dirty="0">
                <a:effectLst/>
              </a:rPr>
              <a:t> Nutrition Assistance Program, also known as SNAP and formerly referred to the Food Stamp Program.</a:t>
            </a:r>
            <a:r>
              <a:rPr lang="en-US" dirty="0">
                <a:effectLst/>
              </a:rPr>
              <a:t>  At</a:t>
            </a:r>
            <a:r>
              <a:rPr lang="en-US" baseline="0" dirty="0">
                <a:effectLst/>
              </a:rPr>
              <a:t> NC State, </a:t>
            </a:r>
            <a:r>
              <a:rPr lang="en-US" b="0" baseline="0" dirty="0">
                <a:effectLst/>
              </a:rPr>
              <a:t>I</a:t>
            </a:r>
            <a:r>
              <a:rPr lang="en-US" b="1" baseline="0" dirty="0">
                <a:effectLst/>
              </a:rPr>
              <a:t> </a:t>
            </a:r>
            <a:r>
              <a:rPr lang="en-US" baseline="0" dirty="0">
                <a:effectLst/>
              </a:rPr>
              <a:t>also lead the SNAP-Education program.  This is the education arm of the SNAP program --- but today, we’re going to focus on SNAP.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a:t>
            </a:fld>
            <a:endParaRPr lang="en-US"/>
          </a:p>
        </p:txBody>
      </p:sp>
    </p:spTree>
    <p:extLst>
      <p:ext uri="{BB962C8B-B14F-4D97-AF65-F5344CB8AC3E}">
        <p14:creationId xmlns:p14="http://schemas.microsoft.com/office/powerpoint/2010/main" val="3020867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Important Tips for Capital Hill Visits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to Pack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Suits and basic business attire. Comfortable shoes. </a:t>
            </a:r>
          </a:p>
          <a:p>
            <a:pPr lvl="0"/>
            <a:r>
              <a:rPr lang="en-US" sz="1200" kern="1200" dirty="0">
                <a:solidFill>
                  <a:schemeClr val="tx1"/>
                </a:solidFill>
                <a:effectLst/>
                <a:latin typeface="+mn-lt"/>
                <a:ea typeface="+mn-ea"/>
                <a:cs typeface="+mn-cs"/>
              </a:rPr>
              <a:t>Business cards </a:t>
            </a:r>
          </a:p>
          <a:p>
            <a:pPr lvl="0"/>
            <a:r>
              <a:rPr lang="en-US" sz="1200" kern="1200" dirty="0">
                <a:solidFill>
                  <a:schemeClr val="tx1"/>
                </a:solidFill>
                <a:effectLst/>
                <a:latin typeface="+mn-lt"/>
                <a:ea typeface="+mn-ea"/>
                <a:cs typeface="+mn-cs"/>
              </a:rPr>
              <a:t>Handouts from your organization </a:t>
            </a:r>
          </a:p>
          <a:p>
            <a:pPr lvl="0"/>
            <a:r>
              <a:rPr lang="en-US" sz="1200" kern="1200" dirty="0">
                <a:solidFill>
                  <a:schemeClr val="tx1"/>
                </a:solidFill>
                <a:effectLst/>
                <a:latin typeface="+mn-lt"/>
                <a:ea typeface="+mn-ea"/>
                <a:cs typeface="+mn-cs"/>
              </a:rPr>
              <a:t>Photos of your farm/projects/gardens/community members if you have a few handy </a:t>
            </a:r>
          </a:p>
          <a:p>
            <a:pPr lvl="0"/>
            <a:r>
              <a:rPr lang="en-US" sz="1200" kern="1200" dirty="0">
                <a:solidFill>
                  <a:schemeClr val="tx1"/>
                </a:solidFill>
                <a:effectLst/>
                <a:latin typeface="+mn-lt"/>
                <a:ea typeface="+mn-ea"/>
                <a:cs typeface="+mn-cs"/>
              </a:rPr>
              <a:t>Your own camera if you like to take photos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What to Expect on the Hill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Approximately a 20-minute meeting with your legislator </a:t>
            </a:r>
          </a:p>
          <a:p>
            <a:pPr lvl="0"/>
            <a:r>
              <a:rPr lang="en-US" sz="1200" kern="1200" dirty="0">
                <a:solidFill>
                  <a:schemeClr val="tx1"/>
                </a:solidFill>
                <a:effectLst/>
                <a:latin typeface="+mn-lt"/>
                <a:ea typeface="+mn-ea"/>
                <a:cs typeface="+mn-cs"/>
              </a:rPr>
              <a:t>Most likely, a meeting with your legislator’s staffer </a:t>
            </a:r>
          </a:p>
          <a:p>
            <a:pPr lvl="0"/>
            <a:r>
              <a:rPr lang="en-US" sz="1200" kern="1200" dirty="0">
                <a:solidFill>
                  <a:schemeClr val="tx1"/>
                </a:solidFill>
                <a:effectLst/>
                <a:latin typeface="+mn-lt"/>
                <a:ea typeface="+mn-ea"/>
                <a:cs typeface="+mn-cs"/>
              </a:rPr>
              <a:t>Interest in what the legislator can do to champion this issue – </a:t>
            </a:r>
          </a:p>
          <a:p>
            <a:pPr lvl="0"/>
            <a:r>
              <a:rPr lang="en-US" sz="1200" kern="1200" dirty="0">
                <a:solidFill>
                  <a:schemeClr val="tx1"/>
                </a:solidFill>
                <a:effectLst/>
                <a:latin typeface="+mn-lt"/>
                <a:ea typeface="+mn-ea"/>
                <a:cs typeface="+mn-cs"/>
              </a:rPr>
              <a:t>Remember, what is your ask? CONTINUE TO SUPPORT SNAP-ED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Before the meeting: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Know where you are going and who is going with you </a:t>
            </a:r>
          </a:p>
          <a:p>
            <a:pPr lvl="0"/>
            <a:r>
              <a:rPr lang="en-US" sz="1200" kern="1200" dirty="0">
                <a:solidFill>
                  <a:schemeClr val="tx1"/>
                </a:solidFill>
                <a:effectLst/>
                <a:latin typeface="+mn-lt"/>
                <a:ea typeface="+mn-ea"/>
                <a:cs typeface="+mn-cs"/>
              </a:rPr>
              <a:t>Have a game plan for who is going to say what </a:t>
            </a:r>
          </a:p>
          <a:p>
            <a:pPr lvl="0"/>
            <a:r>
              <a:rPr lang="en-US" sz="1200" kern="1200" dirty="0">
                <a:solidFill>
                  <a:schemeClr val="tx1"/>
                </a:solidFill>
                <a:effectLst/>
                <a:latin typeface="+mn-lt"/>
                <a:ea typeface="+mn-ea"/>
                <a:cs typeface="+mn-cs"/>
              </a:rPr>
              <a:t>Know the main points you want to convey </a:t>
            </a:r>
          </a:p>
          <a:p>
            <a:pPr lvl="0"/>
            <a:r>
              <a:rPr lang="en-US" sz="1200" kern="1200" dirty="0">
                <a:solidFill>
                  <a:schemeClr val="tx1"/>
                </a:solidFill>
                <a:effectLst/>
                <a:latin typeface="+mn-lt"/>
                <a:ea typeface="+mn-ea"/>
                <a:cs typeface="+mn-cs"/>
              </a:rPr>
              <a:t>Arrive 5 minutes early at the office </a:t>
            </a:r>
          </a:p>
          <a:p>
            <a:pPr lvl="0"/>
            <a:r>
              <a:rPr lang="en-US" sz="1200" kern="1200" dirty="0">
                <a:solidFill>
                  <a:schemeClr val="tx1"/>
                </a:solidFill>
                <a:effectLst/>
                <a:latin typeface="+mn-lt"/>
                <a:ea typeface="+mn-ea"/>
                <a:cs typeface="+mn-cs"/>
              </a:rPr>
              <a:t>Allow plenty of time for walking and security lines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 the meeting: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yourselves, use your “flirty in thirty” </a:t>
            </a:r>
          </a:p>
          <a:p>
            <a:pPr lvl="0"/>
            <a:r>
              <a:rPr lang="en-US" sz="1200" kern="1200" dirty="0">
                <a:solidFill>
                  <a:schemeClr val="tx1"/>
                </a:solidFill>
                <a:effectLst/>
                <a:latin typeface="+mn-lt"/>
                <a:ea typeface="+mn-ea"/>
                <a:cs typeface="+mn-cs"/>
              </a:rPr>
              <a:t>Exchange business cards </a:t>
            </a:r>
          </a:p>
          <a:p>
            <a:pPr lvl="0"/>
            <a:r>
              <a:rPr lang="en-US" sz="1200" kern="1200" dirty="0">
                <a:solidFill>
                  <a:schemeClr val="tx1"/>
                </a:solidFill>
                <a:effectLst/>
                <a:latin typeface="+mn-lt"/>
                <a:ea typeface="+mn-ea"/>
                <a:cs typeface="+mn-cs"/>
              </a:rPr>
              <a:t>Establish a connection – explain that you are a constituent? </a:t>
            </a:r>
          </a:p>
          <a:p>
            <a:pPr lvl="0"/>
            <a:r>
              <a:rPr lang="en-US" sz="1200" kern="1200" dirty="0">
                <a:solidFill>
                  <a:schemeClr val="tx1"/>
                </a:solidFill>
                <a:effectLst/>
                <a:latin typeface="+mn-lt"/>
                <a:ea typeface="+mn-ea"/>
                <a:cs typeface="+mn-cs"/>
              </a:rPr>
              <a:t>Explain why you are there </a:t>
            </a:r>
          </a:p>
          <a:p>
            <a:pPr lvl="0"/>
            <a:r>
              <a:rPr lang="en-US" sz="1200" kern="1200" dirty="0">
                <a:solidFill>
                  <a:schemeClr val="tx1"/>
                </a:solidFill>
                <a:effectLst/>
                <a:latin typeface="+mn-lt"/>
                <a:ea typeface="+mn-ea"/>
                <a:cs typeface="+mn-cs"/>
              </a:rPr>
              <a:t>Make your case for S</a:t>
            </a:r>
          </a:p>
          <a:p>
            <a:pPr lvl="0"/>
            <a:r>
              <a:rPr lang="en-US" sz="1200" kern="1200" dirty="0">
                <a:solidFill>
                  <a:schemeClr val="tx1"/>
                </a:solidFill>
                <a:effectLst/>
                <a:latin typeface="+mn-lt"/>
                <a:ea typeface="+mn-ea"/>
                <a:cs typeface="+mn-cs"/>
              </a:rPr>
              <a:t>Ask for their support/ invite them for a site visit to see your program </a:t>
            </a:r>
          </a:p>
          <a:p>
            <a:r>
              <a:rPr lang="en-US" sz="1200" b="1" kern="1200" dirty="0">
                <a:solidFill>
                  <a:schemeClr val="tx1"/>
                </a:solidFill>
                <a:effectLst/>
                <a:latin typeface="+mn-lt"/>
                <a:ea typeface="+mn-ea"/>
                <a:cs typeface="+mn-cs"/>
              </a:rPr>
              <a:t>Don’t forget: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Remember to ensure everyone gets a chance to speak. </a:t>
            </a:r>
          </a:p>
          <a:p>
            <a:pPr lvl="0"/>
            <a:r>
              <a:rPr lang="en-US" sz="1200" kern="1200" dirty="0">
                <a:solidFill>
                  <a:schemeClr val="tx1"/>
                </a:solidFill>
                <a:effectLst/>
                <a:latin typeface="+mn-lt"/>
                <a:ea typeface="+mn-ea"/>
                <a:cs typeface="+mn-cs"/>
              </a:rPr>
              <a:t>Emphasize your home district</a:t>
            </a:r>
          </a:p>
          <a:p>
            <a:pPr lvl="0"/>
            <a:r>
              <a:rPr lang="en-US" sz="1200" kern="1200" dirty="0">
                <a:solidFill>
                  <a:schemeClr val="tx1"/>
                </a:solidFill>
                <a:effectLst/>
                <a:latin typeface="+mn-lt"/>
                <a:ea typeface="+mn-ea"/>
                <a:cs typeface="+mn-cs"/>
              </a:rPr>
              <a:t>Focus on stories and examples from back home that directly relate to the issues at hand. </a:t>
            </a:r>
          </a:p>
          <a:p>
            <a:pPr lvl="0"/>
            <a:r>
              <a:rPr lang="en-US" sz="1200" b="1" i="1" u="sng" kern="1200" dirty="0">
                <a:solidFill>
                  <a:schemeClr val="tx1"/>
                </a:solidFill>
                <a:effectLst/>
                <a:latin typeface="+mn-lt"/>
                <a:ea typeface="+mn-ea"/>
                <a:cs typeface="+mn-cs"/>
              </a:rPr>
              <a:t>Don’t be partisan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All of these issues need bipartisan support, and every legislator we’ll meet has the opportunity to be our champion! </a:t>
            </a:r>
          </a:p>
          <a:p>
            <a:pPr lvl="0"/>
            <a:r>
              <a:rPr lang="en-US" sz="1200" kern="1200" dirty="0">
                <a:solidFill>
                  <a:schemeClr val="tx1"/>
                </a:solidFill>
                <a:effectLst/>
                <a:latin typeface="+mn-lt"/>
                <a:ea typeface="+mn-ea"/>
                <a:cs typeface="+mn-cs"/>
              </a:rPr>
              <a:t>Take a photo! </a:t>
            </a:r>
          </a:p>
          <a:p>
            <a:pPr lvl="0"/>
            <a:r>
              <a:rPr lang="en-US" sz="1200" kern="1200" dirty="0">
                <a:solidFill>
                  <a:schemeClr val="tx1"/>
                </a:solidFill>
                <a:effectLst/>
                <a:latin typeface="+mn-lt"/>
                <a:ea typeface="+mn-ea"/>
                <a:cs typeface="+mn-cs"/>
              </a:rPr>
              <a:t>Let them know up front that you’d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After the Meeting: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Send a thank you email to the person with whom you met </a:t>
            </a:r>
          </a:p>
          <a:p>
            <a:pPr lvl="1"/>
            <a:r>
              <a:rPr lang="en-US" sz="1200" kern="1200" dirty="0">
                <a:solidFill>
                  <a:schemeClr val="tx1"/>
                </a:solidFill>
                <a:effectLst/>
                <a:latin typeface="+mn-lt"/>
                <a:ea typeface="+mn-ea"/>
                <a:cs typeface="+mn-cs"/>
              </a:rPr>
              <a:t>Keep the message brief, thank the office for their time, and remind the legislator the issue at hand </a:t>
            </a:r>
          </a:p>
          <a:p>
            <a:pPr lvl="1"/>
            <a:r>
              <a:rPr lang="en-US" sz="1200" kern="1200" dirty="0">
                <a:solidFill>
                  <a:schemeClr val="tx1"/>
                </a:solidFill>
                <a:effectLst/>
                <a:latin typeface="+mn-lt"/>
                <a:ea typeface="+mn-ea"/>
                <a:cs typeface="+mn-cs"/>
              </a:rPr>
              <a:t>Leave a link to your website/more information </a:t>
            </a:r>
          </a:p>
          <a:p>
            <a:pPr lvl="0"/>
            <a:r>
              <a:rPr lang="en-US" sz="1200" kern="1200" dirty="0">
                <a:solidFill>
                  <a:schemeClr val="tx1"/>
                </a:solidFill>
                <a:effectLst/>
                <a:latin typeface="+mn-lt"/>
                <a:ea typeface="+mn-ea"/>
                <a:cs typeface="+mn-cs"/>
              </a:rPr>
              <a:t>Provide any follow-up information that was asked for </a:t>
            </a:r>
          </a:p>
          <a:p>
            <a:pPr lvl="0"/>
            <a:r>
              <a:rPr lang="en-US" sz="1200" kern="1200" dirty="0">
                <a:solidFill>
                  <a:schemeClr val="tx1"/>
                </a:solidFill>
                <a:effectLst/>
                <a:latin typeface="+mn-lt"/>
                <a:ea typeface="+mn-ea"/>
                <a:cs typeface="+mn-cs"/>
              </a:rPr>
              <a:t>Share photos and stories from your trip!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Future: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Pass along new information about SNAP-Ed as it is released </a:t>
            </a:r>
          </a:p>
          <a:p>
            <a:pPr lvl="0"/>
            <a:r>
              <a:rPr lang="en-US" sz="1200" kern="1200" dirty="0">
                <a:solidFill>
                  <a:schemeClr val="tx1"/>
                </a:solidFill>
                <a:effectLst/>
                <a:latin typeface="+mn-lt"/>
                <a:ea typeface="+mn-ea"/>
                <a:cs typeface="+mn-cs"/>
              </a:rPr>
              <a:t>Communicate with your legislator in a respectful and informative manner to gain the representative’s respect—for you and your points of view </a:t>
            </a:r>
          </a:p>
          <a:p>
            <a:endParaRPr lang="en-US" dirty="0"/>
          </a:p>
        </p:txBody>
      </p:sp>
      <p:sp>
        <p:nvSpPr>
          <p:cNvPr id="4" name="Slide Number Placeholder 3"/>
          <p:cNvSpPr>
            <a:spLocks noGrp="1"/>
          </p:cNvSpPr>
          <p:nvPr>
            <p:ph type="sldNum" sz="quarter" idx="10"/>
          </p:nvPr>
        </p:nvSpPr>
        <p:spPr/>
        <p:txBody>
          <a:bodyPr/>
          <a:lstStyle/>
          <a:p>
            <a:fld id="{1925E6CB-A411-1D46-9709-2B051FAB6531}" type="slidenum">
              <a:rPr lang="en-US" smtClean="0"/>
              <a:t>12</a:t>
            </a:fld>
            <a:endParaRPr lang="en-US"/>
          </a:p>
        </p:txBody>
      </p:sp>
    </p:spTree>
    <p:extLst>
      <p:ext uri="{BB962C8B-B14F-4D97-AF65-F5344CB8AC3E}">
        <p14:creationId xmlns:p14="http://schemas.microsoft.com/office/powerpoint/2010/main" val="121873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Before the meeting: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you research on them</a:t>
            </a:r>
          </a:p>
          <a:p>
            <a:pPr lvl="0"/>
            <a:r>
              <a:rPr lang="en-US" sz="1200" kern="1200" dirty="0">
                <a:solidFill>
                  <a:schemeClr val="tx1"/>
                </a:solidFill>
                <a:effectLst/>
                <a:latin typeface="+mn-lt"/>
                <a:ea typeface="+mn-ea"/>
                <a:cs typeface="+mn-cs"/>
              </a:rPr>
              <a:t>Know where you are going and who is going with you </a:t>
            </a:r>
          </a:p>
          <a:p>
            <a:pPr lvl="0"/>
            <a:r>
              <a:rPr lang="en-US" sz="1200" kern="1200" dirty="0">
                <a:solidFill>
                  <a:schemeClr val="tx1"/>
                </a:solidFill>
                <a:effectLst/>
                <a:latin typeface="+mn-lt"/>
                <a:ea typeface="+mn-ea"/>
                <a:cs typeface="+mn-cs"/>
              </a:rPr>
              <a:t>Have a game plan for who is going to say what </a:t>
            </a:r>
          </a:p>
          <a:p>
            <a:pPr lvl="0"/>
            <a:r>
              <a:rPr lang="en-US" sz="1200" kern="1200" dirty="0">
                <a:solidFill>
                  <a:schemeClr val="tx1"/>
                </a:solidFill>
                <a:effectLst/>
                <a:latin typeface="+mn-lt"/>
                <a:ea typeface="+mn-ea"/>
                <a:cs typeface="+mn-cs"/>
              </a:rPr>
              <a:t>Know the main points you want to convey </a:t>
            </a:r>
          </a:p>
          <a:p>
            <a:pPr lvl="0"/>
            <a:r>
              <a:rPr lang="en-US" sz="1200" kern="1200" dirty="0">
                <a:solidFill>
                  <a:schemeClr val="tx1"/>
                </a:solidFill>
                <a:effectLst/>
                <a:latin typeface="+mn-lt"/>
                <a:ea typeface="+mn-ea"/>
                <a:cs typeface="+mn-cs"/>
              </a:rPr>
              <a:t>Arrive 5 minutes early at the office </a:t>
            </a:r>
          </a:p>
          <a:p>
            <a:pPr lvl="0"/>
            <a:r>
              <a:rPr lang="en-US" sz="1200" kern="1200" dirty="0">
                <a:solidFill>
                  <a:schemeClr val="tx1"/>
                </a:solidFill>
                <a:effectLst/>
                <a:latin typeface="+mn-lt"/>
                <a:ea typeface="+mn-ea"/>
                <a:cs typeface="+mn-cs"/>
              </a:rPr>
              <a:t>Allow plenty of time for walking and security lines </a:t>
            </a:r>
          </a:p>
        </p:txBody>
      </p:sp>
      <p:sp>
        <p:nvSpPr>
          <p:cNvPr id="4" name="Slide Number Placeholder 3"/>
          <p:cNvSpPr>
            <a:spLocks noGrp="1"/>
          </p:cNvSpPr>
          <p:nvPr>
            <p:ph type="sldNum" sz="quarter" idx="10"/>
          </p:nvPr>
        </p:nvSpPr>
        <p:spPr/>
        <p:txBody>
          <a:bodyPr/>
          <a:lstStyle/>
          <a:p>
            <a:fld id="{1925E6CB-A411-1D46-9709-2B051FAB6531}" type="slidenum">
              <a:rPr lang="en-US" smtClean="0"/>
              <a:t>13</a:t>
            </a:fld>
            <a:endParaRPr lang="en-US"/>
          </a:p>
        </p:txBody>
      </p:sp>
    </p:spTree>
    <p:extLst>
      <p:ext uri="{BB962C8B-B14F-4D97-AF65-F5344CB8AC3E}">
        <p14:creationId xmlns:p14="http://schemas.microsoft.com/office/powerpoint/2010/main" val="74625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Important Tips for Capital Hill Visits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to Pack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Suits and basic business attire. Comfortable shoes. </a:t>
            </a:r>
          </a:p>
          <a:p>
            <a:pPr lvl="0"/>
            <a:r>
              <a:rPr lang="en-US" sz="1200" kern="1200" dirty="0">
                <a:solidFill>
                  <a:schemeClr val="tx1"/>
                </a:solidFill>
                <a:effectLst/>
                <a:latin typeface="+mn-lt"/>
                <a:ea typeface="+mn-ea"/>
                <a:cs typeface="+mn-cs"/>
              </a:rPr>
              <a:t>Business cards </a:t>
            </a:r>
          </a:p>
          <a:p>
            <a:pPr lvl="0"/>
            <a:r>
              <a:rPr lang="en-US" sz="1200" kern="1200" dirty="0">
                <a:solidFill>
                  <a:schemeClr val="tx1"/>
                </a:solidFill>
                <a:effectLst/>
                <a:latin typeface="+mn-lt"/>
                <a:ea typeface="+mn-ea"/>
                <a:cs typeface="+mn-cs"/>
              </a:rPr>
              <a:t>Handouts from your organization </a:t>
            </a:r>
          </a:p>
          <a:p>
            <a:pPr lvl="0"/>
            <a:r>
              <a:rPr lang="en-US" sz="1200" kern="1200" dirty="0">
                <a:solidFill>
                  <a:schemeClr val="tx1"/>
                </a:solidFill>
                <a:effectLst/>
                <a:latin typeface="+mn-lt"/>
                <a:ea typeface="+mn-ea"/>
                <a:cs typeface="+mn-cs"/>
              </a:rPr>
              <a:t>Photos of your farm/projects/gardens/community members if you have a few handy </a:t>
            </a:r>
          </a:p>
          <a:p>
            <a:pPr lvl="0"/>
            <a:r>
              <a:rPr lang="en-US" sz="1200" kern="1200" dirty="0">
                <a:solidFill>
                  <a:schemeClr val="tx1"/>
                </a:solidFill>
                <a:effectLst/>
                <a:latin typeface="+mn-lt"/>
                <a:ea typeface="+mn-ea"/>
                <a:cs typeface="+mn-cs"/>
              </a:rPr>
              <a:t>Your own camera if you like to take photos </a:t>
            </a:r>
          </a:p>
        </p:txBody>
      </p:sp>
      <p:sp>
        <p:nvSpPr>
          <p:cNvPr id="4" name="Slide Number Placeholder 3"/>
          <p:cNvSpPr>
            <a:spLocks noGrp="1"/>
          </p:cNvSpPr>
          <p:nvPr>
            <p:ph type="sldNum" sz="quarter" idx="10"/>
          </p:nvPr>
        </p:nvSpPr>
        <p:spPr/>
        <p:txBody>
          <a:bodyPr/>
          <a:lstStyle/>
          <a:p>
            <a:fld id="{1925E6CB-A411-1D46-9709-2B051FAB6531}" type="slidenum">
              <a:rPr lang="en-US" smtClean="0"/>
              <a:t>14</a:t>
            </a:fld>
            <a:endParaRPr lang="en-US"/>
          </a:p>
        </p:txBody>
      </p:sp>
    </p:spTree>
    <p:extLst>
      <p:ext uri="{BB962C8B-B14F-4D97-AF65-F5344CB8AC3E}">
        <p14:creationId xmlns:p14="http://schemas.microsoft.com/office/powerpoint/2010/main" val="186054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What to Expect on the Hill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Approximately a 20-minute meeting with your legislator </a:t>
            </a:r>
          </a:p>
          <a:p>
            <a:pPr lvl="0"/>
            <a:r>
              <a:rPr lang="en-US" sz="1200" kern="1200" dirty="0">
                <a:solidFill>
                  <a:schemeClr val="tx1"/>
                </a:solidFill>
                <a:effectLst/>
                <a:latin typeface="+mn-lt"/>
                <a:ea typeface="+mn-ea"/>
                <a:cs typeface="+mn-cs"/>
              </a:rPr>
              <a:t>Most likely, a meeting with your legislator’s staffer </a:t>
            </a:r>
          </a:p>
          <a:p>
            <a:pPr lvl="0"/>
            <a:r>
              <a:rPr lang="en-US" sz="1200" kern="1200" dirty="0">
                <a:solidFill>
                  <a:schemeClr val="tx1"/>
                </a:solidFill>
                <a:effectLst/>
                <a:latin typeface="+mn-lt"/>
                <a:ea typeface="+mn-ea"/>
                <a:cs typeface="+mn-cs"/>
              </a:rPr>
              <a:t>Interest in what the legislator can do to champion this issue – </a:t>
            </a:r>
          </a:p>
          <a:p>
            <a:pPr lvl="0"/>
            <a:r>
              <a:rPr lang="en-US" sz="1200" kern="1200" dirty="0">
                <a:solidFill>
                  <a:schemeClr val="tx1"/>
                </a:solidFill>
                <a:effectLst/>
                <a:latin typeface="+mn-lt"/>
                <a:ea typeface="+mn-ea"/>
                <a:cs typeface="+mn-cs"/>
              </a:rPr>
              <a:t>Remember, what is your ask? CONTINUE TO SUPPORT SNAP-ED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 the meeting: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yourselves, use your “flirty in thirty” </a:t>
            </a:r>
          </a:p>
          <a:p>
            <a:pPr lvl="0"/>
            <a:r>
              <a:rPr lang="en-US" sz="1200" kern="1200" dirty="0">
                <a:solidFill>
                  <a:schemeClr val="tx1"/>
                </a:solidFill>
                <a:effectLst/>
                <a:latin typeface="+mn-lt"/>
                <a:ea typeface="+mn-ea"/>
                <a:cs typeface="+mn-cs"/>
              </a:rPr>
              <a:t>Exchange business cards </a:t>
            </a:r>
          </a:p>
          <a:p>
            <a:pPr lvl="0"/>
            <a:r>
              <a:rPr lang="en-US" sz="1200" kern="1200" dirty="0">
                <a:solidFill>
                  <a:schemeClr val="tx1"/>
                </a:solidFill>
                <a:effectLst/>
                <a:latin typeface="+mn-lt"/>
                <a:ea typeface="+mn-ea"/>
                <a:cs typeface="+mn-cs"/>
              </a:rPr>
              <a:t>Establish a connection – explain that you are a constituent? </a:t>
            </a:r>
          </a:p>
          <a:p>
            <a:pPr lvl="0"/>
            <a:r>
              <a:rPr lang="en-US" sz="1200" kern="1200" dirty="0">
                <a:solidFill>
                  <a:schemeClr val="tx1"/>
                </a:solidFill>
                <a:effectLst/>
                <a:latin typeface="+mn-lt"/>
                <a:ea typeface="+mn-ea"/>
                <a:cs typeface="+mn-cs"/>
              </a:rPr>
              <a:t>Explain why you are there </a:t>
            </a:r>
          </a:p>
          <a:p>
            <a:pPr lvl="0"/>
            <a:r>
              <a:rPr lang="en-US" sz="1200" kern="1200" dirty="0">
                <a:solidFill>
                  <a:schemeClr val="tx1"/>
                </a:solidFill>
                <a:effectLst/>
                <a:latin typeface="+mn-lt"/>
                <a:ea typeface="+mn-ea"/>
                <a:cs typeface="+mn-cs"/>
              </a:rPr>
              <a:t>Make your case for S</a:t>
            </a:r>
          </a:p>
          <a:p>
            <a:pPr lvl="0"/>
            <a:r>
              <a:rPr lang="en-US" sz="1200" kern="1200" dirty="0">
                <a:solidFill>
                  <a:schemeClr val="tx1"/>
                </a:solidFill>
                <a:effectLst/>
                <a:latin typeface="+mn-lt"/>
                <a:ea typeface="+mn-ea"/>
                <a:cs typeface="+mn-cs"/>
              </a:rPr>
              <a:t>Ask for their support/ invite them for a site visit to see your program </a:t>
            </a:r>
          </a:p>
          <a:p>
            <a:r>
              <a:rPr lang="en-US" sz="1200" b="1" kern="1200" dirty="0">
                <a:solidFill>
                  <a:schemeClr val="tx1"/>
                </a:solidFill>
                <a:effectLst/>
                <a:latin typeface="+mn-lt"/>
                <a:ea typeface="+mn-ea"/>
                <a:cs typeface="+mn-cs"/>
              </a:rPr>
              <a:t>Don’t forget: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Remember to ensure everyone gets a chance to speak. </a:t>
            </a:r>
          </a:p>
          <a:p>
            <a:pPr lvl="0"/>
            <a:r>
              <a:rPr lang="en-US" sz="1200" kern="1200" dirty="0">
                <a:solidFill>
                  <a:schemeClr val="tx1"/>
                </a:solidFill>
                <a:effectLst/>
                <a:latin typeface="+mn-lt"/>
                <a:ea typeface="+mn-ea"/>
                <a:cs typeface="+mn-cs"/>
              </a:rPr>
              <a:t>Emphasize your home district</a:t>
            </a:r>
          </a:p>
          <a:p>
            <a:pPr lvl="0"/>
            <a:r>
              <a:rPr lang="en-US" sz="1200" kern="1200" dirty="0">
                <a:solidFill>
                  <a:schemeClr val="tx1"/>
                </a:solidFill>
                <a:effectLst/>
                <a:latin typeface="+mn-lt"/>
                <a:ea typeface="+mn-ea"/>
                <a:cs typeface="+mn-cs"/>
              </a:rPr>
              <a:t>Focus on stories and examples from back home that directly relate to the issues at hand. </a:t>
            </a:r>
          </a:p>
          <a:p>
            <a:pPr lvl="0"/>
            <a:r>
              <a:rPr lang="en-US" sz="1200" b="1" i="1" u="sng" kern="1200" dirty="0">
                <a:solidFill>
                  <a:schemeClr val="tx1"/>
                </a:solidFill>
                <a:effectLst/>
                <a:latin typeface="+mn-lt"/>
                <a:ea typeface="+mn-ea"/>
                <a:cs typeface="+mn-cs"/>
              </a:rPr>
              <a:t>Don’t be partisan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All of these issues need bipartisan support, and every legislator we’ll meet has the opportunity to be our champion! </a:t>
            </a:r>
          </a:p>
          <a:p>
            <a:pPr lvl="0"/>
            <a:r>
              <a:rPr lang="en-US" sz="1200" kern="1200" dirty="0">
                <a:solidFill>
                  <a:schemeClr val="tx1"/>
                </a:solidFill>
                <a:effectLst/>
                <a:latin typeface="+mn-lt"/>
                <a:ea typeface="+mn-ea"/>
                <a:cs typeface="+mn-cs"/>
              </a:rPr>
              <a:t>Take a photo! </a:t>
            </a:r>
          </a:p>
          <a:p>
            <a:pPr lvl="0"/>
            <a:r>
              <a:rPr lang="en-US" sz="1200" kern="1200" dirty="0">
                <a:solidFill>
                  <a:schemeClr val="tx1"/>
                </a:solidFill>
                <a:effectLst/>
                <a:latin typeface="+mn-lt"/>
                <a:ea typeface="+mn-ea"/>
                <a:cs typeface="+mn-cs"/>
              </a:rPr>
              <a:t>Let them know up front that you’d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After the Meeting: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Send a thank you email to the person with whom you met </a:t>
            </a:r>
          </a:p>
          <a:p>
            <a:pPr lvl="1"/>
            <a:r>
              <a:rPr lang="en-US" sz="1200" kern="1200" dirty="0">
                <a:solidFill>
                  <a:schemeClr val="tx1"/>
                </a:solidFill>
                <a:effectLst/>
                <a:latin typeface="+mn-lt"/>
                <a:ea typeface="+mn-ea"/>
                <a:cs typeface="+mn-cs"/>
              </a:rPr>
              <a:t>Keep the message brief, thank the office for their time, and remind the legislator the issue at hand </a:t>
            </a:r>
          </a:p>
          <a:p>
            <a:pPr lvl="1"/>
            <a:r>
              <a:rPr lang="en-US" sz="1200" kern="1200" dirty="0">
                <a:solidFill>
                  <a:schemeClr val="tx1"/>
                </a:solidFill>
                <a:effectLst/>
                <a:latin typeface="+mn-lt"/>
                <a:ea typeface="+mn-ea"/>
                <a:cs typeface="+mn-cs"/>
              </a:rPr>
              <a:t>Leave a link to your website/more information </a:t>
            </a:r>
          </a:p>
          <a:p>
            <a:pPr lvl="0"/>
            <a:r>
              <a:rPr lang="en-US" sz="1200" kern="1200" dirty="0">
                <a:solidFill>
                  <a:schemeClr val="tx1"/>
                </a:solidFill>
                <a:effectLst/>
                <a:latin typeface="+mn-lt"/>
                <a:ea typeface="+mn-ea"/>
                <a:cs typeface="+mn-cs"/>
              </a:rPr>
              <a:t>Provide any follow-up information that was asked for </a:t>
            </a:r>
          </a:p>
          <a:p>
            <a:pPr lvl="0"/>
            <a:r>
              <a:rPr lang="en-US" sz="1200" kern="1200" dirty="0">
                <a:solidFill>
                  <a:schemeClr val="tx1"/>
                </a:solidFill>
                <a:effectLst/>
                <a:latin typeface="+mn-lt"/>
                <a:ea typeface="+mn-ea"/>
                <a:cs typeface="+mn-cs"/>
              </a:rPr>
              <a:t>Share photos and stories from your trip!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Future: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Pass along new information about SNAP-Ed as it is released </a:t>
            </a:r>
          </a:p>
          <a:p>
            <a:pPr lvl="0"/>
            <a:r>
              <a:rPr lang="en-US" sz="1200" kern="1200" dirty="0">
                <a:solidFill>
                  <a:schemeClr val="tx1"/>
                </a:solidFill>
                <a:effectLst/>
                <a:latin typeface="+mn-lt"/>
                <a:ea typeface="+mn-ea"/>
                <a:cs typeface="+mn-cs"/>
              </a:rPr>
              <a:t>Communicate with your legislator in a respectful and informative manner to gain the representative’s respect—for you and your points of view </a:t>
            </a:r>
          </a:p>
          <a:p>
            <a:endParaRPr lang="en-US" dirty="0"/>
          </a:p>
        </p:txBody>
      </p:sp>
      <p:sp>
        <p:nvSpPr>
          <p:cNvPr id="4" name="Slide Number Placeholder 3"/>
          <p:cNvSpPr>
            <a:spLocks noGrp="1"/>
          </p:cNvSpPr>
          <p:nvPr>
            <p:ph type="sldNum" sz="quarter" idx="10"/>
          </p:nvPr>
        </p:nvSpPr>
        <p:spPr/>
        <p:txBody>
          <a:bodyPr/>
          <a:lstStyle/>
          <a:p>
            <a:fld id="{1925E6CB-A411-1D46-9709-2B051FAB6531}" type="slidenum">
              <a:rPr lang="en-US" smtClean="0"/>
              <a:t>15</a:t>
            </a:fld>
            <a:endParaRPr lang="en-US"/>
          </a:p>
        </p:txBody>
      </p:sp>
    </p:spTree>
    <p:extLst>
      <p:ext uri="{BB962C8B-B14F-4D97-AF65-F5344CB8AC3E}">
        <p14:creationId xmlns:p14="http://schemas.microsoft.com/office/powerpoint/2010/main" val="414007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 the meeting: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yourselves, use your “flirty in thirty” </a:t>
            </a:r>
          </a:p>
          <a:p>
            <a:pPr lvl="0"/>
            <a:r>
              <a:rPr lang="en-US" sz="1200" kern="1200" dirty="0">
                <a:solidFill>
                  <a:schemeClr val="tx1"/>
                </a:solidFill>
                <a:effectLst/>
                <a:latin typeface="+mn-lt"/>
                <a:ea typeface="+mn-ea"/>
                <a:cs typeface="+mn-cs"/>
              </a:rPr>
              <a:t>Establish a connection – explain that you are a constituent? </a:t>
            </a:r>
          </a:p>
          <a:p>
            <a:pPr lvl="0"/>
            <a:r>
              <a:rPr lang="en-US" sz="1200" kern="1200" dirty="0">
                <a:solidFill>
                  <a:schemeClr val="tx1"/>
                </a:solidFill>
                <a:effectLst/>
                <a:latin typeface="+mn-lt"/>
                <a:ea typeface="+mn-ea"/>
                <a:cs typeface="+mn-cs"/>
              </a:rPr>
              <a:t>Explain why you are there </a:t>
            </a:r>
          </a:p>
          <a:p>
            <a:pPr lvl="0"/>
            <a:r>
              <a:rPr lang="en-US" sz="1200" kern="1200" dirty="0">
                <a:solidFill>
                  <a:schemeClr val="tx1"/>
                </a:solidFill>
                <a:effectLst/>
                <a:latin typeface="+mn-lt"/>
                <a:ea typeface="+mn-ea"/>
                <a:cs typeface="+mn-cs"/>
              </a:rPr>
              <a:t>Make your case for S</a:t>
            </a:r>
          </a:p>
          <a:p>
            <a:pPr lvl="0"/>
            <a:r>
              <a:rPr lang="en-US" sz="1200" kern="1200" dirty="0">
                <a:solidFill>
                  <a:schemeClr val="tx1"/>
                </a:solidFill>
                <a:effectLst/>
                <a:latin typeface="+mn-lt"/>
                <a:ea typeface="+mn-ea"/>
                <a:cs typeface="+mn-cs"/>
              </a:rPr>
              <a:t>Ask for their support/ invite them for a site visit to see your program </a:t>
            </a:r>
          </a:p>
          <a:p>
            <a:r>
              <a:rPr lang="en-US" sz="1200" b="1" kern="1200" dirty="0">
                <a:solidFill>
                  <a:schemeClr val="tx1"/>
                </a:solidFill>
                <a:effectLst/>
                <a:latin typeface="+mn-lt"/>
                <a:ea typeface="+mn-ea"/>
                <a:cs typeface="+mn-cs"/>
              </a:rPr>
              <a:t>Don’t forget: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Remember to ensure everyone gets a chance to speak. </a:t>
            </a:r>
          </a:p>
          <a:p>
            <a:pPr lvl="0"/>
            <a:r>
              <a:rPr lang="en-US" sz="1200" kern="1200" dirty="0">
                <a:solidFill>
                  <a:schemeClr val="tx1"/>
                </a:solidFill>
                <a:effectLst/>
                <a:latin typeface="+mn-lt"/>
                <a:ea typeface="+mn-ea"/>
                <a:cs typeface="+mn-cs"/>
              </a:rPr>
              <a:t>Emphasize your home district</a:t>
            </a:r>
          </a:p>
          <a:p>
            <a:pPr lvl="0"/>
            <a:r>
              <a:rPr lang="en-US" sz="1200" kern="1200" dirty="0">
                <a:solidFill>
                  <a:schemeClr val="tx1"/>
                </a:solidFill>
                <a:effectLst/>
                <a:latin typeface="+mn-lt"/>
                <a:ea typeface="+mn-ea"/>
                <a:cs typeface="+mn-cs"/>
              </a:rPr>
              <a:t>Focus on stories and examples from back home that directly relate to the issues at hand. </a:t>
            </a:r>
          </a:p>
          <a:p>
            <a:pPr lvl="0"/>
            <a:r>
              <a:rPr lang="en-US" sz="1200" b="1" i="1" u="sng" kern="1200" dirty="0">
                <a:solidFill>
                  <a:schemeClr val="tx1"/>
                </a:solidFill>
                <a:effectLst/>
                <a:latin typeface="+mn-lt"/>
                <a:ea typeface="+mn-ea"/>
                <a:cs typeface="+mn-cs"/>
              </a:rPr>
              <a:t>Don’t be partisan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All of these issues need bipartisan support, and every legislator we’ll meet has the opportunity to be our champion! </a:t>
            </a:r>
          </a:p>
          <a:p>
            <a:pPr lvl="0"/>
            <a:r>
              <a:rPr lang="en-US" sz="1200" kern="1200" dirty="0">
                <a:solidFill>
                  <a:schemeClr val="tx1"/>
                </a:solidFill>
                <a:effectLst/>
                <a:latin typeface="+mn-lt"/>
                <a:ea typeface="+mn-ea"/>
                <a:cs typeface="+mn-cs"/>
              </a:rPr>
              <a:t>Take a photo!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After the Meeting: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Send a thank you email to the person with whom you met </a:t>
            </a:r>
          </a:p>
          <a:p>
            <a:pPr lvl="1"/>
            <a:r>
              <a:rPr lang="en-US" sz="1200" kern="1200" dirty="0">
                <a:solidFill>
                  <a:schemeClr val="tx1"/>
                </a:solidFill>
                <a:effectLst/>
                <a:latin typeface="+mn-lt"/>
                <a:ea typeface="+mn-ea"/>
                <a:cs typeface="+mn-cs"/>
              </a:rPr>
              <a:t>Keep the message brief, thank the office for their time, and remind the legislator the issue at hand </a:t>
            </a:r>
          </a:p>
          <a:p>
            <a:pPr lvl="1"/>
            <a:r>
              <a:rPr lang="en-US" sz="1200" kern="1200" dirty="0">
                <a:solidFill>
                  <a:schemeClr val="tx1"/>
                </a:solidFill>
                <a:effectLst/>
                <a:latin typeface="+mn-lt"/>
                <a:ea typeface="+mn-ea"/>
                <a:cs typeface="+mn-cs"/>
              </a:rPr>
              <a:t>Leave a link to your website/more information </a:t>
            </a:r>
          </a:p>
          <a:p>
            <a:pPr lvl="0"/>
            <a:r>
              <a:rPr lang="en-US" sz="1200" kern="1200" dirty="0">
                <a:solidFill>
                  <a:schemeClr val="tx1"/>
                </a:solidFill>
                <a:effectLst/>
                <a:latin typeface="+mn-lt"/>
                <a:ea typeface="+mn-ea"/>
                <a:cs typeface="+mn-cs"/>
              </a:rPr>
              <a:t>Provide any follow-up information that was asked for </a:t>
            </a:r>
          </a:p>
          <a:p>
            <a:pPr lvl="0"/>
            <a:r>
              <a:rPr lang="en-US" sz="1200" kern="1200" dirty="0">
                <a:solidFill>
                  <a:schemeClr val="tx1"/>
                </a:solidFill>
                <a:effectLst/>
                <a:latin typeface="+mn-lt"/>
                <a:ea typeface="+mn-ea"/>
                <a:cs typeface="+mn-cs"/>
              </a:rPr>
              <a:t>Share photos and stories from your trip!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Future: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Pass along new information about SNAP-Ed as it is released </a:t>
            </a:r>
          </a:p>
          <a:p>
            <a:pPr lvl="0"/>
            <a:r>
              <a:rPr lang="en-US" sz="1200" kern="1200" dirty="0">
                <a:solidFill>
                  <a:schemeClr val="tx1"/>
                </a:solidFill>
                <a:effectLst/>
                <a:latin typeface="+mn-lt"/>
                <a:ea typeface="+mn-ea"/>
                <a:cs typeface="+mn-cs"/>
              </a:rPr>
              <a:t>Communicate with your legislator in a respectful and informative manner to gain the representative’s respect—for you and your points of view </a:t>
            </a:r>
          </a:p>
          <a:p>
            <a:endParaRPr lang="en-US" dirty="0"/>
          </a:p>
        </p:txBody>
      </p:sp>
      <p:sp>
        <p:nvSpPr>
          <p:cNvPr id="4" name="Slide Number Placeholder 3"/>
          <p:cNvSpPr>
            <a:spLocks noGrp="1"/>
          </p:cNvSpPr>
          <p:nvPr>
            <p:ph type="sldNum" sz="quarter" idx="10"/>
          </p:nvPr>
        </p:nvSpPr>
        <p:spPr/>
        <p:txBody>
          <a:bodyPr/>
          <a:lstStyle/>
          <a:p>
            <a:fld id="{1925E6CB-A411-1D46-9709-2B051FAB6531}" type="slidenum">
              <a:rPr lang="en-US" smtClean="0"/>
              <a:t>16</a:t>
            </a:fld>
            <a:endParaRPr lang="en-US"/>
          </a:p>
        </p:txBody>
      </p:sp>
    </p:spTree>
    <p:extLst>
      <p:ext uri="{BB962C8B-B14F-4D97-AF65-F5344CB8AC3E}">
        <p14:creationId xmlns:p14="http://schemas.microsoft.com/office/powerpoint/2010/main" val="100783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After the Meeting: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Send a thank you email to the person with whom you met </a:t>
            </a:r>
          </a:p>
          <a:p>
            <a:pPr lvl="1"/>
            <a:r>
              <a:rPr lang="en-US" sz="1200" kern="1200" dirty="0">
                <a:solidFill>
                  <a:schemeClr val="tx1"/>
                </a:solidFill>
                <a:effectLst/>
                <a:latin typeface="+mn-lt"/>
                <a:ea typeface="+mn-ea"/>
                <a:cs typeface="+mn-cs"/>
              </a:rPr>
              <a:t>Keep the message brief, thank the office for their time, and remind the legislator the issue at hand </a:t>
            </a:r>
          </a:p>
          <a:p>
            <a:pPr lvl="1"/>
            <a:r>
              <a:rPr lang="en-US" sz="1200" kern="1200" dirty="0">
                <a:solidFill>
                  <a:schemeClr val="tx1"/>
                </a:solidFill>
                <a:effectLst/>
                <a:latin typeface="+mn-lt"/>
                <a:ea typeface="+mn-ea"/>
                <a:cs typeface="+mn-cs"/>
              </a:rPr>
              <a:t>Leave a link to your website/more information </a:t>
            </a:r>
          </a:p>
          <a:p>
            <a:pPr lvl="0"/>
            <a:r>
              <a:rPr lang="en-US" sz="1200" kern="1200" dirty="0">
                <a:solidFill>
                  <a:schemeClr val="tx1"/>
                </a:solidFill>
                <a:effectLst/>
                <a:latin typeface="+mn-lt"/>
                <a:ea typeface="+mn-ea"/>
                <a:cs typeface="+mn-cs"/>
              </a:rPr>
              <a:t>Provide any follow-up information that was asked for </a:t>
            </a:r>
          </a:p>
          <a:p>
            <a:pPr lvl="0"/>
            <a:r>
              <a:rPr lang="en-US" sz="1200" kern="1200" dirty="0">
                <a:solidFill>
                  <a:schemeClr val="tx1"/>
                </a:solidFill>
                <a:effectLst/>
                <a:latin typeface="+mn-lt"/>
                <a:ea typeface="+mn-ea"/>
                <a:cs typeface="+mn-cs"/>
              </a:rPr>
              <a:t>Share photos and stories from your trip!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Future: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Pass along new information about your program as it is released </a:t>
            </a:r>
          </a:p>
          <a:p>
            <a:pPr lvl="0"/>
            <a:r>
              <a:rPr lang="en-US" sz="1200" kern="1200" dirty="0">
                <a:solidFill>
                  <a:schemeClr val="tx1"/>
                </a:solidFill>
                <a:effectLst/>
                <a:latin typeface="+mn-lt"/>
                <a:ea typeface="+mn-ea"/>
                <a:cs typeface="+mn-cs"/>
              </a:rPr>
              <a:t>Communicate with your legislator in a respectful and informative manner to gain the representative’s respect—for you and your points of view </a:t>
            </a:r>
          </a:p>
          <a:p>
            <a:endParaRPr lang="en-US" dirty="0"/>
          </a:p>
        </p:txBody>
      </p:sp>
      <p:sp>
        <p:nvSpPr>
          <p:cNvPr id="4" name="Slide Number Placeholder 3"/>
          <p:cNvSpPr>
            <a:spLocks noGrp="1"/>
          </p:cNvSpPr>
          <p:nvPr>
            <p:ph type="sldNum" sz="quarter" idx="10"/>
          </p:nvPr>
        </p:nvSpPr>
        <p:spPr/>
        <p:txBody>
          <a:bodyPr/>
          <a:lstStyle/>
          <a:p>
            <a:fld id="{1925E6CB-A411-1D46-9709-2B051FAB6531}" type="slidenum">
              <a:rPr lang="en-US" smtClean="0"/>
              <a:t>17</a:t>
            </a:fld>
            <a:endParaRPr lang="en-US"/>
          </a:p>
        </p:txBody>
      </p:sp>
    </p:spTree>
    <p:extLst>
      <p:ext uri="{BB962C8B-B14F-4D97-AF65-F5344CB8AC3E}">
        <p14:creationId xmlns:p14="http://schemas.microsoft.com/office/powerpoint/2010/main" val="1726867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B017D7-D8D6-3547-903C-749492782134}" type="slidenum">
              <a:rPr lang="en-US" smtClean="0"/>
              <a:t>18</a:t>
            </a:fld>
            <a:endParaRPr lang="en-US"/>
          </a:p>
        </p:txBody>
      </p:sp>
    </p:spTree>
    <p:extLst>
      <p:ext uri="{BB962C8B-B14F-4D97-AF65-F5344CB8AC3E}">
        <p14:creationId xmlns:p14="http://schemas.microsoft.com/office/powerpoint/2010/main" val="411685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a:extLst>
              <a:ext uri="{FF2B5EF4-FFF2-40B4-BE49-F238E27FC236}">
                <a16:creationId xmlns:a16="http://schemas.microsoft.com/office/drawing/2014/main" id="{BFE51658-CCE8-ED41-9B6C-00E208100C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770864D-4A28-F742-A2BF-856514BDAB08}"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
        <p:nvSpPr>
          <p:cNvPr id="19458" name="Rectangle 2">
            <a:extLst>
              <a:ext uri="{FF2B5EF4-FFF2-40B4-BE49-F238E27FC236}">
                <a16:creationId xmlns:a16="http://schemas.microsoft.com/office/drawing/2014/main" id="{D7B43A93-D539-3940-8643-DDC3E088CEF2}"/>
              </a:ext>
            </a:extLst>
          </p:cNvPr>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8ECD2B3B-FE3B-0A48-9B00-967A878289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1011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one</a:t>
            </a:r>
            <a:r>
              <a:rPr lang="en-US" baseline="0" dirty="0"/>
              <a:t> describe a $100 billion dollar per year piece of legislation that covers a broad range of topics and includes many complex pieces?  As President Obama said in 2014, “It’s like a Swiss Army knife.”</a:t>
            </a:r>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3</a:t>
            </a:fld>
            <a:endParaRPr lang="en-US"/>
          </a:p>
        </p:txBody>
      </p:sp>
    </p:spTree>
    <p:extLst>
      <p:ext uri="{BB962C8B-B14F-4D97-AF65-F5344CB8AC3E}">
        <p14:creationId xmlns:p14="http://schemas.microsoft.com/office/powerpoint/2010/main" val="3792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be more specific than just calling the Farm Bill a Swiss Army Knife, i</a:t>
            </a:r>
            <a:r>
              <a:rPr lang="en-US" dirty="0"/>
              <a:t>n the United States, the </a:t>
            </a:r>
            <a:r>
              <a:rPr lang="en-US" b="1" dirty="0"/>
              <a:t>farm bill</a:t>
            </a:r>
            <a:r>
              <a:rPr lang="en-US" dirty="0"/>
              <a:t> is known as the primary </a:t>
            </a:r>
            <a:r>
              <a:rPr lang="en-US" dirty="0">
                <a:hlinkClick r:id="rId3" tooltip="Agricultural policy in the United States"/>
              </a:rPr>
              <a:t>agricultural and food </a:t>
            </a:r>
            <a:r>
              <a:rPr lang="en-US" dirty="0"/>
              <a:t>law</a:t>
            </a:r>
            <a:r>
              <a:rPr lang="en-US" baseline="0" dirty="0"/>
              <a:t> run by </a:t>
            </a:r>
            <a:r>
              <a:rPr lang="en-US" dirty="0"/>
              <a:t>the </a:t>
            </a:r>
            <a:r>
              <a:rPr lang="en-US" dirty="0">
                <a:hlinkClick r:id="rId4" tooltip="Federal government of the United States"/>
              </a:rPr>
              <a:t>federal government</a:t>
            </a:r>
            <a:r>
              <a:rPr lang="en-US" dirty="0"/>
              <a:t>. The comprehensive </a:t>
            </a:r>
            <a:r>
              <a:rPr lang="en-US" dirty="0">
                <a:hlinkClick r:id="rId5" tooltip="Omnibus bill"/>
              </a:rPr>
              <a:t>bill</a:t>
            </a:r>
            <a:r>
              <a:rPr lang="en-US" dirty="0"/>
              <a:t> is passed every 5 years by the </a:t>
            </a:r>
            <a:r>
              <a:rPr lang="en-US" dirty="0">
                <a:hlinkClick r:id="rId6" tooltip="United States Congress"/>
              </a:rPr>
              <a:t>U.S. Congress</a:t>
            </a:r>
            <a:r>
              <a:rPr lang="en-US" dirty="0"/>
              <a:t>.</a:t>
            </a:r>
            <a:r>
              <a:rPr lang="en-US" baseline="0" dirty="0"/>
              <a:t>  This is referred to as the reauthorization process </a:t>
            </a:r>
            <a:r>
              <a:rPr lang="en-US" dirty="0"/>
              <a:t>and deals with both agriculture and all other affairs that is overseen by the U.S.</a:t>
            </a:r>
            <a:r>
              <a:rPr lang="en-US" dirty="0">
                <a:hlinkClick r:id="rId7" tooltip="United States Department of Agriculture"/>
              </a:rPr>
              <a:t> Department of Agriculture</a:t>
            </a:r>
            <a:r>
              <a:rPr lang="en-US" dirty="0"/>
              <a:t>. Every five years, the farm bill expires and is updated: proposed, debated, and passed by Congress and then signed into law by the President.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Topics in</a:t>
            </a:r>
            <a:r>
              <a:rPr lang="en-US" baseline="0" dirty="0"/>
              <a:t> the Farm Bill</a:t>
            </a:r>
            <a:r>
              <a:rPr lang="en-US" dirty="0"/>
              <a:t> include food assistance programs, farm commodity crop prices and income supports, conservation, farm credit, trade, research, rural development, bioenergy, and foreign food aid.</a:t>
            </a:r>
          </a:p>
        </p:txBody>
      </p:sp>
      <p:sp>
        <p:nvSpPr>
          <p:cNvPr id="4" name="Slide Number Placeholder 3"/>
          <p:cNvSpPr>
            <a:spLocks noGrp="1"/>
          </p:cNvSpPr>
          <p:nvPr>
            <p:ph type="sldNum" sz="quarter" idx="10"/>
          </p:nvPr>
        </p:nvSpPr>
        <p:spPr/>
        <p:txBody>
          <a:bodyPr/>
          <a:lstStyle/>
          <a:p>
            <a:fld id="{1B6806EE-DA87-314B-B66B-37FEF44D9A58}" type="slidenum">
              <a:rPr lang="en-US" smtClean="0"/>
              <a:t>4</a:t>
            </a:fld>
            <a:endParaRPr lang="en-US"/>
          </a:p>
        </p:txBody>
      </p:sp>
    </p:spTree>
    <p:extLst>
      <p:ext uri="{BB962C8B-B14F-4D97-AF65-F5344CB8AC3E}">
        <p14:creationId xmlns:p14="http://schemas.microsoft.com/office/powerpoint/2010/main" val="191852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 does the Farm Bill become law?  That’s</a:t>
            </a:r>
            <a:r>
              <a:rPr lang="en-US" sz="1200" b="0" i="0" kern="1200" baseline="0" dirty="0">
                <a:solidFill>
                  <a:schemeClr val="tx1"/>
                </a:solidFill>
                <a:effectLst/>
                <a:latin typeface="+mn-lt"/>
                <a:ea typeface="+mn-ea"/>
                <a:cs typeface="+mn-cs"/>
              </a:rPr>
              <a:t> also a long and complicated process, but I will try and break it down to the very basic parts. The first </a:t>
            </a:r>
            <a:r>
              <a:rPr lang="en-US" sz="1200" b="0" i="0" kern="1200" dirty="0">
                <a:solidFill>
                  <a:schemeClr val="tx1"/>
                </a:solidFill>
                <a:effectLst/>
                <a:latin typeface="+mn-lt"/>
                <a:ea typeface="+mn-ea"/>
                <a:cs typeface="+mn-cs"/>
              </a:rPr>
              <a:t>begins with Farm Bill hearings (in Washington, DC and across the country).  Hearings are</a:t>
            </a:r>
            <a:r>
              <a:rPr lang="en-US" sz="1200" b="0" i="0" kern="1200" baseline="0" dirty="0">
                <a:solidFill>
                  <a:schemeClr val="tx1"/>
                </a:solidFill>
                <a:effectLst/>
                <a:latin typeface="+mn-lt"/>
                <a:ea typeface="+mn-ea"/>
                <a:cs typeface="+mn-cs"/>
              </a:rPr>
              <a:t> essentially </a:t>
            </a:r>
            <a:r>
              <a:rPr lang="en-US" sz="1200" b="0" i="0" kern="1200" dirty="0">
                <a:solidFill>
                  <a:schemeClr val="tx1"/>
                </a:solidFill>
                <a:effectLst/>
                <a:latin typeface="+mn-lt"/>
                <a:ea typeface="+mn-ea"/>
                <a:cs typeface="+mn-cs"/>
              </a:rPr>
              <a:t>listening sessions where members of Congress take input from the public, industry, and advocates about what they want to see in a new bill.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After</a:t>
            </a:r>
            <a:r>
              <a:rPr lang="en-US" sz="1200" b="0" i="0" kern="1200" baseline="0" dirty="0">
                <a:solidFill>
                  <a:schemeClr val="tx1"/>
                </a:solidFill>
                <a:effectLst/>
                <a:latin typeface="+mn-lt"/>
                <a:ea typeface="+mn-ea"/>
                <a:cs typeface="+mn-cs"/>
              </a:rPr>
              <a:t> the hearings, the </a:t>
            </a:r>
            <a:r>
              <a:rPr lang="en-US" sz="1200" b="0" i="0" kern="1200" dirty="0">
                <a:solidFill>
                  <a:schemeClr val="tx1"/>
                </a:solidFill>
                <a:effectLst/>
                <a:latin typeface="+mn-lt"/>
                <a:ea typeface="+mn-ea"/>
                <a:cs typeface="+mn-cs"/>
              </a:rPr>
              <a:t>House and Senate Agriculture Committees each draft, debate, amend and change (</a:t>
            </a:r>
            <a:r>
              <a:rPr lang="en-US" sz="1200" b="0" i="0" kern="1200" baseline="0" dirty="0">
                <a:solidFill>
                  <a:schemeClr val="tx1"/>
                </a:solidFill>
                <a:effectLst/>
                <a:latin typeface="+mn-lt"/>
                <a:ea typeface="+mn-ea"/>
                <a:cs typeface="+mn-cs"/>
              </a:rPr>
              <a:t>referred to as “marking up”</a:t>
            </a:r>
            <a:r>
              <a:rPr lang="en-US" sz="1200" b="0" i="0" kern="1200" dirty="0">
                <a:solidFill>
                  <a:schemeClr val="tx1"/>
                </a:solidFill>
                <a:effectLst/>
                <a:latin typeface="+mn-lt"/>
                <a:ea typeface="+mn-ea"/>
                <a:cs typeface="+mn-cs"/>
              </a:rPr>
              <a:t>) their</a:t>
            </a:r>
            <a:r>
              <a:rPr lang="en-US" sz="1200" b="0" i="0" kern="1200" baseline="0" dirty="0">
                <a:solidFill>
                  <a:schemeClr val="tx1"/>
                </a:solidFill>
                <a:effectLst/>
                <a:latin typeface="+mn-lt"/>
                <a:ea typeface="+mn-ea"/>
                <a:cs typeface="+mn-cs"/>
              </a:rPr>
              <a:t> own</a:t>
            </a:r>
            <a:r>
              <a:rPr lang="en-US" sz="1200" b="0" i="0" kern="1200" dirty="0">
                <a:solidFill>
                  <a:schemeClr val="tx1"/>
                </a:solidFill>
                <a:effectLst/>
                <a:latin typeface="+mn-lt"/>
                <a:ea typeface="+mn-ea"/>
                <a:cs typeface="+mn-cs"/>
              </a:rPr>
              <a:t> bill. These House and Senate Ag committees often work on separate bills that can have substantial differences.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Once each</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Ag Committee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ready for</a:t>
            </a:r>
            <a:r>
              <a:rPr lang="en-US" sz="1200" b="0" i="0" kern="1200" baseline="0" dirty="0">
                <a:solidFill>
                  <a:schemeClr val="tx1"/>
                </a:solidFill>
                <a:effectLst/>
                <a:latin typeface="+mn-lt"/>
                <a:ea typeface="+mn-ea"/>
                <a:cs typeface="+mn-cs"/>
              </a:rPr>
              <a:t> the House or Senate to vote on their bill, it will go up for a full “floor vote”.  That means, the entire House or Senate members </a:t>
            </a:r>
            <a:r>
              <a:rPr lang="en-US" sz="1200" b="0" i="0" kern="1200" dirty="0">
                <a:solidFill>
                  <a:schemeClr val="tx1"/>
                </a:solidFill>
                <a:effectLst/>
                <a:latin typeface="+mn-lt"/>
                <a:ea typeface="+mn-ea"/>
                <a:cs typeface="+mn-cs"/>
              </a:rPr>
              <a:t>debate</a:t>
            </a:r>
            <a:r>
              <a:rPr lang="en-US" sz="1200" b="0" i="0" kern="1200" baseline="0" dirty="0">
                <a:solidFill>
                  <a:schemeClr val="tx1"/>
                </a:solidFill>
                <a:effectLst/>
                <a:latin typeface="+mn-lt"/>
                <a:ea typeface="+mn-ea"/>
                <a:cs typeface="+mn-cs"/>
              </a:rPr>
              <a:t> the bill</a:t>
            </a:r>
            <a:r>
              <a:rPr lang="en-US" sz="1200" b="0" i="0" kern="1200" dirty="0">
                <a:solidFill>
                  <a:schemeClr val="tx1"/>
                </a:solidFill>
                <a:effectLst/>
                <a:latin typeface="+mn-lt"/>
                <a:ea typeface="+mn-ea"/>
                <a:cs typeface="+mn-cs"/>
              </a:rPr>
              <a:t>, make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amendments, and vote on it again.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After both the full House and Senate have passed their</a:t>
            </a:r>
            <a:r>
              <a:rPr lang="en-US" sz="1200" b="0" i="0" kern="1200" baseline="0" dirty="0">
                <a:solidFill>
                  <a:schemeClr val="tx1"/>
                </a:solidFill>
                <a:effectLst/>
                <a:latin typeface="+mn-lt"/>
                <a:ea typeface="+mn-ea"/>
                <a:cs typeface="+mn-cs"/>
              </a:rPr>
              <a:t> version of the</a:t>
            </a:r>
            <a:r>
              <a:rPr lang="en-US" sz="1200" b="0" i="0" kern="1200" dirty="0">
                <a:solidFill>
                  <a:schemeClr val="tx1"/>
                </a:solidFill>
                <a:effectLst/>
                <a:latin typeface="+mn-lt"/>
                <a:ea typeface="+mn-ea"/>
                <a:cs typeface="+mn-cs"/>
              </a:rPr>
              <a:t> farm bill – which can take a while, and may require a bill being sent back to committee for more work – the two separate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bills (House and Senate) go to a smaller group of Senators and Representatives called a “conference committee.” In conference committee, members will work to combine the two separate bills (the House Bill and Senate</a:t>
            </a:r>
            <a:r>
              <a:rPr lang="en-US" sz="1200" b="0" i="0" kern="1200" baseline="0" dirty="0">
                <a:solidFill>
                  <a:schemeClr val="tx1"/>
                </a:solidFill>
                <a:effectLst/>
                <a:latin typeface="+mn-lt"/>
                <a:ea typeface="+mn-ea"/>
                <a:cs typeface="+mn-cs"/>
              </a:rPr>
              <a:t> Bill)</a:t>
            </a:r>
            <a:r>
              <a:rPr lang="en-US" sz="1200" b="0" i="0" kern="1200" dirty="0">
                <a:solidFill>
                  <a:schemeClr val="tx1"/>
                </a:solidFill>
                <a:effectLst/>
                <a:latin typeface="+mn-lt"/>
                <a:ea typeface="+mn-ea"/>
                <a:cs typeface="+mn-cs"/>
              </a:rPr>
              <a:t> into one.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combined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version of the conference committee’s farm bill then goes back to the House and Senate floors to be debated – and potentially passed.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Once the House and Senate approve a final farm bill, the bill goes to the President, who can veto it or sign it into law!</a:t>
            </a:r>
          </a:p>
          <a:p>
            <a:endParaRPr lang="en-US" dirty="0"/>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5</a:t>
            </a:fld>
            <a:endParaRPr lang="en-US"/>
          </a:p>
        </p:txBody>
      </p:sp>
    </p:spTree>
    <p:extLst>
      <p:ext uri="{BB962C8B-B14F-4D97-AF65-F5344CB8AC3E}">
        <p14:creationId xmlns:p14="http://schemas.microsoft.com/office/powerpoint/2010/main" val="236159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Foo</a:t>
            </a:r>
            <a:r>
              <a:rPr lang="en-US" sz="1200" kern="1200" baseline="0" dirty="0">
                <a:solidFill>
                  <a:schemeClr val="tx1"/>
                </a:solidFill>
                <a:effectLst/>
                <a:latin typeface="+mn-lt"/>
                <a:ea typeface="+mn-ea"/>
                <a:cs typeface="+mn-cs"/>
              </a:rPr>
              <a:t>d and nutrition assistance programs have always been the largest programs in The Farm Bill.  Over </a:t>
            </a:r>
            <a:r>
              <a:rPr lang="en-US" sz="1200" kern="1200" dirty="0">
                <a:solidFill>
                  <a:schemeClr val="tx1"/>
                </a:solidFill>
                <a:effectLst/>
                <a:latin typeface="+mn-lt"/>
                <a:ea typeface="+mn-ea"/>
                <a:cs typeface="+mn-cs"/>
              </a:rPr>
              <a:t>the past 30 years,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cost of the farm bill has increased.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Since the 1990s you can see that food assistance programs in The Farm Bill have continued to grow and rose sharply after the recession in 2009, in</a:t>
            </a:r>
            <a:r>
              <a:rPr lang="en-US" sz="1200" kern="1200" baseline="0" dirty="0">
                <a:solidFill>
                  <a:schemeClr val="tx1"/>
                </a:solidFill>
                <a:effectLst/>
                <a:latin typeface="+mn-lt"/>
                <a:ea typeface="+mn-ea"/>
                <a:cs typeface="+mn-cs"/>
              </a:rPr>
              <a:t> which President Obama approved stimulus funding to increase aid to families suffering in the economic downturn,</a:t>
            </a:r>
            <a:r>
              <a:rPr lang="en-US" sz="1200" kern="1200" dirty="0">
                <a:solidFill>
                  <a:schemeClr val="tx1"/>
                </a:solidFill>
                <a:effectLst/>
                <a:latin typeface="+mn-lt"/>
                <a:ea typeface="+mn-ea"/>
                <a:cs typeface="+mn-cs"/>
              </a:rPr>
              <a:t> but has begun to decline more slowly during the recovery.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6</a:t>
            </a:fld>
            <a:endParaRPr lang="en-US"/>
          </a:p>
        </p:txBody>
      </p:sp>
    </p:spTree>
    <p:extLst>
      <p:ext uri="{BB962C8B-B14F-4D97-AF65-F5344CB8AC3E}">
        <p14:creationId xmlns:p14="http://schemas.microsoft.com/office/powerpoint/2010/main" val="327740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A304B9C3-5BF4-4840-B727-BAB592D37B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1C84CD69-9B36-CC44-8B90-8224C121C0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7" name="Slide Number Placeholder 3">
            <a:extLst>
              <a:ext uri="{FF2B5EF4-FFF2-40B4-BE49-F238E27FC236}">
                <a16:creationId xmlns:a16="http://schemas.microsoft.com/office/drawing/2014/main" id="{2E41AFBF-93E9-4B49-A3A0-943A6CE657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185413D-23A3-0243-81EE-BFDBD0CFB718}"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406812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44D81863-2464-2D46-9F6F-C1ED990912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20E0AAD8-31C4-2343-8DA5-6ED928D3B8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5" name="Slide Number Placeholder 3">
            <a:extLst>
              <a:ext uri="{FF2B5EF4-FFF2-40B4-BE49-F238E27FC236}">
                <a16:creationId xmlns:a16="http://schemas.microsoft.com/office/drawing/2014/main" id="{8C048B5A-D11E-1745-96CE-DA53283E6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ABD0AFAC-6C46-7941-84D4-AD17D0DFAF2D}"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99419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because I believe that research should be shared with the public and policymakers, I intentionally speak with the media to try and disseminate my work and comment on upcoming policy proposals.  Now, more than ever, is an important time for researchers to speak up and discuss our work with stakeholders.  If we don’t, who will? </a:t>
            </a:r>
          </a:p>
        </p:txBody>
      </p:sp>
      <p:sp>
        <p:nvSpPr>
          <p:cNvPr id="4" name="Slide Number Placeholder 3"/>
          <p:cNvSpPr>
            <a:spLocks noGrp="1"/>
          </p:cNvSpPr>
          <p:nvPr>
            <p:ph type="sldNum" sz="quarter" idx="10"/>
          </p:nvPr>
        </p:nvSpPr>
        <p:spPr/>
        <p:txBody>
          <a:bodyPr/>
          <a:lstStyle/>
          <a:p>
            <a:fld id="{1925E6CB-A411-1D46-9709-2B051FAB6531}" type="slidenum">
              <a:rPr lang="en-US" smtClean="0"/>
              <a:t>10</a:t>
            </a:fld>
            <a:endParaRPr lang="en-US"/>
          </a:p>
        </p:txBody>
      </p:sp>
    </p:spTree>
    <p:extLst>
      <p:ext uri="{BB962C8B-B14F-4D97-AF65-F5344CB8AC3E}">
        <p14:creationId xmlns:p14="http://schemas.microsoft.com/office/powerpoint/2010/main" val="222637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53AC-7A9F-D941-9E09-E22AC0258E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9D0E7E-4A1D-2B45-AF24-71035D5AD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853B97-F32B-984E-8CFA-6C507DAF423D}"/>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5" name="Footer Placeholder 4">
            <a:extLst>
              <a:ext uri="{FF2B5EF4-FFF2-40B4-BE49-F238E27FC236}">
                <a16:creationId xmlns:a16="http://schemas.microsoft.com/office/drawing/2014/main" id="{27F921AD-E4A7-6F4C-8969-E6D8EDA9A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B5CAA-AB91-9F45-9E90-A09528566B68}"/>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416710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5265-6F03-084F-8632-722F53A57C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C4791-56A7-A94F-A2AA-8A95F3D3BD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59B56-EBC9-6A4E-9B73-60610A9F708A}"/>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5" name="Footer Placeholder 4">
            <a:extLst>
              <a:ext uri="{FF2B5EF4-FFF2-40B4-BE49-F238E27FC236}">
                <a16:creationId xmlns:a16="http://schemas.microsoft.com/office/drawing/2014/main" id="{1A5AE646-57C6-D044-B2BE-0EBC94627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86437-6212-C344-9257-F011934EC5B4}"/>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111437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FC299-FC91-3542-AE7D-FEFFAFF806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518BAC-0585-3043-BB52-92FA2435F7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9999C-DAFE-7949-A013-00F4E20C8CD4}"/>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5" name="Footer Placeholder 4">
            <a:extLst>
              <a:ext uri="{FF2B5EF4-FFF2-40B4-BE49-F238E27FC236}">
                <a16:creationId xmlns:a16="http://schemas.microsoft.com/office/drawing/2014/main" id="{CC3C5440-4FEB-1B46-BCF3-6002A82C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26229-610F-8447-92DF-560DA2AD130A}"/>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1015137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13F11BD-6D30-014A-94BC-0F358BB166C2}"/>
              </a:ext>
            </a:extLst>
          </p:cNvPr>
          <p:cNvSpPr>
            <a:spLocks noGrp="1"/>
          </p:cNvSpPr>
          <p:nvPr>
            <p:ph type="dt" sz="half" idx="14"/>
          </p:nvPr>
        </p:nvSpPr>
        <p:spPr/>
        <p:txBody>
          <a:bodyPr/>
          <a:lstStyle>
            <a:lvl1pPr>
              <a:defRPr/>
            </a:lvl1pPr>
          </a:lstStyle>
          <a:p>
            <a:pPr>
              <a:defRPr/>
            </a:pPr>
            <a:fld id="{8AB0F21C-80E1-B74B-BF28-9020371CB191}" type="datetime1">
              <a:rPr lang="en-US"/>
              <a:pPr>
                <a:defRPr/>
              </a:pPr>
              <a:t>10/12/18</a:t>
            </a:fld>
            <a:endParaRPr lang="en-US"/>
          </a:p>
        </p:txBody>
      </p:sp>
      <p:sp>
        <p:nvSpPr>
          <p:cNvPr id="6" name="Footer Placeholder 4">
            <a:extLst>
              <a:ext uri="{FF2B5EF4-FFF2-40B4-BE49-F238E27FC236}">
                <a16:creationId xmlns:a16="http://schemas.microsoft.com/office/drawing/2014/main" id="{70EF3E3D-1D4E-E641-A24A-23D8FBF8A0EB}"/>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96F976-9B87-A749-A489-93C9424DAD1C}"/>
              </a:ext>
            </a:extLst>
          </p:cNvPr>
          <p:cNvSpPr>
            <a:spLocks noGrp="1"/>
          </p:cNvSpPr>
          <p:nvPr>
            <p:ph type="sldNum" sz="quarter" idx="16"/>
          </p:nvPr>
        </p:nvSpPr>
        <p:spPr/>
        <p:txBody>
          <a:bodyPr/>
          <a:lstStyle>
            <a:lvl1pPr>
              <a:defRPr/>
            </a:lvl1pPr>
          </a:lstStyle>
          <a:p>
            <a:pPr>
              <a:defRPr/>
            </a:pPr>
            <a:fld id="{7BEB5B70-CE45-3E4F-A402-27615CABA45E}" type="slidenum">
              <a:rPr lang="en-US"/>
              <a:pPr>
                <a:defRPr/>
              </a:pPr>
              <a:t>‹#›</a:t>
            </a:fld>
            <a:endParaRPr lang="en-US"/>
          </a:p>
        </p:txBody>
      </p:sp>
    </p:spTree>
    <p:extLst>
      <p:ext uri="{BB962C8B-B14F-4D97-AF65-F5344CB8AC3E}">
        <p14:creationId xmlns:p14="http://schemas.microsoft.com/office/powerpoint/2010/main" val="410380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7480-B5EC-0F48-9A6B-CE750BEA8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899A8-98FB-454B-AB9F-2D5C313935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1AE33-E140-E844-926E-2764EFC29A98}"/>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5" name="Footer Placeholder 4">
            <a:extLst>
              <a:ext uri="{FF2B5EF4-FFF2-40B4-BE49-F238E27FC236}">
                <a16:creationId xmlns:a16="http://schemas.microsoft.com/office/drawing/2014/main" id="{7DA0BEBD-2C37-AF4A-BF36-E95546340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6247A-3613-B54A-BC19-CF4F450B6304}"/>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327690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81AF-78EA-1443-AE26-DAC0B82505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0C10F0-F9F6-B34F-B17D-93E192840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507E43-E22F-A846-934C-40D34DE881D0}"/>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5" name="Footer Placeholder 4">
            <a:extLst>
              <a:ext uri="{FF2B5EF4-FFF2-40B4-BE49-F238E27FC236}">
                <a16:creationId xmlns:a16="http://schemas.microsoft.com/office/drawing/2014/main" id="{D1A447A4-A7A5-0D41-BC46-CA3A8B17F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61B53-6443-3C48-85BC-96CE87D54EE1}"/>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214159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6F3C-4767-F44E-9290-7F77146B9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1C070-5956-8E4F-A0F3-D30EBC8E38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CFE33F-D5CD-D643-B10E-3D4E636C64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CA1E1F-3292-CA49-B752-618D0C5AF7D5}"/>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6" name="Footer Placeholder 5">
            <a:extLst>
              <a:ext uri="{FF2B5EF4-FFF2-40B4-BE49-F238E27FC236}">
                <a16:creationId xmlns:a16="http://schemas.microsoft.com/office/drawing/2014/main" id="{C9382880-5427-6F4C-932A-48577B2D9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81751-16BB-2E4C-98C5-C4ECABC0F4B5}"/>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200387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E016-7516-FC46-ACCD-3DD8118F74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4AD1E5-5F01-FC4F-A203-64CFF8FD96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5937A0-8C5B-E741-B544-8BE9A23488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DA080D-F21C-6444-991F-C0E6441EB1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DA027A-B1E4-B340-BD6D-B85EEB8427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164AB-B188-2549-8CF4-3139EA316708}"/>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8" name="Footer Placeholder 7">
            <a:extLst>
              <a:ext uri="{FF2B5EF4-FFF2-40B4-BE49-F238E27FC236}">
                <a16:creationId xmlns:a16="http://schemas.microsoft.com/office/drawing/2014/main" id="{52359861-FDB7-3A4E-9A01-B248D13A95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9DA5FE-8A90-B64C-B5FF-7EECA30AC8EA}"/>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65330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7883-FD0B-9649-A092-AD3A1ACF53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586916-4534-D74B-8A66-88F2DDB54760}"/>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4" name="Footer Placeholder 3">
            <a:extLst>
              <a:ext uri="{FF2B5EF4-FFF2-40B4-BE49-F238E27FC236}">
                <a16:creationId xmlns:a16="http://schemas.microsoft.com/office/drawing/2014/main" id="{4C12D074-B495-8F46-95B6-6EA0B5019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7152BD-6458-EF4E-99A4-88BB6E92FDCC}"/>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40656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3330F-B545-FD45-9833-9CA5052B7CC4}"/>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3" name="Footer Placeholder 2">
            <a:extLst>
              <a:ext uri="{FF2B5EF4-FFF2-40B4-BE49-F238E27FC236}">
                <a16:creationId xmlns:a16="http://schemas.microsoft.com/office/drawing/2014/main" id="{94D0D516-A74F-7F4E-A6C7-F4E124D338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9C169-13E6-A84C-8676-D83B5BE15177}"/>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330932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F78E-0CBE-9740-8472-678A70446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343C2-408A-414C-AC32-0541768B8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139A2-25E5-C946-AE9B-70B88ADB3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B1897D-407F-1448-ACE5-ED946E182843}"/>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6" name="Footer Placeholder 5">
            <a:extLst>
              <a:ext uri="{FF2B5EF4-FFF2-40B4-BE49-F238E27FC236}">
                <a16:creationId xmlns:a16="http://schemas.microsoft.com/office/drawing/2014/main" id="{76803E57-E830-704F-ABE9-C84876241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FC637-55BA-F346-BFC9-1FB8E0A5E401}"/>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36149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FE72-DA48-B641-95EC-90EA789E4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F7A7C3-7F0C-264A-9B62-44ED65AD5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209249-0A9F-234B-A8EE-D99B3CDEA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AF1549-4182-4E41-B330-7F856092F1FF}"/>
              </a:ext>
            </a:extLst>
          </p:cNvPr>
          <p:cNvSpPr>
            <a:spLocks noGrp="1"/>
          </p:cNvSpPr>
          <p:nvPr>
            <p:ph type="dt" sz="half" idx="10"/>
          </p:nvPr>
        </p:nvSpPr>
        <p:spPr/>
        <p:txBody>
          <a:bodyPr/>
          <a:lstStyle/>
          <a:p>
            <a:fld id="{06D5C8C8-9729-F241-B6EC-E88A89A0F497}" type="datetimeFigureOut">
              <a:rPr lang="en-US" smtClean="0"/>
              <a:t>10/12/18</a:t>
            </a:fld>
            <a:endParaRPr lang="en-US"/>
          </a:p>
        </p:txBody>
      </p:sp>
      <p:sp>
        <p:nvSpPr>
          <p:cNvPr id="6" name="Footer Placeholder 5">
            <a:extLst>
              <a:ext uri="{FF2B5EF4-FFF2-40B4-BE49-F238E27FC236}">
                <a16:creationId xmlns:a16="http://schemas.microsoft.com/office/drawing/2014/main" id="{9F192B7E-5B62-B54E-9F40-B17DDEAD6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6895D-C875-594B-A8A2-D5F896EE7434}"/>
              </a:ext>
            </a:extLst>
          </p:cNvPr>
          <p:cNvSpPr>
            <a:spLocks noGrp="1"/>
          </p:cNvSpPr>
          <p:nvPr>
            <p:ph type="sldNum" sz="quarter" idx="12"/>
          </p:nvPr>
        </p:nvSpPr>
        <p:spPr/>
        <p:txBody>
          <a:bodyPr/>
          <a:lstStyle/>
          <a:p>
            <a:fld id="{20E8D50C-D9F8-8D49-BE04-BD67147105E3}" type="slidenum">
              <a:rPr lang="en-US" smtClean="0"/>
              <a:t>‹#›</a:t>
            </a:fld>
            <a:endParaRPr lang="en-US"/>
          </a:p>
        </p:txBody>
      </p:sp>
    </p:spTree>
    <p:extLst>
      <p:ext uri="{BB962C8B-B14F-4D97-AF65-F5344CB8AC3E}">
        <p14:creationId xmlns:p14="http://schemas.microsoft.com/office/powerpoint/2010/main" val="168339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A3B6D1-F4C9-954C-A6D5-F3281B00D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AADAF9-7304-CC4B-B602-F9E0F606A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6021E-68D7-C048-8061-52E252D51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5C8C8-9729-F241-B6EC-E88A89A0F497}" type="datetimeFigureOut">
              <a:rPr lang="en-US" smtClean="0"/>
              <a:t>10/12/18</a:t>
            </a:fld>
            <a:endParaRPr lang="en-US"/>
          </a:p>
        </p:txBody>
      </p:sp>
      <p:sp>
        <p:nvSpPr>
          <p:cNvPr id="5" name="Footer Placeholder 4">
            <a:extLst>
              <a:ext uri="{FF2B5EF4-FFF2-40B4-BE49-F238E27FC236}">
                <a16:creationId xmlns:a16="http://schemas.microsoft.com/office/drawing/2014/main" id="{923A844F-EB24-8849-8467-13DC0DBE7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8B84BF-B8CD-9344-8F4C-D3DF26833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8D50C-D9F8-8D49-BE04-BD67147105E3}" type="slidenum">
              <a:rPr lang="en-US" smtClean="0"/>
              <a:t>‹#›</a:t>
            </a:fld>
            <a:endParaRPr lang="en-US"/>
          </a:p>
        </p:txBody>
      </p:sp>
    </p:spTree>
    <p:extLst>
      <p:ext uri="{BB962C8B-B14F-4D97-AF65-F5344CB8AC3E}">
        <p14:creationId xmlns:p14="http://schemas.microsoft.com/office/powerpoint/2010/main" val="1767448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hayens-maslow@nc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26601" y="1467137"/>
            <a:ext cx="9966251" cy="2387600"/>
          </a:xfrm>
        </p:spPr>
        <p:txBody>
          <a:bodyPr>
            <a:normAutofit fontScale="90000"/>
          </a:bodyPr>
          <a:lstStyle/>
          <a:p>
            <a:r>
              <a:rPr lang="en-US" b="1" dirty="0"/>
              <a:t>Equity in the 2018 Farm Bill: </a:t>
            </a:r>
            <a:br>
              <a:rPr lang="en-US" b="1" dirty="0"/>
            </a:br>
            <a:r>
              <a:rPr lang="en-US" b="1" dirty="0"/>
              <a:t>How to Educate Policymakers on the Importance of the Food Environment and Health</a:t>
            </a:r>
            <a:endParaRPr lang="en-US" b="1" dirty="0">
              <a:effectLst/>
            </a:endParaRPr>
          </a:p>
        </p:txBody>
      </p:sp>
      <p:sp>
        <p:nvSpPr>
          <p:cNvPr id="5" name="Subtitle 4"/>
          <p:cNvSpPr>
            <a:spLocks noGrp="1"/>
          </p:cNvSpPr>
          <p:nvPr>
            <p:ph type="subTitle" idx="1"/>
          </p:nvPr>
        </p:nvSpPr>
        <p:spPr>
          <a:xfrm>
            <a:off x="1524000" y="4580976"/>
            <a:ext cx="9144000" cy="1655762"/>
          </a:xfrm>
        </p:spPr>
        <p:txBody>
          <a:bodyPr>
            <a:normAutofit fontScale="92500" lnSpcReduction="20000"/>
          </a:bodyPr>
          <a:lstStyle/>
          <a:p>
            <a:r>
              <a:rPr lang="en-US" dirty="0"/>
              <a:t>Lindsey Haynes-Maslow, PhD, MHA</a:t>
            </a:r>
            <a:br>
              <a:rPr lang="en-US" dirty="0"/>
            </a:br>
            <a:r>
              <a:rPr lang="en-US" dirty="0"/>
              <a:t>Assistant Professor and Extension Specialist</a:t>
            </a:r>
            <a:br>
              <a:rPr lang="en-US" dirty="0"/>
            </a:br>
            <a:r>
              <a:rPr lang="en-US" dirty="0"/>
              <a:t>Department of Agricultural and Human Sciences</a:t>
            </a:r>
            <a:br>
              <a:rPr lang="en-US" dirty="0"/>
            </a:br>
            <a:r>
              <a:rPr lang="en-US" dirty="0"/>
              <a:t>NC State University</a:t>
            </a:r>
            <a:br>
              <a:rPr lang="en-US" dirty="0"/>
            </a:br>
            <a:r>
              <a:rPr lang="en-US" dirty="0">
                <a:hlinkClick r:id="rId3"/>
              </a:rPr>
              <a:t>Lhaynes-maslow@ncsu.edu</a:t>
            </a:r>
            <a:br>
              <a:rPr lang="en-US" dirty="0"/>
            </a:br>
            <a:endParaRPr lang="en-US" dirty="0"/>
          </a:p>
        </p:txBody>
      </p:sp>
      <p:pic>
        <p:nvPicPr>
          <p:cNvPr id="6" name="Picture 2" descr="ttps://brand.ncsu.edu/assets/logos/ncstate-brick-4x1-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1501674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D16A59-5BCB-6145-BDC1-AE00B3043CCF}"/>
              </a:ext>
            </a:extLst>
          </p:cNvPr>
          <p:cNvSpPr>
            <a:spLocks noGrp="1"/>
          </p:cNvSpPr>
          <p:nvPr>
            <p:ph type="title"/>
          </p:nvPr>
        </p:nvSpPr>
        <p:spPr>
          <a:xfrm>
            <a:off x="262253" y="165948"/>
            <a:ext cx="12407705" cy="958625"/>
          </a:xfrm>
        </p:spPr>
        <p:txBody>
          <a:bodyPr>
            <a:noAutofit/>
          </a:bodyPr>
          <a:lstStyle/>
          <a:p>
            <a:r>
              <a:rPr lang="en-US" b="1" dirty="0"/>
              <a:t>How Can You Educate Policymakers?</a:t>
            </a:r>
          </a:p>
        </p:txBody>
      </p:sp>
      <p:grpSp>
        <p:nvGrpSpPr>
          <p:cNvPr id="15" name="Group 14">
            <a:extLst>
              <a:ext uri="{FF2B5EF4-FFF2-40B4-BE49-F238E27FC236}">
                <a16:creationId xmlns:a16="http://schemas.microsoft.com/office/drawing/2014/main" id="{70C6CE46-B524-994B-BE9C-C11B41D65259}"/>
              </a:ext>
            </a:extLst>
          </p:cNvPr>
          <p:cNvGrpSpPr/>
          <p:nvPr/>
        </p:nvGrpSpPr>
        <p:grpSpPr>
          <a:xfrm>
            <a:off x="5293474" y="1448604"/>
            <a:ext cx="3338628" cy="3178462"/>
            <a:chOff x="420804" y="2857364"/>
            <a:chExt cx="3814762" cy="3748459"/>
          </a:xfrm>
        </p:grpSpPr>
        <p:pic>
          <p:nvPicPr>
            <p:cNvPr id="9" name="Picture 8">
              <a:extLst>
                <a:ext uri="{FF2B5EF4-FFF2-40B4-BE49-F238E27FC236}">
                  <a16:creationId xmlns:a16="http://schemas.microsoft.com/office/drawing/2014/main" id="{9E8AB053-927F-604E-969B-3DA45169BFEE}"/>
                </a:ext>
              </a:extLst>
            </p:cNvPr>
            <p:cNvPicPr>
              <a:picLocks noChangeAspect="1"/>
            </p:cNvPicPr>
            <p:nvPr/>
          </p:nvPicPr>
          <p:blipFill rotWithShape="1">
            <a:blip r:embed="rId3"/>
            <a:srcRect l="27774" t="67820" r="40937" b="16008"/>
            <a:stretch/>
          </p:blipFill>
          <p:spPr>
            <a:xfrm>
              <a:off x="420804" y="5497235"/>
              <a:ext cx="3814762" cy="1108588"/>
            </a:xfrm>
            <a:prstGeom prst="rect">
              <a:avLst/>
            </a:prstGeom>
          </p:spPr>
        </p:pic>
        <p:pic>
          <p:nvPicPr>
            <p:cNvPr id="10" name="Picture 9">
              <a:extLst>
                <a:ext uri="{FF2B5EF4-FFF2-40B4-BE49-F238E27FC236}">
                  <a16:creationId xmlns:a16="http://schemas.microsoft.com/office/drawing/2014/main" id="{61A53FAF-830C-DA46-86C6-7F626125A04B}"/>
                </a:ext>
              </a:extLst>
            </p:cNvPr>
            <p:cNvPicPr>
              <a:picLocks noChangeAspect="1"/>
            </p:cNvPicPr>
            <p:nvPr/>
          </p:nvPicPr>
          <p:blipFill rotWithShape="1">
            <a:blip r:embed="rId3"/>
            <a:srcRect l="27774" t="7688" r="43688" b="87153"/>
            <a:stretch/>
          </p:blipFill>
          <p:spPr>
            <a:xfrm>
              <a:off x="551068" y="2857364"/>
              <a:ext cx="3479241" cy="353681"/>
            </a:xfrm>
            <a:prstGeom prst="rect">
              <a:avLst/>
            </a:prstGeom>
          </p:spPr>
        </p:pic>
      </p:grpSp>
      <p:grpSp>
        <p:nvGrpSpPr>
          <p:cNvPr id="19" name="Group 18">
            <a:extLst>
              <a:ext uri="{FF2B5EF4-FFF2-40B4-BE49-F238E27FC236}">
                <a16:creationId xmlns:a16="http://schemas.microsoft.com/office/drawing/2014/main" id="{A99B2CB3-6D23-E44C-AF3D-E684FC978B14}"/>
              </a:ext>
            </a:extLst>
          </p:cNvPr>
          <p:cNvGrpSpPr/>
          <p:nvPr/>
        </p:nvGrpSpPr>
        <p:grpSpPr>
          <a:xfrm>
            <a:off x="8913238" y="1016164"/>
            <a:ext cx="2918164" cy="2929174"/>
            <a:chOff x="7950295" y="1436063"/>
            <a:chExt cx="3850308" cy="3727831"/>
          </a:xfrm>
        </p:grpSpPr>
        <p:pic>
          <p:nvPicPr>
            <p:cNvPr id="17" name="Picture 16">
              <a:extLst>
                <a:ext uri="{FF2B5EF4-FFF2-40B4-BE49-F238E27FC236}">
                  <a16:creationId xmlns:a16="http://schemas.microsoft.com/office/drawing/2014/main" id="{ED8D9C73-CCCE-2E45-8CE6-3B9B98FB8EAF}"/>
                </a:ext>
              </a:extLst>
            </p:cNvPr>
            <p:cNvPicPr>
              <a:picLocks noChangeAspect="1"/>
            </p:cNvPicPr>
            <p:nvPr/>
          </p:nvPicPr>
          <p:blipFill rotWithShape="1">
            <a:blip r:embed="rId4"/>
            <a:srcRect l="35070" t="11096" r="34262" b="83987"/>
            <a:stretch/>
          </p:blipFill>
          <p:spPr>
            <a:xfrm>
              <a:off x="8005931" y="1436063"/>
              <a:ext cx="3739036" cy="337069"/>
            </a:xfrm>
            <a:prstGeom prst="rect">
              <a:avLst/>
            </a:prstGeom>
          </p:spPr>
        </p:pic>
        <p:pic>
          <p:nvPicPr>
            <p:cNvPr id="18" name="Picture 17">
              <a:extLst>
                <a:ext uri="{FF2B5EF4-FFF2-40B4-BE49-F238E27FC236}">
                  <a16:creationId xmlns:a16="http://schemas.microsoft.com/office/drawing/2014/main" id="{0C862B8B-3EC6-374D-A180-EE1714F6208F}"/>
                </a:ext>
              </a:extLst>
            </p:cNvPr>
            <p:cNvPicPr>
              <a:picLocks noChangeAspect="1"/>
            </p:cNvPicPr>
            <p:nvPr/>
          </p:nvPicPr>
          <p:blipFill rotWithShape="1">
            <a:blip r:embed="rId4"/>
            <a:srcRect l="28021" t="27326" r="40399" b="23936"/>
            <a:stretch/>
          </p:blipFill>
          <p:spPr>
            <a:xfrm>
              <a:off x="7950295" y="1822996"/>
              <a:ext cx="3850308" cy="3340898"/>
            </a:xfrm>
            <a:prstGeom prst="rect">
              <a:avLst/>
            </a:prstGeom>
          </p:spPr>
        </p:pic>
      </p:grpSp>
      <p:pic>
        <p:nvPicPr>
          <p:cNvPr id="21" name="Picture 20">
            <a:extLst>
              <a:ext uri="{FF2B5EF4-FFF2-40B4-BE49-F238E27FC236}">
                <a16:creationId xmlns:a16="http://schemas.microsoft.com/office/drawing/2014/main" id="{1C72C6B9-322B-F541-A5D2-494404C29AFB}"/>
              </a:ext>
            </a:extLst>
          </p:cNvPr>
          <p:cNvPicPr>
            <a:picLocks noChangeAspect="1"/>
          </p:cNvPicPr>
          <p:nvPr/>
        </p:nvPicPr>
        <p:blipFill rotWithShape="1">
          <a:blip r:embed="rId5"/>
          <a:srcRect l="20921" t="9520" r="40263" b="43808"/>
          <a:stretch/>
        </p:blipFill>
        <p:spPr>
          <a:xfrm>
            <a:off x="8817267" y="4085713"/>
            <a:ext cx="3095037" cy="2092329"/>
          </a:xfrm>
          <a:prstGeom prst="rect">
            <a:avLst/>
          </a:prstGeom>
        </p:spPr>
      </p:pic>
      <p:grpSp>
        <p:nvGrpSpPr>
          <p:cNvPr id="27" name="Group 26">
            <a:extLst>
              <a:ext uri="{FF2B5EF4-FFF2-40B4-BE49-F238E27FC236}">
                <a16:creationId xmlns:a16="http://schemas.microsoft.com/office/drawing/2014/main" id="{0FD13C3D-A0BA-F645-A9D5-8E1F5FE798BE}"/>
              </a:ext>
            </a:extLst>
          </p:cNvPr>
          <p:cNvGrpSpPr/>
          <p:nvPr/>
        </p:nvGrpSpPr>
        <p:grpSpPr>
          <a:xfrm>
            <a:off x="1703229" y="2101886"/>
            <a:ext cx="3447074" cy="3985435"/>
            <a:chOff x="3831020" y="1997970"/>
            <a:chExt cx="3447074" cy="3985435"/>
          </a:xfrm>
        </p:grpSpPr>
        <p:pic>
          <p:nvPicPr>
            <p:cNvPr id="24" name="Picture 23">
              <a:extLst>
                <a:ext uri="{FF2B5EF4-FFF2-40B4-BE49-F238E27FC236}">
                  <a16:creationId xmlns:a16="http://schemas.microsoft.com/office/drawing/2014/main" id="{9DDAE67C-B38E-9045-8ECA-7C2CB9B6237C}"/>
                </a:ext>
              </a:extLst>
            </p:cNvPr>
            <p:cNvPicPr>
              <a:picLocks noChangeAspect="1"/>
            </p:cNvPicPr>
            <p:nvPr/>
          </p:nvPicPr>
          <p:blipFill rotWithShape="1">
            <a:blip r:embed="rId6"/>
            <a:srcRect l="37269" t="7464" r="35230" b="85515"/>
            <a:stretch/>
          </p:blipFill>
          <p:spPr>
            <a:xfrm>
              <a:off x="3878137" y="1997970"/>
              <a:ext cx="3352840" cy="481263"/>
            </a:xfrm>
            <a:prstGeom prst="rect">
              <a:avLst/>
            </a:prstGeom>
          </p:spPr>
        </p:pic>
        <p:pic>
          <p:nvPicPr>
            <p:cNvPr id="26" name="Picture 25">
              <a:extLst>
                <a:ext uri="{FF2B5EF4-FFF2-40B4-BE49-F238E27FC236}">
                  <a16:creationId xmlns:a16="http://schemas.microsoft.com/office/drawing/2014/main" id="{4347B843-4F42-3141-B54C-24703AABBF1B}"/>
                </a:ext>
              </a:extLst>
            </p:cNvPr>
            <p:cNvPicPr>
              <a:picLocks noChangeAspect="1"/>
            </p:cNvPicPr>
            <p:nvPr/>
          </p:nvPicPr>
          <p:blipFill rotWithShape="1">
            <a:blip r:embed="rId7"/>
            <a:srcRect l="18157" t="24641" r="39737"/>
            <a:stretch/>
          </p:blipFill>
          <p:spPr>
            <a:xfrm>
              <a:off x="3831020" y="2514733"/>
              <a:ext cx="3447074" cy="3468672"/>
            </a:xfrm>
            <a:prstGeom prst="rect">
              <a:avLst/>
            </a:prstGeom>
          </p:spPr>
        </p:pic>
      </p:grpSp>
      <p:sp>
        <p:nvSpPr>
          <p:cNvPr id="33" name="Rectangle 32">
            <a:extLst>
              <a:ext uri="{FF2B5EF4-FFF2-40B4-BE49-F238E27FC236}">
                <a16:creationId xmlns:a16="http://schemas.microsoft.com/office/drawing/2014/main" id="{45CCB905-DA09-4A45-951B-A45F652249BD}"/>
              </a:ext>
            </a:extLst>
          </p:cNvPr>
          <p:cNvSpPr/>
          <p:nvPr/>
        </p:nvSpPr>
        <p:spPr>
          <a:xfrm>
            <a:off x="1703230" y="2009596"/>
            <a:ext cx="3447074" cy="4077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8522528-8C3F-0E4E-A8D6-DB06ABD6478D}"/>
              </a:ext>
            </a:extLst>
          </p:cNvPr>
          <p:cNvSpPr/>
          <p:nvPr/>
        </p:nvSpPr>
        <p:spPr>
          <a:xfrm>
            <a:off x="5343749" y="1309676"/>
            <a:ext cx="3125611" cy="33295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28586FE-41D3-4D45-BD72-AFD5463942AE}"/>
              </a:ext>
            </a:extLst>
          </p:cNvPr>
          <p:cNvSpPr/>
          <p:nvPr/>
        </p:nvSpPr>
        <p:spPr>
          <a:xfrm>
            <a:off x="8920664" y="968340"/>
            <a:ext cx="2888241" cy="2962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7018D69-DEC1-C64D-A2F3-497ACD193FD3}"/>
              </a:ext>
            </a:extLst>
          </p:cNvPr>
          <p:cNvSpPr/>
          <p:nvPr/>
        </p:nvSpPr>
        <p:spPr>
          <a:xfrm>
            <a:off x="8769579" y="4106898"/>
            <a:ext cx="3190415" cy="20499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5E0DB18E-3454-6344-8500-262E847415CC}"/>
              </a:ext>
            </a:extLst>
          </p:cNvPr>
          <p:cNvGrpSpPr/>
          <p:nvPr/>
        </p:nvGrpSpPr>
        <p:grpSpPr>
          <a:xfrm>
            <a:off x="5420051" y="4860724"/>
            <a:ext cx="2952504" cy="1227834"/>
            <a:chOff x="5344895" y="1124717"/>
            <a:chExt cx="2952504" cy="1227834"/>
          </a:xfrm>
        </p:grpSpPr>
        <p:grpSp>
          <p:nvGrpSpPr>
            <p:cNvPr id="32" name="Group 31">
              <a:extLst>
                <a:ext uri="{FF2B5EF4-FFF2-40B4-BE49-F238E27FC236}">
                  <a16:creationId xmlns:a16="http://schemas.microsoft.com/office/drawing/2014/main" id="{FF20C240-7E14-1243-AE5F-7201E9A6EE11}"/>
                </a:ext>
              </a:extLst>
            </p:cNvPr>
            <p:cNvGrpSpPr/>
            <p:nvPr/>
          </p:nvGrpSpPr>
          <p:grpSpPr>
            <a:xfrm>
              <a:off x="5344895" y="1124717"/>
              <a:ext cx="2952504" cy="1227834"/>
              <a:chOff x="68714" y="5526839"/>
              <a:chExt cx="2952504" cy="1227834"/>
            </a:xfrm>
          </p:grpSpPr>
          <p:pic>
            <p:nvPicPr>
              <p:cNvPr id="29" name="Picture 28">
                <a:extLst>
                  <a:ext uri="{FF2B5EF4-FFF2-40B4-BE49-F238E27FC236}">
                    <a16:creationId xmlns:a16="http://schemas.microsoft.com/office/drawing/2014/main" id="{CE03CA2F-4D37-D44A-B5DA-65C48DD1E2F6}"/>
                  </a:ext>
                </a:extLst>
              </p:cNvPr>
              <p:cNvPicPr>
                <a:picLocks noChangeAspect="1"/>
              </p:cNvPicPr>
              <p:nvPr/>
            </p:nvPicPr>
            <p:blipFill rotWithShape="1">
              <a:blip r:embed="rId8"/>
              <a:srcRect l="37405" t="16355" r="37436" b="75360"/>
              <a:stretch/>
            </p:blipFill>
            <p:spPr>
              <a:xfrm>
                <a:off x="68714" y="5526839"/>
                <a:ext cx="2952503" cy="567944"/>
              </a:xfrm>
              <a:prstGeom prst="rect">
                <a:avLst/>
              </a:prstGeom>
            </p:spPr>
          </p:pic>
          <p:pic>
            <p:nvPicPr>
              <p:cNvPr id="31" name="Picture 30">
                <a:extLst>
                  <a:ext uri="{FF2B5EF4-FFF2-40B4-BE49-F238E27FC236}">
                    <a16:creationId xmlns:a16="http://schemas.microsoft.com/office/drawing/2014/main" id="{FA90A4C3-8FFA-804A-A292-50A9ADCA7786}"/>
                  </a:ext>
                </a:extLst>
              </p:cNvPr>
              <p:cNvPicPr>
                <a:picLocks noChangeAspect="1"/>
              </p:cNvPicPr>
              <p:nvPr/>
            </p:nvPicPr>
            <p:blipFill rotWithShape="1">
              <a:blip r:embed="rId9"/>
              <a:srcRect l="6236" t="34592" r="42718" b="47727"/>
              <a:stretch/>
            </p:blipFill>
            <p:spPr>
              <a:xfrm>
                <a:off x="140678" y="6148678"/>
                <a:ext cx="2880540" cy="605995"/>
              </a:xfrm>
              <a:prstGeom prst="rect">
                <a:avLst/>
              </a:prstGeom>
            </p:spPr>
          </p:pic>
        </p:grpSp>
        <p:sp>
          <p:nvSpPr>
            <p:cNvPr id="44" name="Rectangle 43">
              <a:extLst>
                <a:ext uri="{FF2B5EF4-FFF2-40B4-BE49-F238E27FC236}">
                  <a16:creationId xmlns:a16="http://schemas.microsoft.com/office/drawing/2014/main" id="{A9706F27-09AC-BB49-A0F9-87B528906D98}"/>
                </a:ext>
              </a:extLst>
            </p:cNvPr>
            <p:cNvSpPr/>
            <p:nvPr/>
          </p:nvSpPr>
          <p:spPr>
            <a:xfrm>
              <a:off x="5344895" y="1142905"/>
              <a:ext cx="2952504" cy="12096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1DF223A2-5D0A-1642-8ED2-CE5D856C431E}"/>
              </a:ext>
            </a:extLst>
          </p:cNvPr>
          <p:cNvPicPr>
            <a:picLocks noChangeAspect="1"/>
          </p:cNvPicPr>
          <p:nvPr/>
        </p:nvPicPr>
        <p:blipFill rotWithShape="1">
          <a:blip r:embed="rId3"/>
          <a:srcRect l="28368" t="24641" r="42085" b="40217"/>
          <a:stretch/>
        </p:blipFill>
        <p:spPr>
          <a:xfrm>
            <a:off x="5391208" y="1775493"/>
            <a:ext cx="3030692" cy="1963584"/>
          </a:xfrm>
          <a:prstGeom prst="rect">
            <a:avLst/>
          </a:prstGeom>
        </p:spPr>
      </p:pic>
      <p:sp>
        <p:nvSpPr>
          <p:cNvPr id="34" name="TextBox 33">
            <a:extLst>
              <a:ext uri="{FF2B5EF4-FFF2-40B4-BE49-F238E27FC236}">
                <a16:creationId xmlns:a16="http://schemas.microsoft.com/office/drawing/2014/main" id="{83251919-F7C4-934E-B225-EA27A5300784}"/>
              </a:ext>
            </a:extLst>
          </p:cNvPr>
          <p:cNvSpPr txBox="1"/>
          <p:nvPr/>
        </p:nvSpPr>
        <p:spPr>
          <a:xfrm>
            <a:off x="6976544" y="6435314"/>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36" name="Picture 2" descr="ttps://brand.ncsu.edu/assets/logos/ncstate-brick-4x1-red.png">
            <a:extLst>
              <a:ext uri="{FF2B5EF4-FFF2-40B4-BE49-F238E27FC236}">
                <a16:creationId xmlns:a16="http://schemas.microsoft.com/office/drawing/2014/main" id="{95B35AB6-AD05-0541-8F35-B4B0F5FAC7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5">
            <a:extLst>
              <a:ext uri="{FF2B5EF4-FFF2-40B4-BE49-F238E27FC236}">
                <a16:creationId xmlns:a16="http://schemas.microsoft.com/office/drawing/2014/main" id="{BDCAF843-F32B-9645-A3E0-4D4B57B461C6}"/>
              </a:ext>
            </a:extLst>
          </p:cNvPr>
          <p:cNvSpPr txBox="1">
            <a:spLocks/>
          </p:cNvSpPr>
          <p:nvPr/>
        </p:nvSpPr>
        <p:spPr>
          <a:xfrm>
            <a:off x="262253" y="1291760"/>
            <a:ext cx="6072187" cy="5302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dirty="0"/>
              <a:t>Speaking with media</a:t>
            </a:r>
          </a:p>
        </p:txBody>
      </p:sp>
    </p:spTree>
    <p:extLst>
      <p:ext uri="{BB962C8B-B14F-4D97-AF65-F5344CB8AC3E}">
        <p14:creationId xmlns:p14="http://schemas.microsoft.com/office/powerpoint/2010/main" val="21766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774163C6-D011-6843-A0B9-693C9FB9574B}"/>
              </a:ext>
            </a:extLst>
          </p:cNvPr>
          <p:cNvSpPr>
            <a:spLocks noGrp="1"/>
          </p:cNvSpPr>
          <p:nvPr>
            <p:ph idx="1"/>
          </p:nvPr>
        </p:nvSpPr>
        <p:spPr>
          <a:xfrm>
            <a:off x="823913" y="1396205"/>
            <a:ext cx="6034088" cy="2108995"/>
          </a:xfrm>
        </p:spPr>
        <p:txBody>
          <a:bodyPr>
            <a:normAutofit/>
          </a:bodyPr>
          <a:lstStyle/>
          <a:p>
            <a:pPr eaLnBrk="1" hangingPunct="1"/>
            <a:r>
              <a:rPr lang="en-US" altLang="en-US" sz="3600" dirty="0">
                <a:solidFill>
                  <a:schemeClr val="tx1"/>
                </a:solidFill>
              </a:rPr>
              <a:t>Speaking with legislators on Capital Hill (“Hill visits”)</a:t>
            </a:r>
          </a:p>
          <a:p>
            <a:pPr eaLnBrk="1" hangingPunct="1"/>
            <a:r>
              <a:rPr lang="en-US" altLang="en-US" sz="3600" dirty="0"/>
              <a:t>Speaking with policymakers</a:t>
            </a:r>
            <a:endParaRPr lang="en-US" altLang="en-US" sz="3600" dirty="0">
              <a:solidFill>
                <a:schemeClr val="tx1"/>
              </a:solidFill>
            </a:endParaRPr>
          </a:p>
        </p:txBody>
      </p:sp>
      <p:sp>
        <p:nvSpPr>
          <p:cNvPr id="6" name="Slide Number Placeholder 3">
            <a:extLst>
              <a:ext uri="{FF2B5EF4-FFF2-40B4-BE49-F238E27FC236}">
                <a16:creationId xmlns:a16="http://schemas.microsoft.com/office/drawing/2014/main" id="{105A3282-90C1-B040-B7DF-00C5603D9096}"/>
              </a:ext>
            </a:extLst>
          </p:cNvPr>
          <p:cNvSpPr>
            <a:spLocks noGrp="1"/>
          </p:cNvSpPr>
          <p:nvPr>
            <p:ph type="sldNum" sz="quarter" idx="12"/>
          </p:nvPr>
        </p:nvSpPr>
        <p:spPr>
          <a:xfrm>
            <a:off x="8610600" y="6356350"/>
            <a:ext cx="2743200" cy="365125"/>
          </a:xfrm>
        </p:spPr>
        <p:txBody>
          <a:bodyPr/>
          <a:lstStyle/>
          <a:p>
            <a:pPr>
              <a:defRPr/>
            </a:pPr>
            <a:fld id="{871769B1-99A4-4647-9964-83B4603D47D3}" type="slidenum">
              <a:rPr lang="en-US"/>
              <a:pPr>
                <a:defRPr/>
              </a:pPr>
              <a:t>11</a:t>
            </a:fld>
            <a:endParaRPr lang="en-US"/>
          </a:p>
        </p:txBody>
      </p:sp>
      <p:sp>
        <p:nvSpPr>
          <p:cNvPr id="7" name="Slide Number Placeholder 3">
            <a:extLst>
              <a:ext uri="{FF2B5EF4-FFF2-40B4-BE49-F238E27FC236}">
                <a16:creationId xmlns:a16="http://schemas.microsoft.com/office/drawing/2014/main" id="{7C798881-5899-FF49-82F9-36E96F789B6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668658E-8169-F04C-B5C5-160980CD2C89}" type="slidenum">
              <a:rPr lang="en-US" smtClean="0"/>
              <a:pPr>
                <a:defRPr/>
              </a:pPr>
              <a:t>11</a:t>
            </a:fld>
            <a:endParaRPr lang="en-US"/>
          </a:p>
        </p:txBody>
      </p:sp>
      <p:sp>
        <p:nvSpPr>
          <p:cNvPr id="8" name="TextBox 7">
            <a:extLst>
              <a:ext uri="{FF2B5EF4-FFF2-40B4-BE49-F238E27FC236}">
                <a16:creationId xmlns:a16="http://schemas.microsoft.com/office/drawing/2014/main" id="{BEF63E0A-F322-424F-87BD-175B6A964A1A}"/>
              </a:ext>
            </a:extLst>
          </p:cNvPr>
          <p:cNvSpPr txBox="1"/>
          <p:nvPr/>
        </p:nvSpPr>
        <p:spPr>
          <a:xfrm>
            <a:off x="7052648" y="6437592"/>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9" name="Picture 2" descr="ttps://brand.ncsu.edu/assets/logos/ncstate-brick-4x1-red.png">
            <a:extLst>
              <a:ext uri="{FF2B5EF4-FFF2-40B4-BE49-F238E27FC236}">
                <a16:creationId xmlns:a16="http://schemas.microsoft.com/office/drawing/2014/main" id="{7B99A822-B228-3D49-89FA-9916E394B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45563F5-E024-6B43-9A5A-8A7A1D1B893E}"/>
              </a:ext>
            </a:extLst>
          </p:cNvPr>
          <p:cNvPicPr>
            <a:picLocks noChangeAspect="1"/>
          </p:cNvPicPr>
          <p:nvPr/>
        </p:nvPicPr>
        <p:blipFill rotWithShape="1">
          <a:blip r:embed="rId3"/>
          <a:srcRect t="11667" b="745"/>
          <a:stretch/>
        </p:blipFill>
        <p:spPr>
          <a:xfrm>
            <a:off x="7503551" y="1396205"/>
            <a:ext cx="3850249" cy="4863824"/>
          </a:xfrm>
          <a:prstGeom prst="rect">
            <a:avLst/>
          </a:prstGeom>
        </p:spPr>
      </p:pic>
      <p:pic>
        <p:nvPicPr>
          <p:cNvPr id="12" name="Picture 11">
            <a:extLst>
              <a:ext uri="{FF2B5EF4-FFF2-40B4-BE49-F238E27FC236}">
                <a16:creationId xmlns:a16="http://schemas.microsoft.com/office/drawing/2014/main" id="{03EEAFA7-52BB-9A4D-A757-3F7929E0736E}"/>
              </a:ext>
            </a:extLst>
          </p:cNvPr>
          <p:cNvPicPr>
            <a:picLocks noChangeAspect="1"/>
          </p:cNvPicPr>
          <p:nvPr/>
        </p:nvPicPr>
        <p:blipFill rotWithShape="1">
          <a:blip r:embed="rId4"/>
          <a:srcRect l="16055" t="21875" r="23477"/>
          <a:stretch/>
        </p:blipFill>
        <p:spPr>
          <a:xfrm>
            <a:off x="1557337" y="3196026"/>
            <a:ext cx="4049341" cy="2942835"/>
          </a:xfrm>
          <a:prstGeom prst="rect">
            <a:avLst/>
          </a:prstGeom>
        </p:spPr>
      </p:pic>
      <p:sp>
        <p:nvSpPr>
          <p:cNvPr id="11" name="Title 5">
            <a:extLst>
              <a:ext uri="{FF2B5EF4-FFF2-40B4-BE49-F238E27FC236}">
                <a16:creationId xmlns:a16="http://schemas.microsoft.com/office/drawing/2014/main" id="{7E9BEF82-44D6-C942-87E9-A3D2BCF5A3F4}"/>
              </a:ext>
            </a:extLst>
          </p:cNvPr>
          <p:cNvSpPr>
            <a:spLocks noGrp="1"/>
          </p:cNvSpPr>
          <p:nvPr>
            <p:ph type="title"/>
          </p:nvPr>
        </p:nvSpPr>
        <p:spPr>
          <a:xfrm>
            <a:off x="235153" y="86122"/>
            <a:ext cx="12407705" cy="958625"/>
          </a:xfrm>
        </p:spPr>
        <p:txBody>
          <a:bodyPr>
            <a:noAutofit/>
          </a:bodyPr>
          <a:lstStyle/>
          <a:p>
            <a:r>
              <a:rPr lang="en-US" b="1" dirty="0"/>
              <a:t>How Can You Educate Policymakers?</a:t>
            </a:r>
          </a:p>
        </p:txBody>
      </p:sp>
    </p:spTree>
    <p:extLst>
      <p:ext uri="{BB962C8B-B14F-4D97-AF65-F5344CB8AC3E}">
        <p14:creationId xmlns:p14="http://schemas.microsoft.com/office/powerpoint/2010/main" val="242366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0CF5-38DF-E141-858E-30E3DCB666F1}"/>
              </a:ext>
            </a:extLst>
          </p:cNvPr>
          <p:cNvSpPr>
            <a:spLocks noGrp="1"/>
          </p:cNvSpPr>
          <p:nvPr>
            <p:ph type="title"/>
          </p:nvPr>
        </p:nvSpPr>
        <p:spPr/>
        <p:txBody>
          <a:bodyPr/>
          <a:lstStyle/>
          <a:p>
            <a:pPr>
              <a:defRPr/>
            </a:pPr>
            <a:r>
              <a:rPr lang="en-US" b="1" dirty="0"/>
              <a:t>Policymaker Visits 101</a:t>
            </a:r>
          </a:p>
        </p:txBody>
      </p:sp>
      <p:sp>
        <p:nvSpPr>
          <p:cNvPr id="32770" name="Content Placeholder 2">
            <a:extLst>
              <a:ext uri="{FF2B5EF4-FFF2-40B4-BE49-F238E27FC236}">
                <a16:creationId xmlns:a16="http://schemas.microsoft.com/office/drawing/2014/main" id="{2603EDDD-303E-064E-8AC6-D7B08E743CF1}"/>
              </a:ext>
            </a:extLst>
          </p:cNvPr>
          <p:cNvSpPr>
            <a:spLocks noGrp="1"/>
          </p:cNvSpPr>
          <p:nvPr>
            <p:ph idx="1"/>
          </p:nvPr>
        </p:nvSpPr>
        <p:spPr/>
        <p:txBody>
          <a:bodyPr>
            <a:normAutofit/>
          </a:bodyPr>
          <a:lstStyle/>
          <a:p>
            <a:pPr marL="457200" indent="-457200">
              <a:buFont typeface="Century Gothic" panose="020B0502020202020204" pitchFamily="34" charset="0"/>
              <a:buAutoNum type="arabicParenR"/>
            </a:pPr>
            <a:r>
              <a:rPr lang="en-US" altLang="en-US" sz="3600" dirty="0"/>
              <a:t>Before the meeting</a:t>
            </a:r>
          </a:p>
          <a:p>
            <a:pPr marL="457200" indent="-457200">
              <a:buFont typeface="Century Gothic" panose="020B0502020202020204" pitchFamily="34" charset="0"/>
              <a:buAutoNum type="arabicParenR"/>
            </a:pPr>
            <a:r>
              <a:rPr lang="en-US" altLang="en-US" sz="3600" dirty="0"/>
              <a:t>What to bring to the meeting</a:t>
            </a:r>
          </a:p>
          <a:p>
            <a:pPr marL="457200" indent="-457200">
              <a:buFont typeface="Century Gothic" panose="020B0502020202020204" pitchFamily="34" charset="0"/>
              <a:buAutoNum type="arabicParenR"/>
            </a:pPr>
            <a:r>
              <a:rPr lang="en-US" altLang="en-US" sz="3600" dirty="0"/>
              <a:t>What to expect in the meeting</a:t>
            </a:r>
          </a:p>
          <a:p>
            <a:pPr marL="457200" indent="-457200">
              <a:buFont typeface="Century Gothic" panose="020B0502020202020204" pitchFamily="34" charset="0"/>
              <a:buAutoNum type="arabicParenR"/>
            </a:pPr>
            <a:r>
              <a:rPr lang="en-US" altLang="en-US" sz="3600" dirty="0"/>
              <a:t>After the meeting</a:t>
            </a:r>
          </a:p>
        </p:txBody>
      </p:sp>
      <p:sp>
        <p:nvSpPr>
          <p:cNvPr id="5" name="Slide Number Placeholder 3">
            <a:extLst>
              <a:ext uri="{FF2B5EF4-FFF2-40B4-BE49-F238E27FC236}">
                <a16:creationId xmlns:a16="http://schemas.microsoft.com/office/drawing/2014/main" id="{377E531D-A172-B14B-90EA-CC7CB6ADDEE0}"/>
              </a:ext>
            </a:extLst>
          </p:cNvPr>
          <p:cNvSpPr>
            <a:spLocks noGrp="1"/>
          </p:cNvSpPr>
          <p:nvPr>
            <p:ph type="sldNum" sz="quarter" idx="12"/>
          </p:nvPr>
        </p:nvSpPr>
        <p:spPr>
          <a:xfrm>
            <a:off x="8610600" y="6356350"/>
            <a:ext cx="2743200" cy="365125"/>
          </a:xfrm>
        </p:spPr>
        <p:txBody>
          <a:bodyPr/>
          <a:lstStyle/>
          <a:p>
            <a:pPr>
              <a:defRPr/>
            </a:pPr>
            <a:fld id="{871769B1-99A4-4647-9964-83B4603D47D3}" type="slidenum">
              <a:rPr lang="en-US"/>
              <a:pPr>
                <a:defRPr/>
              </a:pPr>
              <a:t>12</a:t>
            </a:fld>
            <a:endParaRPr lang="en-US"/>
          </a:p>
        </p:txBody>
      </p:sp>
      <p:sp>
        <p:nvSpPr>
          <p:cNvPr id="6" name="Slide Number Placeholder 3">
            <a:extLst>
              <a:ext uri="{FF2B5EF4-FFF2-40B4-BE49-F238E27FC236}">
                <a16:creationId xmlns:a16="http://schemas.microsoft.com/office/drawing/2014/main" id="{BA2EAEA4-4FEE-E647-860E-1F3D4FEBE75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668658E-8169-F04C-B5C5-160980CD2C89}" type="slidenum">
              <a:rPr lang="en-US" smtClean="0"/>
              <a:pPr>
                <a:defRPr/>
              </a:pPr>
              <a:t>12</a:t>
            </a:fld>
            <a:endParaRPr lang="en-US"/>
          </a:p>
        </p:txBody>
      </p:sp>
      <p:sp>
        <p:nvSpPr>
          <p:cNvPr id="7" name="TextBox 6">
            <a:extLst>
              <a:ext uri="{FF2B5EF4-FFF2-40B4-BE49-F238E27FC236}">
                <a16:creationId xmlns:a16="http://schemas.microsoft.com/office/drawing/2014/main" id="{F6287332-3A40-3947-B3DA-AE329240FB3C}"/>
              </a:ext>
            </a:extLst>
          </p:cNvPr>
          <p:cNvSpPr txBox="1"/>
          <p:nvPr/>
        </p:nvSpPr>
        <p:spPr>
          <a:xfrm>
            <a:off x="7052648" y="6437592"/>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8" name="Picture 2" descr="ttps://brand.ncsu.edu/assets/logos/ncstate-brick-4x1-red.png">
            <a:extLst>
              <a:ext uri="{FF2B5EF4-FFF2-40B4-BE49-F238E27FC236}">
                <a16:creationId xmlns:a16="http://schemas.microsoft.com/office/drawing/2014/main" id="{02F54C4C-DD2F-8A4E-A77D-DC9D5C09F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86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0CF5-38DF-E141-858E-30E3DCB666F1}"/>
              </a:ext>
            </a:extLst>
          </p:cNvPr>
          <p:cNvSpPr>
            <a:spLocks noGrp="1"/>
          </p:cNvSpPr>
          <p:nvPr>
            <p:ph type="title"/>
          </p:nvPr>
        </p:nvSpPr>
        <p:spPr/>
        <p:txBody>
          <a:bodyPr/>
          <a:lstStyle/>
          <a:p>
            <a:pPr>
              <a:defRPr/>
            </a:pPr>
            <a:r>
              <a:rPr lang="en-US" b="1" dirty="0"/>
              <a:t>Policymaker Visits 101: Before the Meeting</a:t>
            </a:r>
          </a:p>
        </p:txBody>
      </p:sp>
      <p:sp>
        <p:nvSpPr>
          <p:cNvPr id="32770" name="Content Placeholder 2">
            <a:extLst>
              <a:ext uri="{FF2B5EF4-FFF2-40B4-BE49-F238E27FC236}">
                <a16:creationId xmlns:a16="http://schemas.microsoft.com/office/drawing/2014/main" id="{2603EDDD-303E-064E-8AC6-D7B08E743CF1}"/>
              </a:ext>
            </a:extLst>
          </p:cNvPr>
          <p:cNvSpPr>
            <a:spLocks noGrp="1"/>
          </p:cNvSpPr>
          <p:nvPr>
            <p:ph idx="1"/>
          </p:nvPr>
        </p:nvSpPr>
        <p:spPr/>
        <p:txBody>
          <a:bodyPr>
            <a:normAutofit fontScale="92500"/>
          </a:bodyPr>
          <a:lstStyle/>
          <a:p>
            <a:r>
              <a:rPr lang="en-US" altLang="en-US" sz="3600" dirty="0"/>
              <a:t>Do your research on them</a:t>
            </a:r>
          </a:p>
          <a:p>
            <a:pPr lvl="1">
              <a:buFont typeface="Courier New" panose="02070309020205020404" pitchFamily="49" charset="0"/>
              <a:buChar char="o"/>
            </a:pPr>
            <a:r>
              <a:rPr lang="en-US" altLang="en-US" sz="3200" dirty="0"/>
              <a:t>Know their views</a:t>
            </a:r>
          </a:p>
          <a:p>
            <a:pPr lvl="1">
              <a:buFont typeface="Courier New" panose="02070309020205020404" pitchFamily="49" charset="0"/>
              <a:buChar char="o"/>
            </a:pPr>
            <a:r>
              <a:rPr lang="en-US" altLang="en-US" sz="3200" dirty="0"/>
              <a:t>Know how they voted on bills that relate to your issue</a:t>
            </a:r>
          </a:p>
          <a:p>
            <a:pPr lvl="0"/>
            <a:r>
              <a:rPr lang="en-US" sz="3600" dirty="0"/>
              <a:t>Know where you are going and who is going with you </a:t>
            </a:r>
          </a:p>
          <a:p>
            <a:pPr lvl="1">
              <a:buFont typeface="Courier New" panose="02070309020205020404" pitchFamily="49" charset="0"/>
              <a:buChar char="o"/>
            </a:pPr>
            <a:r>
              <a:rPr lang="en-US" sz="3200" dirty="0"/>
              <a:t>If going in a group: have a plan for who is going to say what </a:t>
            </a:r>
          </a:p>
          <a:p>
            <a:pPr lvl="0"/>
            <a:r>
              <a:rPr lang="en-US" sz="3600" dirty="0"/>
              <a:t>Know the main points you want to convey </a:t>
            </a:r>
          </a:p>
          <a:p>
            <a:pPr lvl="0"/>
            <a:r>
              <a:rPr lang="en-US" sz="3600" dirty="0"/>
              <a:t>Arrive 10-15 minutes early at each office </a:t>
            </a:r>
          </a:p>
          <a:p>
            <a:pPr lvl="0"/>
            <a:r>
              <a:rPr lang="en-US" sz="3600" dirty="0"/>
              <a:t>Allow plenty of time for walking and/or security lines </a:t>
            </a:r>
          </a:p>
        </p:txBody>
      </p:sp>
      <p:sp>
        <p:nvSpPr>
          <p:cNvPr id="5" name="Slide Number Placeholder 3">
            <a:extLst>
              <a:ext uri="{FF2B5EF4-FFF2-40B4-BE49-F238E27FC236}">
                <a16:creationId xmlns:a16="http://schemas.microsoft.com/office/drawing/2014/main" id="{377E531D-A172-B14B-90EA-CC7CB6ADDEE0}"/>
              </a:ext>
            </a:extLst>
          </p:cNvPr>
          <p:cNvSpPr>
            <a:spLocks noGrp="1"/>
          </p:cNvSpPr>
          <p:nvPr>
            <p:ph type="sldNum" sz="quarter" idx="12"/>
          </p:nvPr>
        </p:nvSpPr>
        <p:spPr>
          <a:xfrm>
            <a:off x="8610600" y="6356350"/>
            <a:ext cx="2743200" cy="365125"/>
          </a:xfrm>
        </p:spPr>
        <p:txBody>
          <a:bodyPr/>
          <a:lstStyle/>
          <a:p>
            <a:pPr>
              <a:defRPr/>
            </a:pPr>
            <a:fld id="{871769B1-99A4-4647-9964-83B4603D47D3}" type="slidenum">
              <a:rPr lang="en-US"/>
              <a:pPr>
                <a:defRPr/>
              </a:pPr>
              <a:t>13</a:t>
            </a:fld>
            <a:endParaRPr lang="en-US"/>
          </a:p>
        </p:txBody>
      </p:sp>
      <p:sp>
        <p:nvSpPr>
          <p:cNvPr id="6" name="Slide Number Placeholder 3">
            <a:extLst>
              <a:ext uri="{FF2B5EF4-FFF2-40B4-BE49-F238E27FC236}">
                <a16:creationId xmlns:a16="http://schemas.microsoft.com/office/drawing/2014/main" id="{BA2EAEA4-4FEE-E647-860E-1F3D4FEBE75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668658E-8169-F04C-B5C5-160980CD2C89}" type="slidenum">
              <a:rPr lang="en-US" smtClean="0"/>
              <a:pPr>
                <a:defRPr/>
              </a:pPr>
              <a:t>13</a:t>
            </a:fld>
            <a:endParaRPr lang="en-US"/>
          </a:p>
        </p:txBody>
      </p:sp>
      <p:sp>
        <p:nvSpPr>
          <p:cNvPr id="7" name="TextBox 6">
            <a:extLst>
              <a:ext uri="{FF2B5EF4-FFF2-40B4-BE49-F238E27FC236}">
                <a16:creationId xmlns:a16="http://schemas.microsoft.com/office/drawing/2014/main" id="{F6287332-3A40-3947-B3DA-AE329240FB3C}"/>
              </a:ext>
            </a:extLst>
          </p:cNvPr>
          <p:cNvSpPr txBox="1"/>
          <p:nvPr/>
        </p:nvSpPr>
        <p:spPr>
          <a:xfrm>
            <a:off x="7052648" y="6437592"/>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8" name="Picture 2" descr="ttps://brand.ncsu.edu/assets/logos/ncstate-brick-4x1-red.png">
            <a:extLst>
              <a:ext uri="{FF2B5EF4-FFF2-40B4-BE49-F238E27FC236}">
                <a16:creationId xmlns:a16="http://schemas.microsoft.com/office/drawing/2014/main" id="{02F54C4C-DD2F-8A4E-A77D-DC9D5C09F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9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0CF5-38DF-E141-858E-30E3DCB666F1}"/>
              </a:ext>
            </a:extLst>
          </p:cNvPr>
          <p:cNvSpPr>
            <a:spLocks noGrp="1"/>
          </p:cNvSpPr>
          <p:nvPr>
            <p:ph type="title"/>
          </p:nvPr>
        </p:nvSpPr>
        <p:spPr/>
        <p:txBody>
          <a:bodyPr/>
          <a:lstStyle/>
          <a:p>
            <a:pPr>
              <a:defRPr/>
            </a:pPr>
            <a:r>
              <a:rPr lang="en-US" b="1" dirty="0"/>
              <a:t>Policymaker Visits 101: What to Bring</a:t>
            </a:r>
          </a:p>
        </p:txBody>
      </p:sp>
      <p:sp>
        <p:nvSpPr>
          <p:cNvPr id="32770" name="Content Placeholder 2">
            <a:extLst>
              <a:ext uri="{FF2B5EF4-FFF2-40B4-BE49-F238E27FC236}">
                <a16:creationId xmlns:a16="http://schemas.microsoft.com/office/drawing/2014/main" id="{2603EDDD-303E-064E-8AC6-D7B08E743CF1}"/>
              </a:ext>
            </a:extLst>
          </p:cNvPr>
          <p:cNvSpPr>
            <a:spLocks noGrp="1"/>
          </p:cNvSpPr>
          <p:nvPr>
            <p:ph idx="1"/>
          </p:nvPr>
        </p:nvSpPr>
        <p:spPr/>
        <p:txBody>
          <a:bodyPr>
            <a:normAutofit/>
          </a:bodyPr>
          <a:lstStyle/>
          <a:p>
            <a:pPr lvl="0"/>
            <a:r>
              <a:rPr lang="en-US" sz="3600" dirty="0"/>
              <a:t>Suits and basic business attire</a:t>
            </a:r>
          </a:p>
          <a:p>
            <a:pPr lvl="1">
              <a:buFont typeface="Courier New" panose="02070309020205020404" pitchFamily="49" charset="0"/>
              <a:buChar char="o"/>
            </a:pPr>
            <a:r>
              <a:rPr lang="en-US" sz="3200" dirty="0"/>
              <a:t> If walking a lot: bring comfortable shoes</a:t>
            </a:r>
          </a:p>
          <a:p>
            <a:pPr lvl="0"/>
            <a:r>
              <a:rPr lang="en-US" sz="3600" dirty="0"/>
              <a:t>Business cards </a:t>
            </a:r>
          </a:p>
          <a:p>
            <a:pPr lvl="0"/>
            <a:r>
              <a:rPr lang="en-US" sz="3600" dirty="0"/>
              <a:t>Handouts from your organization or clinical practice </a:t>
            </a:r>
          </a:p>
          <a:p>
            <a:pPr lvl="0"/>
            <a:r>
              <a:rPr lang="en-US" sz="3600" dirty="0"/>
              <a:t>Photos of your programs, clinic, or projects</a:t>
            </a:r>
          </a:p>
          <a:p>
            <a:pPr lvl="0"/>
            <a:r>
              <a:rPr lang="en-US" sz="3600" dirty="0"/>
              <a:t>Your own camera so you can take photos </a:t>
            </a:r>
          </a:p>
        </p:txBody>
      </p:sp>
      <p:sp>
        <p:nvSpPr>
          <p:cNvPr id="5" name="Slide Number Placeholder 3">
            <a:extLst>
              <a:ext uri="{FF2B5EF4-FFF2-40B4-BE49-F238E27FC236}">
                <a16:creationId xmlns:a16="http://schemas.microsoft.com/office/drawing/2014/main" id="{377E531D-A172-B14B-90EA-CC7CB6ADDEE0}"/>
              </a:ext>
            </a:extLst>
          </p:cNvPr>
          <p:cNvSpPr>
            <a:spLocks noGrp="1"/>
          </p:cNvSpPr>
          <p:nvPr>
            <p:ph type="sldNum" sz="quarter" idx="12"/>
          </p:nvPr>
        </p:nvSpPr>
        <p:spPr>
          <a:xfrm>
            <a:off x="8610600" y="6356350"/>
            <a:ext cx="2743200" cy="365125"/>
          </a:xfrm>
        </p:spPr>
        <p:txBody>
          <a:bodyPr/>
          <a:lstStyle/>
          <a:p>
            <a:pPr>
              <a:defRPr/>
            </a:pPr>
            <a:fld id="{871769B1-99A4-4647-9964-83B4603D47D3}" type="slidenum">
              <a:rPr lang="en-US"/>
              <a:pPr>
                <a:defRPr/>
              </a:pPr>
              <a:t>14</a:t>
            </a:fld>
            <a:endParaRPr lang="en-US"/>
          </a:p>
        </p:txBody>
      </p:sp>
      <p:sp>
        <p:nvSpPr>
          <p:cNvPr id="6" name="Slide Number Placeholder 3">
            <a:extLst>
              <a:ext uri="{FF2B5EF4-FFF2-40B4-BE49-F238E27FC236}">
                <a16:creationId xmlns:a16="http://schemas.microsoft.com/office/drawing/2014/main" id="{BA2EAEA4-4FEE-E647-860E-1F3D4FEBE75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668658E-8169-F04C-B5C5-160980CD2C89}" type="slidenum">
              <a:rPr lang="en-US" smtClean="0"/>
              <a:pPr>
                <a:defRPr/>
              </a:pPr>
              <a:t>14</a:t>
            </a:fld>
            <a:endParaRPr lang="en-US"/>
          </a:p>
        </p:txBody>
      </p:sp>
      <p:sp>
        <p:nvSpPr>
          <p:cNvPr id="7" name="TextBox 6">
            <a:extLst>
              <a:ext uri="{FF2B5EF4-FFF2-40B4-BE49-F238E27FC236}">
                <a16:creationId xmlns:a16="http://schemas.microsoft.com/office/drawing/2014/main" id="{F6287332-3A40-3947-B3DA-AE329240FB3C}"/>
              </a:ext>
            </a:extLst>
          </p:cNvPr>
          <p:cNvSpPr txBox="1"/>
          <p:nvPr/>
        </p:nvSpPr>
        <p:spPr>
          <a:xfrm>
            <a:off x="7052648" y="6437592"/>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8" name="Picture 2" descr="ttps://brand.ncsu.edu/assets/logos/ncstate-brick-4x1-red.png">
            <a:extLst>
              <a:ext uri="{FF2B5EF4-FFF2-40B4-BE49-F238E27FC236}">
                <a16:creationId xmlns:a16="http://schemas.microsoft.com/office/drawing/2014/main" id="{02F54C4C-DD2F-8A4E-A77D-DC9D5C09F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24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0CF5-38DF-E141-858E-30E3DCB666F1}"/>
              </a:ext>
            </a:extLst>
          </p:cNvPr>
          <p:cNvSpPr>
            <a:spLocks noGrp="1"/>
          </p:cNvSpPr>
          <p:nvPr>
            <p:ph type="title"/>
          </p:nvPr>
        </p:nvSpPr>
        <p:spPr>
          <a:xfrm>
            <a:off x="-38100" y="0"/>
            <a:ext cx="12192000" cy="1325563"/>
          </a:xfrm>
        </p:spPr>
        <p:txBody>
          <a:bodyPr>
            <a:normAutofit/>
          </a:bodyPr>
          <a:lstStyle/>
          <a:p>
            <a:pPr algn="ctr">
              <a:defRPr/>
            </a:pPr>
            <a:r>
              <a:rPr lang="en-US" sz="4200" b="1" dirty="0"/>
              <a:t>Policymaker Visits 101: What to Expect in the Meeting</a:t>
            </a:r>
          </a:p>
        </p:txBody>
      </p:sp>
      <p:sp>
        <p:nvSpPr>
          <p:cNvPr id="32770" name="Content Placeholder 2">
            <a:extLst>
              <a:ext uri="{FF2B5EF4-FFF2-40B4-BE49-F238E27FC236}">
                <a16:creationId xmlns:a16="http://schemas.microsoft.com/office/drawing/2014/main" id="{2603EDDD-303E-064E-8AC6-D7B08E743CF1}"/>
              </a:ext>
            </a:extLst>
          </p:cNvPr>
          <p:cNvSpPr>
            <a:spLocks noGrp="1"/>
          </p:cNvSpPr>
          <p:nvPr>
            <p:ph idx="1"/>
          </p:nvPr>
        </p:nvSpPr>
        <p:spPr/>
        <p:txBody>
          <a:bodyPr>
            <a:normAutofit/>
          </a:bodyPr>
          <a:lstStyle/>
          <a:p>
            <a:r>
              <a:rPr lang="en-US" sz="3600" dirty="0"/>
              <a:t>Leave your business card at the front desk</a:t>
            </a:r>
          </a:p>
          <a:p>
            <a:pPr lvl="0"/>
            <a:r>
              <a:rPr lang="en-US" sz="3600" dirty="0"/>
              <a:t>Approximately a 15-20 minute meeting</a:t>
            </a:r>
          </a:p>
          <a:p>
            <a:pPr lvl="1">
              <a:buFont typeface="Courier New" panose="02070309020205020404" pitchFamily="49" charset="0"/>
              <a:buChar char="o"/>
            </a:pPr>
            <a:r>
              <a:rPr lang="en-US" sz="3200" dirty="0"/>
              <a:t> Most likely, a meeting with the policymaker’s staffer or legislative aide</a:t>
            </a:r>
          </a:p>
          <a:p>
            <a:pPr lvl="0"/>
            <a:r>
              <a:rPr lang="en-US" sz="3600" dirty="0"/>
              <a:t>Meeting locations vary!</a:t>
            </a:r>
          </a:p>
          <a:p>
            <a:pPr lvl="0"/>
            <a:r>
              <a:rPr lang="en-US" sz="3600" dirty="0"/>
              <a:t>Meetings can often start early </a:t>
            </a:r>
            <a:r>
              <a:rPr lang="en-US" sz="3600" i="1" dirty="0"/>
              <a:t>or</a:t>
            </a:r>
            <a:r>
              <a:rPr lang="en-US" sz="3600" dirty="0"/>
              <a:t> late</a:t>
            </a:r>
          </a:p>
        </p:txBody>
      </p:sp>
      <p:sp>
        <p:nvSpPr>
          <p:cNvPr id="7" name="TextBox 6">
            <a:extLst>
              <a:ext uri="{FF2B5EF4-FFF2-40B4-BE49-F238E27FC236}">
                <a16:creationId xmlns:a16="http://schemas.microsoft.com/office/drawing/2014/main" id="{F6287332-3A40-3947-B3DA-AE329240FB3C}"/>
              </a:ext>
            </a:extLst>
          </p:cNvPr>
          <p:cNvSpPr txBox="1"/>
          <p:nvPr/>
        </p:nvSpPr>
        <p:spPr>
          <a:xfrm>
            <a:off x="6938444" y="6415368"/>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8" name="Picture 2" descr="ttps://brand.ncsu.edu/assets/logos/ncstate-brick-4x1-red.png">
            <a:extLst>
              <a:ext uri="{FF2B5EF4-FFF2-40B4-BE49-F238E27FC236}">
                <a16:creationId xmlns:a16="http://schemas.microsoft.com/office/drawing/2014/main" id="{02F54C4C-DD2F-8A4E-A77D-DC9D5C09F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0CF5-38DF-E141-858E-30E3DCB666F1}"/>
              </a:ext>
            </a:extLst>
          </p:cNvPr>
          <p:cNvSpPr>
            <a:spLocks noGrp="1"/>
          </p:cNvSpPr>
          <p:nvPr>
            <p:ph type="title"/>
          </p:nvPr>
        </p:nvSpPr>
        <p:spPr>
          <a:xfrm>
            <a:off x="-38100" y="0"/>
            <a:ext cx="12192000" cy="1325563"/>
          </a:xfrm>
        </p:spPr>
        <p:txBody>
          <a:bodyPr>
            <a:normAutofit/>
          </a:bodyPr>
          <a:lstStyle/>
          <a:p>
            <a:pPr algn="ctr">
              <a:defRPr/>
            </a:pPr>
            <a:r>
              <a:rPr lang="en-US" sz="4200" b="1" dirty="0"/>
              <a:t>Policymaker Visits 101: During the Meeting</a:t>
            </a:r>
          </a:p>
        </p:txBody>
      </p:sp>
      <p:sp>
        <p:nvSpPr>
          <p:cNvPr id="32770" name="Content Placeholder 2">
            <a:extLst>
              <a:ext uri="{FF2B5EF4-FFF2-40B4-BE49-F238E27FC236}">
                <a16:creationId xmlns:a16="http://schemas.microsoft.com/office/drawing/2014/main" id="{2603EDDD-303E-064E-8AC6-D7B08E743CF1}"/>
              </a:ext>
            </a:extLst>
          </p:cNvPr>
          <p:cNvSpPr>
            <a:spLocks noGrp="1"/>
          </p:cNvSpPr>
          <p:nvPr>
            <p:ph idx="1"/>
          </p:nvPr>
        </p:nvSpPr>
        <p:spPr>
          <a:xfrm>
            <a:off x="838200" y="1325562"/>
            <a:ext cx="10515600" cy="5112029"/>
          </a:xfrm>
        </p:spPr>
        <p:txBody>
          <a:bodyPr>
            <a:normAutofit/>
          </a:bodyPr>
          <a:lstStyle/>
          <a:p>
            <a:r>
              <a:rPr lang="en-US" dirty="0"/>
              <a:t>Introduce yourself and explain why you are there</a:t>
            </a:r>
          </a:p>
          <a:p>
            <a:pPr lvl="1">
              <a:buFont typeface="Courier New" panose="02070309020205020404" pitchFamily="49" charset="0"/>
              <a:buChar char="o"/>
            </a:pPr>
            <a:r>
              <a:rPr lang="en-US" sz="2800" dirty="0"/>
              <a:t> Remember: what is your ask? </a:t>
            </a:r>
          </a:p>
          <a:p>
            <a:pPr lvl="0"/>
            <a:r>
              <a:rPr lang="en-US" dirty="0"/>
              <a:t>Establish a connection between you and the policymaker/staffer/aide</a:t>
            </a:r>
          </a:p>
          <a:p>
            <a:pPr lvl="0"/>
            <a:r>
              <a:rPr lang="en-US" dirty="0"/>
              <a:t>Make your case quickly and succinctly; allow time for questions</a:t>
            </a:r>
          </a:p>
          <a:p>
            <a:pPr lvl="0"/>
            <a:r>
              <a:rPr lang="en-US" dirty="0"/>
              <a:t>Educate them about your issue and invite them for a site visit to see your program/research</a:t>
            </a:r>
          </a:p>
          <a:p>
            <a:pPr lvl="1"/>
            <a:r>
              <a:rPr lang="en-US" dirty="0"/>
              <a:t>Focus on stories that directly relate to the issue(s) at hand</a:t>
            </a:r>
          </a:p>
          <a:p>
            <a:pPr lvl="0"/>
            <a:r>
              <a:rPr lang="en-US" b="1" i="1" u="sng" dirty="0"/>
              <a:t>Don’t be partisan!!!</a:t>
            </a:r>
            <a:endParaRPr lang="en-US" dirty="0"/>
          </a:p>
          <a:p>
            <a:pPr lvl="0"/>
            <a:r>
              <a:rPr lang="en-US" dirty="0"/>
              <a:t>Take a photo after your meeting and post it on social media! </a:t>
            </a:r>
          </a:p>
        </p:txBody>
      </p:sp>
      <p:sp>
        <p:nvSpPr>
          <p:cNvPr id="7" name="TextBox 6">
            <a:extLst>
              <a:ext uri="{FF2B5EF4-FFF2-40B4-BE49-F238E27FC236}">
                <a16:creationId xmlns:a16="http://schemas.microsoft.com/office/drawing/2014/main" id="{F6287332-3A40-3947-B3DA-AE329240FB3C}"/>
              </a:ext>
            </a:extLst>
          </p:cNvPr>
          <p:cNvSpPr txBox="1"/>
          <p:nvPr/>
        </p:nvSpPr>
        <p:spPr>
          <a:xfrm>
            <a:off x="6932683" y="6417816"/>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8" name="Picture 2" descr="ttps://brand.ncsu.edu/assets/logos/ncstate-brick-4x1-red.png">
            <a:extLst>
              <a:ext uri="{FF2B5EF4-FFF2-40B4-BE49-F238E27FC236}">
                <a16:creationId xmlns:a16="http://schemas.microsoft.com/office/drawing/2014/main" id="{02F54C4C-DD2F-8A4E-A77D-DC9D5C09F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919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0CF5-38DF-E141-858E-30E3DCB666F1}"/>
              </a:ext>
            </a:extLst>
          </p:cNvPr>
          <p:cNvSpPr>
            <a:spLocks noGrp="1"/>
          </p:cNvSpPr>
          <p:nvPr>
            <p:ph type="title"/>
          </p:nvPr>
        </p:nvSpPr>
        <p:spPr>
          <a:xfrm>
            <a:off x="-38100" y="0"/>
            <a:ext cx="12192000" cy="1325563"/>
          </a:xfrm>
        </p:spPr>
        <p:txBody>
          <a:bodyPr>
            <a:normAutofit/>
          </a:bodyPr>
          <a:lstStyle/>
          <a:p>
            <a:pPr algn="ctr">
              <a:defRPr/>
            </a:pPr>
            <a:r>
              <a:rPr lang="en-US" sz="4200" b="1" dirty="0"/>
              <a:t>Policymaker Visits 101: After the Meeting</a:t>
            </a:r>
          </a:p>
        </p:txBody>
      </p:sp>
      <p:sp>
        <p:nvSpPr>
          <p:cNvPr id="32770" name="Content Placeholder 2">
            <a:extLst>
              <a:ext uri="{FF2B5EF4-FFF2-40B4-BE49-F238E27FC236}">
                <a16:creationId xmlns:a16="http://schemas.microsoft.com/office/drawing/2014/main" id="{2603EDDD-303E-064E-8AC6-D7B08E743CF1}"/>
              </a:ext>
            </a:extLst>
          </p:cNvPr>
          <p:cNvSpPr>
            <a:spLocks noGrp="1"/>
          </p:cNvSpPr>
          <p:nvPr>
            <p:ph idx="1"/>
          </p:nvPr>
        </p:nvSpPr>
        <p:spPr>
          <a:xfrm>
            <a:off x="838200" y="1325562"/>
            <a:ext cx="10515600" cy="5112029"/>
          </a:xfrm>
        </p:spPr>
        <p:txBody>
          <a:bodyPr>
            <a:normAutofit/>
          </a:bodyPr>
          <a:lstStyle/>
          <a:p>
            <a:pPr lvl="0"/>
            <a:r>
              <a:rPr lang="en-US" sz="3600" dirty="0"/>
              <a:t>Send a thank you email to the person you met with: </a:t>
            </a:r>
          </a:p>
          <a:p>
            <a:pPr lvl="1">
              <a:buFont typeface="Courier New" panose="02070309020205020404" pitchFamily="49" charset="0"/>
              <a:buChar char="o"/>
            </a:pPr>
            <a:r>
              <a:rPr lang="en-US" sz="3200" dirty="0"/>
              <a:t> Keep the message brief</a:t>
            </a:r>
          </a:p>
          <a:p>
            <a:pPr lvl="1">
              <a:buFont typeface="Courier New" panose="02070309020205020404" pitchFamily="49" charset="0"/>
              <a:buChar char="o"/>
            </a:pPr>
            <a:r>
              <a:rPr lang="en-US" sz="3200" dirty="0"/>
              <a:t> Thank them for their time</a:t>
            </a:r>
          </a:p>
          <a:p>
            <a:pPr lvl="1">
              <a:buFont typeface="Courier New" panose="02070309020205020404" pitchFamily="49" charset="0"/>
              <a:buChar char="o"/>
            </a:pPr>
            <a:r>
              <a:rPr lang="en-US" sz="3200" dirty="0"/>
              <a:t> Remind them about your ask or issue  </a:t>
            </a:r>
          </a:p>
          <a:p>
            <a:pPr lvl="1">
              <a:buFont typeface="Courier New" panose="02070309020205020404" pitchFamily="49" charset="0"/>
              <a:buChar char="o"/>
            </a:pPr>
            <a:r>
              <a:rPr lang="en-US" sz="3200" dirty="0"/>
              <a:t> Leave a link to your website/more information </a:t>
            </a:r>
          </a:p>
          <a:p>
            <a:pPr lvl="1">
              <a:buFont typeface="Courier New" panose="02070309020205020404" pitchFamily="49" charset="0"/>
              <a:buChar char="o"/>
            </a:pPr>
            <a:r>
              <a:rPr lang="en-US" sz="3200" dirty="0"/>
              <a:t> Provide any follow-up information that was asked for</a:t>
            </a:r>
            <a:r>
              <a:rPr lang="en-US" sz="3600" dirty="0"/>
              <a:t> </a:t>
            </a:r>
          </a:p>
          <a:p>
            <a:r>
              <a:rPr lang="en-US" sz="3600" dirty="0"/>
              <a:t>Future communications: </a:t>
            </a:r>
          </a:p>
          <a:p>
            <a:pPr lvl="1">
              <a:buFont typeface="Courier New" panose="02070309020205020404" pitchFamily="49" charset="0"/>
              <a:buChar char="o"/>
            </a:pPr>
            <a:r>
              <a:rPr lang="en-US" sz="3200" dirty="0"/>
              <a:t> Send new information about your program/practice as it is released </a:t>
            </a:r>
          </a:p>
        </p:txBody>
      </p:sp>
      <p:sp>
        <p:nvSpPr>
          <p:cNvPr id="7" name="TextBox 6">
            <a:extLst>
              <a:ext uri="{FF2B5EF4-FFF2-40B4-BE49-F238E27FC236}">
                <a16:creationId xmlns:a16="http://schemas.microsoft.com/office/drawing/2014/main" id="{F6287332-3A40-3947-B3DA-AE329240FB3C}"/>
              </a:ext>
            </a:extLst>
          </p:cNvPr>
          <p:cNvSpPr txBox="1"/>
          <p:nvPr/>
        </p:nvSpPr>
        <p:spPr>
          <a:xfrm>
            <a:off x="6976544" y="6415368"/>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8" name="Picture 2" descr="ttps://brand.ncsu.edu/assets/logos/ncstate-brick-4x1-red.png">
            <a:extLst>
              <a:ext uri="{FF2B5EF4-FFF2-40B4-BE49-F238E27FC236}">
                <a16:creationId xmlns:a16="http://schemas.microsoft.com/office/drawing/2014/main" id="{02F54C4C-DD2F-8A4E-A77D-DC9D5C09F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0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325563"/>
          </a:xfrm>
        </p:spPr>
        <p:txBody>
          <a:bodyPr>
            <a:normAutofit/>
          </a:bodyPr>
          <a:lstStyle/>
          <a:p>
            <a:pPr algn="ctr"/>
            <a:r>
              <a:rPr lang="en-US" sz="6000" b="1" dirty="0"/>
              <a:t>Questions?</a:t>
            </a:r>
            <a:endParaRPr lang="en-US" sz="4000" b="1" dirty="0"/>
          </a:p>
        </p:txBody>
      </p:sp>
      <p:sp>
        <p:nvSpPr>
          <p:cNvPr id="3" name="Content Placeholder 2"/>
          <p:cNvSpPr>
            <a:spLocks noGrp="1"/>
          </p:cNvSpPr>
          <p:nvPr>
            <p:ph idx="1"/>
          </p:nvPr>
        </p:nvSpPr>
        <p:spPr>
          <a:xfrm>
            <a:off x="800100" y="1258372"/>
            <a:ext cx="10515600" cy="5251171"/>
          </a:xfrm>
        </p:spPr>
        <p:txBody>
          <a:bodyPr>
            <a:normAutofit/>
          </a:bodyPr>
          <a:lstStyle/>
          <a:p>
            <a:endParaRPr lang="en-US" sz="2800" dirty="0"/>
          </a:p>
          <a:p>
            <a:endParaRPr lang="en-US" dirty="0"/>
          </a:p>
          <a:p>
            <a:pPr lvl="1"/>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162" y="1431397"/>
            <a:ext cx="2954339" cy="5078146"/>
          </a:xfrm>
          <a:prstGeom prst="rect">
            <a:avLst/>
          </a:prstGeom>
        </p:spPr>
      </p:pic>
    </p:spTree>
    <p:extLst>
      <p:ext uri="{BB962C8B-B14F-4D97-AF65-F5344CB8AC3E}">
        <p14:creationId xmlns:p14="http://schemas.microsoft.com/office/powerpoint/2010/main" val="385759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CE7236D-BB97-AF4A-9573-EABAC524BB97}"/>
              </a:ext>
            </a:extLst>
          </p:cNvPr>
          <p:cNvSpPr>
            <a:spLocks noGrp="1" noChangeArrowheads="1"/>
          </p:cNvSpPr>
          <p:nvPr>
            <p:ph type="title"/>
          </p:nvPr>
        </p:nvSpPr>
        <p:spPr/>
        <p:txBody>
          <a:bodyPr>
            <a:normAutofit/>
          </a:bodyPr>
          <a:lstStyle/>
          <a:p>
            <a:pPr>
              <a:defRPr/>
            </a:pPr>
            <a:r>
              <a:rPr lang="en-US" sz="4800" b="1" dirty="0"/>
              <a:t>What is Policy?</a:t>
            </a:r>
          </a:p>
        </p:txBody>
      </p:sp>
      <p:sp>
        <p:nvSpPr>
          <p:cNvPr id="18434" name="Rectangle 3">
            <a:extLst>
              <a:ext uri="{FF2B5EF4-FFF2-40B4-BE49-F238E27FC236}">
                <a16:creationId xmlns:a16="http://schemas.microsoft.com/office/drawing/2014/main" id="{B2A33266-4018-3649-99B0-D590CD9E7171}"/>
              </a:ext>
            </a:extLst>
          </p:cNvPr>
          <p:cNvSpPr>
            <a:spLocks noGrp="1" noChangeArrowheads="1"/>
          </p:cNvSpPr>
          <p:nvPr>
            <p:ph idx="1"/>
          </p:nvPr>
        </p:nvSpPr>
        <p:spPr>
          <a:xfrm>
            <a:off x="838200" y="1582737"/>
            <a:ext cx="10515600" cy="4351338"/>
          </a:xfrm>
        </p:spPr>
        <p:txBody>
          <a:bodyPr/>
          <a:lstStyle/>
          <a:p>
            <a:pPr eaLnBrk="1" hangingPunct="1"/>
            <a:r>
              <a:rPr lang="en-US" altLang="en-US" dirty="0">
                <a:solidFill>
                  <a:schemeClr val="tx1"/>
                </a:solidFill>
              </a:rPr>
              <a:t>Policies are “laws, regulations, formal and informal rules and understandings that are adopted on a collective basis to guide individual and collective behavior” </a:t>
            </a:r>
          </a:p>
        </p:txBody>
      </p:sp>
      <p:sp>
        <p:nvSpPr>
          <p:cNvPr id="3" name="TextBox 2">
            <a:extLst>
              <a:ext uri="{FF2B5EF4-FFF2-40B4-BE49-F238E27FC236}">
                <a16:creationId xmlns:a16="http://schemas.microsoft.com/office/drawing/2014/main" id="{E45FCCB3-E96C-FC4A-A2EC-AB3CE3F8811A}"/>
              </a:ext>
            </a:extLst>
          </p:cNvPr>
          <p:cNvSpPr txBox="1"/>
          <p:nvPr/>
        </p:nvSpPr>
        <p:spPr>
          <a:xfrm>
            <a:off x="0" y="6530699"/>
            <a:ext cx="9126538" cy="276225"/>
          </a:xfrm>
          <a:prstGeom prst="rect">
            <a:avLst/>
          </a:prstGeom>
          <a:noFill/>
        </p:spPr>
        <p:txBody>
          <a:bodyPr>
            <a:spAutoFit/>
          </a:bodyPr>
          <a:lstStyle/>
          <a:p>
            <a:pPr>
              <a:defRPr/>
            </a:pPr>
            <a:r>
              <a:rPr lang="en-US" sz="1200" dirty="0">
                <a:latin typeface="+mj-lt"/>
              </a:rPr>
              <a:t>Dan E. Beauchamp &amp; Bonnie </a:t>
            </a:r>
            <a:r>
              <a:rPr lang="en-US" sz="1200" dirty="0" err="1">
                <a:latin typeface="+mj-lt"/>
              </a:rPr>
              <a:t>Steinbock</a:t>
            </a:r>
            <a:r>
              <a:rPr lang="en-US" sz="1200" dirty="0">
                <a:latin typeface="+mj-lt"/>
              </a:rPr>
              <a:t>.  New Ethics for the Public Health. Oxford University Press: 1999.  </a:t>
            </a:r>
          </a:p>
        </p:txBody>
      </p:sp>
      <p:pic>
        <p:nvPicPr>
          <p:cNvPr id="18437" name="Picture 5">
            <a:extLst>
              <a:ext uri="{FF2B5EF4-FFF2-40B4-BE49-F238E27FC236}">
                <a16:creationId xmlns:a16="http://schemas.microsoft.com/office/drawing/2014/main" id="{85ED79AB-188E-AC4F-A810-1FE9A6DB13C5}"/>
              </a:ext>
            </a:extLst>
          </p:cNvPr>
          <p:cNvPicPr>
            <a:picLocks noChangeAspect="1"/>
          </p:cNvPicPr>
          <p:nvPr/>
        </p:nvPicPr>
        <p:blipFill>
          <a:blip r:embed="rId3">
            <a:extLst>
              <a:ext uri="{28A0092B-C50C-407E-A947-70E740481C1C}">
                <a14:useLocalDpi xmlns:a14="http://schemas.microsoft.com/office/drawing/2010/main" val="0"/>
              </a:ext>
            </a:extLst>
          </a:blip>
          <a:srcRect l="8182" r="12756" b="13678"/>
          <a:stretch>
            <a:fillRect/>
          </a:stretch>
        </p:blipFill>
        <p:spPr bwMode="auto">
          <a:xfrm>
            <a:off x="3338512" y="2964280"/>
            <a:ext cx="5202238"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1AA771D-E9B6-894A-98A3-2A09204755BC}"/>
              </a:ext>
            </a:extLst>
          </p:cNvPr>
          <p:cNvSpPr txBox="1"/>
          <p:nvPr/>
        </p:nvSpPr>
        <p:spPr>
          <a:xfrm>
            <a:off x="7052648" y="6437592"/>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9" name="Picture 2" descr="ttps://brand.ncsu.edu/assets/logos/ncstate-brick-4x1-red.png">
            <a:extLst>
              <a:ext uri="{FF2B5EF4-FFF2-40B4-BE49-F238E27FC236}">
                <a16:creationId xmlns:a16="http://schemas.microsoft.com/office/drawing/2014/main" id="{91A63FE0-3479-5044-8C91-8B826A553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3574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762"/>
            <a:ext cx="10515600" cy="1325563"/>
          </a:xfrm>
        </p:spPr>
        <p:txBody>
          <a:bodyPr>
            <a:normAutofit/>
          </a:bodyPr>
          <a:lstStyle/>
          <a:p>
            <a:r>
              <a:rPr lang="en-US" sz="4800" b="1" dirty="0"/>
              <a:t>What is the Farm Bill?</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260" t="28651" r="25040" b="16315"/>
          <a:stretch/>
        </p:blipFill>
        <p:spPr>
          <a:xfrm>
            <a:off x="1946397" y="1293912"/>
            <a:ext cx="6763650" cy="4788862"/>
          </a:xfrm>
          <a:prstGeom prst="rect">
            <a:avLst/>
          </a:prstGeom>
        </p:spPr>
      </p:pic>
      <p:sp>
        <p:nvSpPr>
          <p:cNvPr id="6" name="TextBox 5"/>
          <p:cNvSpPr txBox="1"/>
          <p:nvPr/>
        </p:nvSpPr>
        <p:spPr>
          <a:xfrm>
            <a:off x="3130439" y="6361519"/>
            <a:ext cx="3988703" cy="800219"/>
          </a:xfrm>
          <a:prstGeom prst="rect">
            <a:avLst/>
          </a:prstGeom>
          <a:noFill/>
        </p:spPr>
        <p:txBody>
          <a:bodyPr wrap="square" rtlCol="0">
            <a:spAutoFit/>
          </a:bodyPr>
          <a:lstStyle/>
          <a:p>
            <a:r>
              <a:rPr lang="en-US" sz="1400" i="1"/>
              <a:t>Photo Credit: </a:t>
            </a:r>
            <a:r>
              <a:rPr lang="en-US" sz="1400" i="1" dirty="0"/>
              <a:t>Carolina Farm Stewardship Association</a:t>
            </a:r>
            <a:r>
              <a:rPr lang="en-US" sz="1400" i="1"/>
              <a:t>. </a:t>
            </a:r>
            <a:endParaRPr lang="en-US" sz="1400" i="1" dirty="0"/>
          </a:p>
          <a:p>
            <a:endParaRPr lang="en-US" dirty="0"/>
          </a:p>
        </p:txBody>
      </p:sp>
      <p:pic>
        <p:nvPicPr>
          <p:cNvPr id="7" name="Picture 2" descr="ttps://brand.ncsu.edu/assets/logos/ncstate-brick-4x1-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48904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167"/>
            <a:ext cx="10515600" cy="1325563"/>
          </a:xfrm>
        </p:spPr>
        <p:txBody>
          <a:bodyPr/>
          <a:lstStyle/>
          <a:p>
            <a:r>
              <a:rPr lang="en-US" b="1" dirty="0"/>
              <a:t>What is the Farm Bill?</a:t>
            </a:r>
          </a:p>
        </p:txBody>
      </p:sp>
      <p:sp>
        <p:nvSpPr>
          <p:cNvPr id="3" name="Content Placeholder 2"/>
          <p:cNvSpPr>
            <a:spLocks noGrp="1"/>
          </p:cNvSpPr>
          <p:nvPr>
            <p:ph idx="1"/>
          </p:nvPr>
        </p:nvSpPr>
        <p:spPr>
          <a:xfrm>
            <a:off x="838201" y="1665843"/>
            <a:ext cx="7661358" cy="4351338"/>
          </a:xfrm>
        </p:spPr>
        <p:txBody>
          <a:bodyPr>
            <a:normAutofit/>
          </a:bodyPr>
          <a:lstStyle/>
          <a:p>
            <a:r>
              <a:rPr lang="en-US" dirty="0"/>
              <a:t>Law that governs agricultural, nutrition, and food assistance programs </a:t>
            </a:r>
          </a:p>
          <a:p>
            <a:r>
              <a:rPr lang="en-US" dirty="0"/>
              <a:t>Passed every 5 years by Congress (known as the “Reauthorization process”) </a:t>
            </a:r>
            <a:r>
              <a:rPr lang="mr-IN" dirty="0"/>
              <a:t>–</a:t>
            </a:r>
            <a:r>
              <a:rPr lang="en-US" dirty="0"/>
              <a:t> next reauthorization is NOW!</a:t>
            </a:r>
          </a:p>
          <a:p>
            <a:r>
              <a:rPr lang="en-US" dirty="0"/>
              <a:t>Administered by the U.S. Department of Agriculture</a:t>
            </a:r>
          </a:p>
          <a:p>
            <a:r>
              <a:rPr lang="en-US" dirty="0"/>
              <a:t>Topics include food assistance programs, commodity crop prices, conservation, research, rural development, bioenergy &amp; foreign food aid</a:t>
            </a:r>
          </a:p>
          <a:p>
            <a:endParaRPr lang="en-US" dirty="0"/>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6" name="Picture 5"/>
          <p:cNvPicPr>
            <a:picLocks noChangeAspect="1"/>
          </p:cNvPicPr>
          <p:nvPr/>
        </p:nvPicPr>
        <p:blipFill>
          <a:blip r:embed="rId4"/>
          <a:stretch>
            <a:fillRect/>
          </a:stretch>
        </p:blipFill>
        <p:spPr>
          <a:xfrm>
            <a:off x="8499559" y="2725149"/>
            <a:ext cx="3420946" cy="2273613"/>
          </a:xfrm>
          <a:prstGeom prst="rect">
            <a:avLst/>
          </a:prstGeom>
        </p:spPr>
      </p:pic>
    </p:spTree>
    <p:extLst>
      <p:ext uri="{BB962C8B-B14F-4D97-AF65-F5344CB8AC3E}">
        <p14:creationId xmlns:p14="http://schemas.microsoft.com/office/powerpoint/2010/main" val="10314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20" y="176696"/>
            <a:ext cx="10515600" cy="786063"/>
          </a:xfrm>
        </p:spPr>
        <p:txBody>
          <a:bodyPr>
            <a:normAutofit/>
          </a:bodyPr>
          <a:lstStyle/>
          <a:p>
            <a:r>
              <a:rPr lang="en-US" dirty="0">
                <a:latin typeface="+mn-lt"/>
              </a:rPr>
              <a:t>Farm Bill Reauthorization Process</a:t>
            </a:r>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418597"/>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69674"/>
            <a:ext cx="5215456" cy="369332"/>
          </a:xfrm>
          <a:prstGeom prst="rect">
            <a:avLst/>
          </a:prstGeom>
          <a:noFill/>
        </p:spPr>
        <p:txBody>
          <a:bodyPr wrap="square" lIns="91440" tIns="45720" rIns="91440" bIns="45720" rtlCol="0">
            <a:spAutoFit/>
          </a:bodyPr>
          <a:lstStyle/>
          <a:p>
            <a:r>
              <a:rPr lang="en-US" dirty="0">
                <a:solidFill>
                  <a:srgbClr val="BD0204"/>
                </a:solidFill>
                <a:cs typeface="Avenir Book"/>
              </a:rPr>
              <a:t>Department of Agricultural and Human Sciences</a:t>
            </a:r>
          </a:p>
        </p:txBody>
      </p:sp>
      <p:sp>
        <p:nvSpPr>
          <p:cNvPr id="59" name="TextBox 58"/>
          <p:cNvSpPr txBox="1"/>
          <p:nvPr/>
        </p:nvSpPr>
        <p:spPr>
          <a:xfrm>
            <a:off x="2533983" y="1142999"/>
            <a:ext cx="121920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Farm Bill Hearings</a:t>
            </a:r>
          </a:p>
        </p:txBody>
      </p:sp>
      <p:sp>
        <p:nvSpPr>
          <p:cNvPr id="60" name="TextBox 59"/>
          <p:cNvSpPr txBox="1"/>
          <p:nvPr/>
        </p:nvSpPr>
        <p:spPr>
          <a:xfrm>
            <a:off x="2409376" y="1998242"/>
            <a:ext cx="140970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Referred to Ag Committees</a:t>
            </a:r>
          </a:p>
        </p:txBody>
      </p:sp>
      <p:sp>
        <p:nvSpPr>
          <p:cNvPr id="61" name="TextBox 60"/>
          <p:cNvSpPr txBox="1"/>
          <p:nvPr/>
        </p:nvSpPr>
        <p:spPr>
          <a:xfrm>
            <a:off x="2041653" y="3889484"/>
            <a:ext cx="1072944"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Floor consideration</a:t>
            </a:r>
          </a:p>
        </p:txBody>
      </p:sp>
      <p:sp>
        <p:nvSpPr>
          <p:cNvPr id="62" name="TextBox 61"/>
          <p:cNvSpPr txBox="1"/>
          <p:nvPr/>
        </p:nvSpPr>
        <p:spPr>
          <a:xfrm>
            <a:off x="2447484" y="4780243"/>
            <a:ext cx="59690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Vote “Yes”</a:t>
            </a:r>
          </a:p>
        </p:txBody>
      </p:sp>
      <p:sp>
        <p:nvSpPr>
          <p:cNvPr id="63" name="TextBox 62"/>
          <p:cNvSpPr txBox="1"/>
          <p:nvPr/>
        </p:nvSpPr>
        <p:spPr>
          <a:xfrm>
            <a:off x="3505063" y="4804144"/>
            <a:ext cx="55880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Vote “No”</a:t>
            </a:r>
          </a:p>
        </p:txBody>
      </p:sp>
      <p:sp>
        <p:nvSpPr>
          <p:cNvPr id="64" name="TextBox 63"/>
          <p:cNvSpPr txBox="1"/>
          <p:nvPr/>
        </p:nvSpPr>
        <p:spPr>
          <a:xfrm>
            <a:off x="2329644" y="5666470"/>
            <a:ext cx="1794752"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Referred to Conference Committee</a:t>
            </a:r>
          </a:p>
        </p:txBody>
      </p:sp>
      <p:cxnSp>
        <p:nvCxnSpPr>
          <p:cNvPr id="67" name="Straight Arrow Connector 66"/>
          <p:cNvCxnSpPr/>
          <p:nvPr/>
        </p:nvCxnSpPr>
        <p:spPr>
          <a:xfrm>
            <a:off x="3114226" y="1604301"/>
            <a:ext cx="0" cy="37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044376" y="2459907"/>
            <a:ext cx="412750" cy="35336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2701476" y="2459907"/>
            <a:ext cx="342900" cy="353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701445" y="4364993"/>
            <a:ext cx="833681" cy="40912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2686525" y="4371298"/>
            <a:ext cx="7663" cy="402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745934" y="5235785"/>
            <a:ext cx="11510" cy="421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813591" y="1142999"/>
            <a:ext cx="1884846"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Conference Committee Approves Bill</a:t>
            </a:r>
          </a:p>
        </p:txBody>
      </p:sp>
      <p:sp>
        <p:nvSpPr>
          <p:cNvPr id="77" name="TextBox 76"/>
          <p:cNvSpPr txBox="1"/>
          <p:nvPr/>
        </p:nvSpPr>
        <p:spPr>
          <a:xfrm>
            <a:off x="6054222" y="2005832"/>
            <a:ext cx="5969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Yes</a:t>
            </a:r>
          </a:p>
        </p:txBody>
      </p:sp>
      <p:sp>
        <p:nvSpPr>
          <p:cNvPr id="78" name="TextBox 77"/>
          <p:cNvSpPr txBox="1"/>
          <p:nvPr/>
        </p:nvSpPr>
        <p:spPr>
          <a:xfrm>
            <a:off x="6797172" y="2005832"/>
            <a:ext cx="5588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No</a:t>
            </a:r>
          </a:p>
        </p:txBody>
      </p:sp>
      <p:cxnSp>
        <p:nvCxnSpPr>
          <p:cNvPr id="79" name="Straight Arrow Connector 78"/>
          <p:cNvCxnSpPr/>
          <p:nvPr/>
        </p:nvCxnSpPr>
        <p:spPr>
          <a:xfrm>
            <a:off x="6651122" y="1639787"/>
            <a:ext cx="412750" cy="35336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6308222" y="1639787"/>
            <a:ext cx="342900" cy="353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80798" y="2795892"/>
            <a:ext cx="1456267"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Full Congress: Floor consideration</a:t>
            </a:r>
          </a:p>
        </p:txBody>
      </p:sp>
      <p:sp>
        <p:nvSpPr>
          <p:cNvPr id="82" name="TextBox 81"/>
          <p:cNvSpPr txBox="1"/>
          <p:nvPr/>
        </p:nvSpPr>
        <p:spPr>
          <a:xfrm>
            <a:off x="5532069" y="3694455"/>
            <a:ext cx="1045632"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Passed w/ amendments</a:t>
            </a:r>
          </a:p>
        </p:txBody>
      </p:sp>
      <p:sp>
        <p:nvSpPr>
          <p:cNvPr id="83" name="TextBox 82"/>
          <p:cNvSpPr txBox="1"/>
          <p:nvPr/>
        </p:nvSpPr>
        <p:spPr>
          <a:xfrm>
            <a:off x="6703803" y="3694454"/>
            <a:ext cx="1017059"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Passed w/o amendments</a:t>
            </a:r>
          </a:p>
        </p:txBody>
      </p:sp>
      <p:cxnSp>
        <p:nvCxnSpPr>
          <p:cNvPr id="84" name="Straight Arrow Connector 83"/>
          <p:cNvCxnSpPr/>
          <p:nvPr/>
        </p:nvCxnSpPr>
        <p:spPr>
          <a:xfrm>
            <a:off x="6608932" y="3257557"/>
            <a:ext cx="563562" cy="36473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6197768" y="3257557"/>
            <a:ext cx="411164" cy="370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196675" y="1373831"/>
            <a:ext cx="0" cy="4523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141974" y="5897303"/>
            <a:ext cx="105470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739547" y="1150619"/>
            <a:ext cx="12192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President Vote</a:t>
            </a:r>
          </a:p>
        </p:txBody>
      </p:sp>
      <p:sp>
        <p:nvSpPr>
          <p:cNvPr id="90" name="TextBox 89"/>
          <p:cNvSpPr txBox="1"/>
          <p:nvPr/>
        </p:nvSpPr>
        <p:spPr>
          <a:xfrm>
            <a:off x="8533597" y="1815296"/>
            <a:ext cx="797454"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Approve </a:t>
            </a:r>
          </a:p>
        </p:txBody>
      </p:sp>
      <p:sp>
        <p:nvSpPr>
          <p:cNvPr id="91" name="TextBox 90"/>
          <p:cNvSpPr txBox="1"/>
          <p:nvPr/>
        </p:nvSpPr>
        <p:spPr>
          <a:xfrm>
            <a:off x="9555522" y="1815296"/>
            <a:ext cx="5588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Veto</a:t>
            </a:r>
          </a:p>
        </p:txBody>
      </p:sp>
      <p:cxnSp>
        <p:nvCxnSpPr>
          <p:cNvPr id="92" name="Straight Arrow Connector 91"/>
          <p:cNvCxnSpPr/>
          <p:nvPr/>
        </p:nvCxnSpPr>
        <p:spPr>
          <a:xfrm>
            <a:off x="9349147" y="1427618"/>
            <a:ext cx="412750" cy="35336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9006247" y="1427618"/>
            <a:ext cx="342900" cy="35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rot="16200000" flipH="1">
            <a:off x="6940326" y="5179443"/>
            <a:ext cx="470155" cy="163671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009101" y="1281499"/>
            <a:ext cx="8226" cy="4951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017327" y="1281499"/>
            <a:ext cx="722220" cy="76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880798" y="4626275"/>
            <a:ext cx="1737776"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Reconciled between both bodies</a:t>
            </a:r>
          </a:p>
        </p:txBody>
      </p:sp>
      <p:cxnSp>
        <p:nvCxnSpPr>
          <p:cNvPr id="98" name="Straight Arrow Connector 97"/>
          <p:cNvCxnSpPr/>
          <p:nvPr/>
        </p:nvCxnSpPr>
        <p:spPr>
          <a:xfrm flipH="1">
            <a:off x="6069978" y="4137428"/>
            <a:ext cx="11004" cy="488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058597" y="5485723"/>
            <a:ext cx="5969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Yes</a:t>
            </a:r>
          </a:p>
        </p:txBody>
      </p:sp>
      <p:sp>
        <p:nvSpPr>
          <p:cNvPr id="100" name="TextBox 99"/>
          <p:cNvSpPr txBox="1"/>
          <p:nvPr/>
        </p:nvSpPr>
        <p:spPr>
          <a:xfrm>
            <a:off x="6801547" y="5485723"/>
            <a:ext cx="5588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No</a:t>
            </a:r>
          </a:p>
        </p:txBody>
      </p:sp>
      <p:cxnSp>
        <p:nvCxnSpPr>
          <p:cNvPr id="101" name="Straight Arrow Connector 100"/>
          <p:cNvCxnSpPr/>
          <p:nvPr/>
        </p:nvCxnSpPr>
        <p:spPr>
          <a:xfrm>
            <a:off x="6697978" y="5095148"/>
            <a:ext cx="412750" cy="35336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6355078" y="5095148"/>
            <a:ext cx="342900" cy="353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7711982" y="3973796"/>
            <a:ext cx="2817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972508" y="2834026"/>
            <a:ext cx="1126625"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House Ag Committee Drafts Bill </a:t>
            </a:r>
          </a:p>
        </p:txBody>
      </p:sp>
      <p:sp>
        <p:nvSpPr>
          <p:cNvPr id="106" name="TextBox 105"/>
          <p:cNvSpPr txBox="1"/>
          <p:nvPr/>
        </p:nvSpPr>
        <p:spPr>
          <a:xfrm>
            <a:off x="3225727" y="2843093"/>
            <a:ext cx="12270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Senate Ag Committee Drafts Bill </a:t>
            </a:r>
          </a:p>
        </p:txBody>
      </p:sp>
      <p:cxnSp>
        <p:nvCxnSpPr>
          <p:cNvPr id="107" name="Straight Arrow Connector 106"/>
          <p:cNvCxnSpPr/>
          <p:nvPr/>
        </p:nvCxnSpPr>
        <p:spPr>
          <a:xfrm>
            <a:off x="2669521" y="3480357"/>
            <a:ext cx="0" cy="37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3830937" y="3506051"/>
            <a:ext cx="0" cy="37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291939" y="3889484"/>
            <a:ext cx="103849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Floor consideration</a:t>
            </a:r>
          </a:p>
        </p:txBody>
      </p:sp>
      <p:cxnSp>
        <p:nvCxnSpPr>
          <p:cNvPr id="110" name="Straight Arrow Connector 109"/>
          <p:cNvCxnSpPr>
            <a:stCxn id="109" idx="2"/>
          </p:cNvCxnSpPr>
          <p:nvPr/>
        </p:nvCxnSpPr>
        <p:spPr>
          <a:xfrm flipH="1">
            <a:off x="3051642" y="4351149"/>
            <a:ext cx="759542" cy="4133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808540" y="4384834"/>
            <a:ext cx="15511" cy="399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5196675" y="1377275"/>
            <a:ext cx="609245" cy="8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6329488" y="2282831"/>
            <a:ext cx="9332" cy="4997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CD1B8FE8-7579-624E-B47E-FC96B1185368}"/>
              </a:ext>
            </a:extLst>
          </p:cNvPr>
          <p:cNvSpPr/>
          <p:nvPr/>
        </p:nvSpPr>
        <p:spPr>
          <a:xfrm>
            <a:off x="2106363" y="5485723"/>
            <a:ext cx="2288776" cy="7471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126" y="25237"/>
            <a:ext cx="10515600" cy="1325563"/>
          </a:xfrm>
        </p:spPr>
        <p:txBody>
          <a:bodyPr/>
          <a:lstStyle/>
          <a:p>
            <a:r>
              <a:rPr lang="en-US" b="1" dirty="0"/>
              <a:t>Farm Bill Spending by Major Programs</a:t>
            </a:r>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0096" t="22127" r="20096"/>
          <a:stretch/>
        </p:blipFill>
        <p:spPr>
          <a:xfrm>
            <a:off x="202055" y="1096558"/>
            <a:ext cx="8123798" cy="5264418"/>
          </a:xfrm>
          <a:prstGeom prst="rect">
            <a:avLst/>
          </a:prstGeom>
        </p:spPr>
      </p:pic>
      <p:sp>
        <p:nvSpPr>
          <p:cNvPr id="7" name="TextBox 6"/>
          <p:cNvSpPr txBox="1"/>
          <p:nvPr/>
        </p:nvSpPr>
        <p:spPr>
          <a:xfrm>
            <a:off x="8502315" y="2201424"/>
            <a:ext cx="3352800" cy="3385542"/>
          </a:xfrm>
          <a:prstGeom prst="rect">
            <a:avLst/>
          </a:prstGeom>
          <a:noFill/>
        </p:spPr>
        <p:txBody>
          <a:bodyPr wrap="square" rtlCol="0">
            <a:spAutoFit/>
          </a:bodyPr>
          <a:lstStyle/>
          <a:p>
            <a:r>
              <a:rPr lang="en-US" sz="1400" dirty="0"/>
              <a:t>Source: CRS, using USDA data, including USDA Farm Service Agency, “Table 35,” Agricultural Outlook; USDA Risk Management Agency, “Program Costs and Outlays by Fiscal Year”; J. </a:t>
            </a:r>
            <a:r>
              <a:rPr lang="en-US" sz="1400" dirty="0" err="1"/>
              <a:t>Glauber</a:t>
            </a:r>
            <a:r>
              <a:rPr lang="en-US" sz="1400" dirty="0"/>
              <a:t>, “Crop Insurance Reconsidered,” American Journal of Agricultural Economics, 2004; USDA Farm Service Agency, “Output 3,” Commodity Estimates Book; USDA Natural Resources Conservation Service, “Soil and Water Conservation Expenditures, 1935-2010,” 2011; and USDA Food and Nutrition Service, “National Level Annual Summary, Participation and Costs.” </a:t>
            </a:r>
          </a:p>
          <a:p>
            <a:endParaRPr lang="en-US" dirty="0"/>
          </a:p>
        </p:txBody>
      </p:sp>
    </p:spTree>
    <p:extLst>
      <p:ext uri="{BB962C8B-B14F-4D97-AF65-F5344CB8AC3E}">
        <p14:creationId xmlns:p14="http://schemas.microsoft.com/office/powerpoint/2010/main" val="414670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B23D-7D48-E447-8131-F57A68D4969E}"/>
              </a:ext>
            </a:extLst>
          </p:cNvPr>
          <p:cNvSpPr>
            <a:spLocks noGrp="1"/>
          </p:cNvSpPr>
          <p:nvPr>
            <p:ph type="title"/>
          </p:nvPr>
        </p:nvSpPr>
        <p:spPr/>
        <p:txBody>
          <a:bodyPr/>
          <a:lstStyle/>
          <a:p>
            <a:pPr>
              <a:defRPr/>
            </a:pPr>
            <a:r>
              <a:rPr lang="en-US" sz="4800" b="1" dirty="0"/>
              <a:t>What Policymakers Do</a:t>
            </a:r>
          </a:p>
        </p:txBody>
      </p:sp>
      <p:sp>
        <p:nvSpPr>
          <p:cNvPr id="20482" name="Content Placeholder 2">
            <a:extLst>
              <a:ext uri="{FF2B5EF4-FFF2-40B4-BE49-F238E27FC236}">
                <a16:creationId xmlns:a16="http://schemas.microsoft.com/office/drawing/2014/main" id="{783D404F-6823-DB41-BBDA-603D734EDCA6}"/>
              </a:ext>
            </a:extLst>
          </p:cNvPr>
          <p:cNvSpPr>
            <a:spLocks noGrp="1"/>
          </p:cNvSpPr>
          <p:nvPr>
            <p:ph idx="1"/>
          </p:nvPr>
        </p:nvSpPr>
        <p:spPr>
          <a:xfrm>
            <a:off x="838200" y="1825625"/>
            <a:ext cx="10515600" cy="4351338"/>
          </a:xfrm>
        </p:spPr>
        <p:txBody>
          <a:bodyPr>
            <a:normAutofit lnSpcReduction="10000"/>
          </a:bodyPr>
          <a:lstStyle/>
          <a:p>
            <a:pPr eaLnBrk="1" hangingPunct="1"/>
            <a:r>
              <a:rPr lang="en-US" altLang="en-US" sz="3600" dirty="0"/>
              <a:t>Policymakers are individuals elected or appointed to office at some level of government</a:t>
            </a:r>
          </a:p>
          <a:p>
            <a:pPr lvl="1" eaLnBrk="1" hangingPunct="1">
              <a:buFont typeface="Courier New" panose="02070309020205020404" pitchFamily="49" charset="0"/>
              <a:buChar char="o"/>
            </a:pPr>
            <a:r>
              <a:rPr lang="en-US" altLang="en-US" sz="3200" dirty="0"/>
              <a:t>Includes executive branch chiefs of staff and staff assistants</a:t>
            </a:r>
          </a:p>
          <a:p>
            <a:pPr eaLnBrk="1" hangingPunct="1"/>
            <a:r>
              <a:rPr lang="en-US" altLang="en-US" sz="3600" dirty="0"/>
              <a:t>Sell, argue, and advocate for specific interest issues</a:t>
            </a:r>
          </a:p>
          <a:p>
            <a:pPr lvl="1" eaLnBrk="1" hangingPunct="1">
              <a:buFont typeface="Courier New" panose="02070309020205020404" pitchFamily="49" charset="0"/>
              <a:buChar char="o"/>
            </a:pPr>
            <a:r>
              <a:rPr lang="en-US" altLang="en-US" sz="3200" dirty="0"/>
              <a:t>Interests are often shorter term and keyed to election cycles</a:t>
            </a:r>
          </a:p>
          <a:p>
            <a:pPr eaLnBrk="1" hangingPunct="1"/>
            <a:r>
              <a:rPr lang="en-US" altLang="en-US" sz="3600" dirty="0"/>
              <a:t>Make decisions that are often the result of compromise</a:t>
            </a:r>
          </a:p>
          <a:p>
            <a:pPr lvl="1" eaLnBrk="1" hangingPunct="1"/>
            <a:endParaRPr lang="en-US" altLang="en-US" dirty="0"/>
          </a:p>
        </p:txBody>
      </p:sp>
      <p:sp>
        <p:nvSpPr>
          <p:cNvPr id="5" name="Content Placeholder 2">
            <a:extLst>
              <a:ext uri="{FF2B5EF4-FFF2-40B4-BE49-F238E27FC236}">
                <a16:creationId xmlns:a16="http://schemas.microsoft.com/office/drawing/2014/main" id="{5852E456-D459-E545-A0E5-D5DD26C25D68}"/>
              </a:ext>
            </a:extLst>
          </p:cNvPr>
          <p:cNvSpPr txBox="1">
            <a:spLocks/>
          </p:cNvSpPr>
          <p:nvPr/>
        </p:nvSpPr>
        <p:spPr bwMode="auto">
          <a:xfrm>
            <a:off x="2659668" y="6409297"/>
            <a:ext cx="4213047" cy="673570"/>
          </a:xfrm>
          <a:prstGeom prst="rect">
            <a:avLst/>
          </a:prstGeom>
          <a:noFill/>
          <a:ln w="9525">
            <a:noFill/>
            <a:miter lim="800000"/>
            <a:headEnd/>
            <a:tailEnd/>
          </a:ln>
        </p:spPr>
        <p:txBody>
          <a:bodyPr lIns="92075" tIns="46038" rIns="92075" bIns="46038"/>
          <a:lstStyle/>
          <a:p>
            <a:pPr marL="12700" indent="-12700">
              <a:spcBef>
                <a:spcPct val="20000"/>
              </a:spcBef>
              <a:buClr>
                <a:schemeClr val="accent1"/>
              </a:buClr>
              <a:buSzPct val="75000"/>
              <a:defRPr/>
            </a:pPr>
            <a:r>
              <a:rPr lang="en-US" sz="1200" kern="0" dirty="0">
                <a:latin typeface="+mj-lt"/>
              </a:rPr>
              <a:t>Brownson et. al. Researchers and policy makers: travelers in parallel universes. Am J </a:t>
            </a:r>
            <a:r>
              <a:rPr lang="en-US" sz="1200" kern="0" dirty="0" err="1">
                <a:latin typeface="+mj-lt"/>
              </a:rPr>
              <a:t>Prev</a:t>
            </a:r>
            <a:r>
              <a:rPr lang="en-US" sz="1200" kern="0" dirty="0">
                <a:latin typeface="+mj-lt"/>
              </a:rPr>
              <a:t> Med 2006</a:t>
            </a:r>
          </a:p>
          <a:p>
            <a:pPr marL="342900" indent="-342900">
              <a:spcBef>
                <a:spcPct val="20000"/>
              </a:spcBef>
              <a:buClr>
                <a:schemeClr val="accent1"/>
              </a:buClr>
              <a:buSzPct val="75000"/>
              <a:buFont typeface="Monotype Sorts" pitchFamily="-106" charset="2"/>
              <a:buChar char="l"/>
              <a:defRPr/>
            </a:pPr>
            <a:endParaRPr lang="en-US" sz="3200" kern="0" dirty="0"/>
          </a:p>
        </p:txBody>
      </p:sp>
      <p:pic>
        <p:nvPicPr>
          <p:cNvPr id="20485" name="Picture 8" descr="http://kmbeing.files.wordpress.com/2011/03/science-policy.jpeg?w=630">
            <a:extLst>
              <a:ext uri="{FF2B5EF4-FFF2-40B4-BE49-F238E27FC236}">
                <a16:creationId xmlns:a16="http://schemas.microsoft.com/office/drawing/2014/main" id="{253A66DE-8099-8940-BDA9-E049E0CEF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454"/>
          <a:stretch>
            <a:fillRect/>
          </a:stretch>
        </p:blipFill>
        <p:spPr bwMode="auto">
          <a:xfrm>
            <a:off x="10344150" y="-70645"/>
            <a:ext cx="1695450"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F1C4990-223E-0A4F-B977-737B347C70AF}"/>
              </a:ext>
            </a:extLst>
          </p:cNvPr>
          <p:cNvSpPr txBox="1"/>
          <p:nvPr/>
        </p:nvSpPr>
        <p:spPr>
          <a:xfrm>
            <a:off x="7052648" y="6437592"/>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9" name="Picture 2" descr="ttps://brand.ncsu.edu/assets/logos/ncstate-brick-4x1-red.png">
            <a:extLst>
              <a:ext uri="{FF2B5EF4-FFF2-40B4-BE49-F238E27FC236}">
                <a16:creationId xmlns:a16="http://schemas.microsoft.com/office/drawing/2014/main" id="{8E65A17C-C758-5D4C-97C0-819F20645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1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339BEB53-0DD4-7843-8CCF-E2263B80BE67}"/>
              </a:ext>
            </a:extLst>
          </p:cNvPr>
          <p:cNvSpPr>
            <a:spLocks noGrp="1" noChangeArrowheads="1"/>
          </p:cNvSpPr>
          <p:nvPr>
            <p:ph type="title"/>
          </p:nvPr>
        </p:nvSpPr>
        <p:spPr>
          <a:xfrm>
            <a:off x="242888" y="365125"/>
            <a:ext cx="11796610" cy="1325563"/>
          </a:xfrm>
        </p:spPr>
        <p:txBody>
          <a:bodyPr>
            <a:normAutofit/>
          </a:bodyPr>
          <a:lstStyle/>
          <a:p>
            <a:pPr>
              <a:lnSpc>
                <a:spcPct val="100000"/>
              </a:lnSpc>
              <a:defRPr/>
            </a:pPr>
            <a:r>
              <a:rPr lang="en-US" b="1" dirty="0"/>
              <a:t>What Do Policymakers Want From You?</a:t>
            </a:r>
          </a:p>
        </p:txBody>
      </p:sp>
      <p:sp>
        <p:nvSpPr>
          <p:cNvPr id="5" name="Rectangle 3">
            <a:extLst>
              <a:ext uri="{FF2B5EF4-FFF2-40B4-BE49-F238E27FC236}">
                <a16:creationId xmlns:a16="http://schemas.microsoft.com/office/drawing/2014/main" id="{64E61D75-6D9C-BE4C-BE1D-B6D376DC6D3A}"/>
              </a:ext>
            </a:extLst>
          </p:cNvPr>
          <p:cNvSpPr>
            <a:spLocks noGrp="1" noChangeArrowheads="1"/>
          </p:cNvSpPr>
          <p:nvPr>
            <p:ph idx="1"/>
          </p:nvPr>
        </p:nvSpPr>
        <p:spPr>
          <a:xfrm>
            <a:off x="742950" y="1849717"/>
            <a:ext cx="8434310" cy="4408208"/>
          </a:xfrm>
        </p:spPr>
        <p:txBody>
          <a:bodyPr rtlCol="0">
            <a:normAutofit/>
          </a:bodyPr>
          <a:lstStyle/>
          <a:p>
            <a:pPr>
              <a:defRPr/>
            </a:pPr>
            <a:r>
              <a:rPr lang="en-US" sz="3600" dirty="0"/>
              <a:t>Policymakers want answers to the following questions:</a:t>
            </a:r>
          </a:p>
          <a:p>
            <a:pPr marL="914400" lvl="1" indent="-514350">
              <a:buFont typeface="+mj-lt"/>
              <a:buAutoNum type="arabicPeriod"/>
              <a:defRPr/>
            </a:pPr>
            <a:r>
              <a:rPr lang="en-US" sz="3200" dirty="0"/>
              <a:t>Is there a problem  (what fuels it)?</a:t>
            </a:r>
          </a:p>
          <a:p>
            <a:pPr marL="914400" lvl="1" indent="-514350">
              <a:buFont typeface="+mj-lt"/>
              <a:buAutoNum type="arabicPeriod"/>
              <a:defRPr/>
            </a:pPr>
            <a:r>
              <a:rPr lang="en-US" sz="3200" dirty="0"/>
              <a:t>Do we know how to fix it (intervention)?</a:t>
            </a:r>
          </a:p>
          <a:p>
            <a:pPr marL="914400" lvl="1" indent="-514350">
              <a:buFont typeface="+mj-lt"/>
              <a:buAutoNum type="arabicPeriod"/>
              <a:defRPr/>
            </a:pPr>
            <a:r>
              <a:rPr lang="en-US" sz="3200" dirty="0"/>
              <a:t>How much will it cost (financially, politically)?</a:t>
            </a:r>
          </a:p>
          <a:p>
            <a:pPr marL="0" indent="0">
              <a:buNone/>
              <a:defRPr/>
            </a:pPr>
            <a:endParaRPr lang="en-US" dirty="0">
              <a:solidFill>
                <a:schemeClr val="tx1">
                  <a:lumMod val="50000"/>
                  <a:lumOff val="50000"/>
                </a:schemeClr>
              </a:solidFill>
            </a:endParaRPr>
          </a:p>
        </p:txBody>
      </p:sp>
      <p:pic>
        <p:nvPicPr>
          <p:cNvPr id="8" name="Picture 7">
            <a:extLst>
              <a:ext uri="{FF2B5EF4-FFF2-40B4-BE49-F238E27FC236}">
                <a16:creationId xmlns:a16="http://schemas.microsoft.com/office/drawing/2014/main" id="{BF907683-75CB-4149-9A09-09AD37343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260" y="1690688"/>
            <a:ext cx="2133369" cy="3666999"/>
          </a:xfrm>
          <a:prstGeom prst="rect">
            <a:avLst/>
          </a:prstGeom>
        </p:spPr>
      </p:pic>
      <p:sp>
        <p:nvSpPr>
          <p:cNvPr id="9" name="Content Placeholder 2">
            <a:extLst>
              <a:ext uri="{FF2B5EF4-FFF2-40B4-BE49-F238E27FC236}">
                <a16:creationId xmlns:a16="http://schemas.microsoft.com/office/drawing/2014/main" id="{630B118E-3597-A040-8EDF-1FF67467CA40}"/>
              </a:ext>
            </a:extLst>
          </p:cNvPr>
          <p:cNvSpPr txBox="1">
            <a:spLocks/>
          </p:cNvSpPr>
          <p:nvPr/>
        </p:nvSpPr>
        <p:spPr bwMode="auto">
          <a:xfrm>
            <a:off x="2659668" y="6409297"/>
            <a:ext cx="4213047" cy="673570"/>
          </a:xfrm>
          <a:prstGeom prst="rect">
            <a:avLst/>
          </a:prstGeom>
          <a:noFill/>
          <a:ln w="9525">
            <a:noFill/>
            <a:miter lim="800000"/>
            <a:headEnd/>
            <a:tailEnd/>
          </a:ln>
        </p:spPr>
        <p:txBody>
          <a:bodyPr lIns="92075" tIns="46038" rIns="92075" bIns="46038"/>
          <a:lstStyle/>
          <a:p>
            <a:pPr marL="12700" indent="-12700">
              <a:spcBef>
                <a:spcPct val="20000"/>
              </a:spcBef>
              <a:buClr>
                <a:schemeClr val="accent1"/>
              </a:buClr>
              <a:buSzPct val="75000"/>
              <a:defRPr/>
            </a:pPr>
            <a:r>
              <a:rPr lang="en-US" sz="1200" kern="0" dirty="0">
                <a:latin typeface="+mj-lt"/>
              </a:rPr>
              <a:t>Brownson et. al. Researchers and policy makers: travelers in parallel universes. Am J </a:t>
            </a:r>
            <a:r>
              <a:rPr lang="en-US" sz="1200" kern="0" dirty="0" err="1">
                <a:latin typeface="+mj-lt"/>
              </a:rPr>
              <a:t>Prev</a:t>
            </a:r>
            <a:r>
              <a:rPr lang="en-US" sz="1200" kern="0" dirty="0">
                <a:latin typeface="+mj-lt"/>
              </a:rPr>
              <a:t> Med 2006</a:t>
            </a:r>
          </a:p>
          <a:p>
            <a:pPr marL="342900" indent="-342900">
              <a:spcBef>
                <a:spcPct val="20000"/>
              </a:spcBef>
              <a:buClr>
                <a:schemeClr val="accent1"/>
              </a:buClr>
              <a:buSzPct val="75000"/>
              <a:buFont typeface="Monotype Sorts" pitchFamily="-106" charset="2"/>
              <a:buChar char="l"/>
              <a:defRPr/>
            </a:pPr>
            <a:endParaRPr lang="en-US" sz="3200" kern="0" dirty="0"/>
          </a:p>
        </p:txBody>
      </p:sp>
      <p:sp>
        <p:nvSpPr>
          <p:cNvPr id="10" name="TextBox 9">
            <a:extLst>
              <a:ext uri="{FF2B5EF4-FFF2-40B4-BE49-F238E27FC236}">
                <a16:creationId xmlns:a16="http://schemas.microsoft.com/office/drawing/2014/main" id="{CAF146A7-A66E-184F-9391-21FD6BC9FA35}"/>
              </a:ext>
            </a:extLst>
          </p:cNvPr>
          <p:cNvSpPr txBox="1"/>
          <p:nvPr/>
        </p:nvSpPr>
        <p:spPr>
          <a:xfrm>
            <a:off x="7052648" y="6437592"/>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11" name="Picture 2" descr="ttps://brand.ncsu.edu/assets/logos/ncstate-brick-4x1-red.png">
            <a:extLst>
              <a:ext uri="{FF2B5EF4-FFF2-40B4-BE49-F238E27FC236}">
                <a16:creationId xmlns:a16="http://schemas.microsoft.com/office/drawing/2014/main" id="{9172344C-7355-6A41-AD4E-F38FEABE4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1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80DCD-CD9E-0B4C-A403-DD487A65FBD6}"/>
              </a:ext>
            </a:extLst>
          </p:cNvPr>
          <p:cNvSpPr>
            <a:spLocks noGrp="1"/>
          </p:cNvSpPr>
          <p:nvPr>
            <p:ph type="title"/>
          </p:nvPr>
        </p:nvSpPr>
        <p:spPr>
          <a:xfrm>
            <a:off x="74950" y="46186"/>
            <a:ext cx="12006263" cy="1325563"/>
          </a:xfrm>
        </p:spPr>
        <p:txBody>
          <a:bodyPr/>
          <a:lstStyle/>
          <a:p>
            <a:pPr>
              <a:defRPr/>
            </a:pPr>
            <a:r>
              <a:rPr lang="en-US" b="1" dirty="0"/>
              <a:t>How Can You Educate Policymakers?</a:t>
            </a:r>
          </a:p>
        </p:txBody>
      </p:sp>
      <p:pic>
        <p:nvPicPr>
          <p:cNvPr id="29698" name="Content Placeholder 4">
            <a:extLst>
              <a:ext uri="{FF2B5EF4-FFF2-40B4-BE49-F238E27FC236}">
                <a16:creationId xmlns:a16="http://schemas.microsoft.com/office/drawing/2014/main" id="{F9F2D87E-8CBB-F348-8269-047CAA17E9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428" r="39075"/>
          <a:stretch/>
        </p:blipFill>
        <p:spPr>
          <a:xfrm>
            <a:off x="6252948" y="1418065"/>
            <a:ext cx="5100851" cy="4310430"/>
          </a:xfrm>
        </p:spPr>
      </p:pic>
      <p:sp>
        <p:nvSpPr>
          <p:cNvPr id="4" name="Slide Number Placeholder 3">
            <a:extLst>
              <a:ext uri="{FF2B5EF4-FFF2-40B4-BE49-F238E27FC236}">
                <a16:creationId xmlns:a16="http://schemas.microsoft.com/office/drawing/2014/main" id="{4F4ED966-CF71-2E48-8B32-AA8822909ECA}"/>
              </a:ext>
            </a:extLst>
          </p:cNvPr>
          <p:cNvSpPr>
            <a:spLocks noGrp="1"/>
          </p:cNvSpPr>
          <p:nvPr>
            <p:ph type="sldNum" sz="quarter" idx="12"/>
          </p:nvPr>
        </p:nvSpPr>
        <p:spPr/>
        <p:txBody>
          <a:bodyPr/>
          <a:lstStyle/>
          <a:p>
            <a:pPr>
              <a:defRPr/>
            </a:pPr>
            <a:fld id="{871769B1-99A4-4647-9964-83B4603D47D3}" type="slidenum">
              <a:rPr lang="en-US"/>
              <a:pPr>
                <a:defRPr/>
              </a:pPr>
              <a:t>9</a:t>
            </a:fld>
            <a:endParaRPr lang="en-US"/>
          </a:p>
        </p:txBody>
      </p:sp>
      <p:sp>
        <p:nvSpPr>
          <p:cNvPr id="29700" name="Content Placeholder 5">
            <a:extLst>
              <a:ext uri="{FF2B5EF4-FFF2-40B4-BE49-F238E27FC236}">
                <a16:creationId xmlns:a16="http://schemas.microsoft.com/office/drawing/2014/main" id="{46E1B061-EAE8-0E43-9FEA-ED39A147F51F}"/>
              </a:ext>
            </a:extLst>
          </p:cNvPr>
          <p:cNvSpPr>
            <a:spLocks noGrp="1"/>
          </p:cNvSpPr>
          <p:nvPr>
            <p:ph sz="quarter" idx="4294967295"/>
          </p:nvPr>
        </p:nvSpPr>
        <p:spPr>
          <a:xfrm>
            <a:off x="385763" y="1762919"/>
            <a:ext cx="6072187" cy="530225"/>
          </a:xfrm>
        </p:spPr>
        <p:txBody>
          <a:bodyPr>
            <a:normAutofit fontScale="92500" lnSpcReduction="10000"/>
          </a:bodyPr>
          <a:lstStyle/>
          <a:p>
            <a:pPr eaLnBrk="1" hangingPunct="1"/>
            <a:r>
              <a:rPr lang="en-US" altLang="en-US" sz="3600" dirty="0"/>
              <a:t>Testifying at public hearings</a:t>
            </a:r>
          </a:p>
        </p:txBody>
      </p:sp>
      <p:sp>
        <p:nvSpPr>
          <p:cNvPr id="6" name="Slide Number Placeholder 3">
            <a:extLst>
              <a:ext uri="{FF2B5EF4-FFF2-40B4-BE49-F238E27FC236}">
                <a16:creationId xmlns:a16="http://schemas.microsoft.com/office/drawing/2014/main" id="{5844E694-6749-8C45-81F5-81BB568D07B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668658E-8169-F04C-B5C5-160980CD2C89}" type="slidenum">
              <a:rPr lang="en-US" smtClean="0"/>
              <a:pPr>
                <a:defRPr/>
              </a:pPr>
              <a:t>9</a:t>
            </a:fld>
            <a:endParaRPr lang="en-US"/>
          </a:p>
        </p:txBody>
      </p:sp>
      <p:sp>
        <p:nvSpPr>
          <p:cNvPr id="7" name="TextBox 6">
            <a:extLst>
              <a:ext uri="{FF2B5EF4-FFF2-40B4-BE49-F238E27FC236}">
                <a16:creationId xmlns:a16="http://schemas.microsoft.com/office/drawing/2014/main" id="{7B2CBCDC-204D-9B4A-9E7A-96D002686D42}"/>
              </a:ext>
            </a:extLst>
          </p:cNvPr>
          <p:cNvSpPr txBox="1"/>
          <p:nvPr/>
        </p:nvSpPr>
        <p:spPr>
          <a:xfrm>
            <a:off x="7052648" y="6437592"/>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8" name="Picture 2" descr="ttps://brand.ncsu.edu/assets/logos/ncstate-brick-4x1-red.png">
            <a:extLst>
              <a:ext uri="{FF2B5EF4-FFF2-40B4-BE49-F238E27FC236}">
                <a16:creationId xmlns:a16="http://schemas.microsoft.com/office/drawing/2014/main" id="{BC67F08A-09CB-7144-9BEC-6A1887AEA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1" y="6415368"/>
            <a:ext cx="2435875" cy="3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59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14203</TotalTime>
  <Words>1439</Words>
  <Application>Microsoft Macintosh PowerPoint</Application>
  <PresentationFormat>Widescreen</PresentationFormat>
  <Paragraphs>282</Paragraphs>
  <Slides>18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Avenir Book</vt:lpstr>
      <vt:lpstr>Calibri</vt:lpstr>
      <vt:lpstr>Calibri Light</vt:lpstr>
      <vt:lpstr>Century Gothic</vt:lpstr>
      <vt:lpstr>Courier New</vt:lpstr>
      <vt:lpstr>Mangal</vt:lpstr>
      <vt:lpstr>Monotype Sorts</vt:lpstr>
      <vt:lpstr>Times New Roman</vt:lpstr>
      <vt:lpstr>Office Theme</vt:lpstr>
      <vt:lpstr>Equity in the 2018 Farm Bill:  How to Educate Policymakers on the Importance of the Food Environment and Health</vt:lpstr>
      <vt:lpstr>What is Policy?</vt:lpstr>
      <vt:lpstr>What is the Farm Bill?</vt:lpstr>
      <vt:lpstr>What is the Farm Bill?</vt:lpstr>
      <vt:lpstr>Farm Bill Reauthorization Process</vt:lpstr>
      <vt:lpstr>Farm Bill Spending by Major Programs</vt:lpstr>
      <vt:lpstr>What Policymakers Do</vt:lpstr>
      <vt:lpstr>What Do Policymakers Want From You?</vt:lpstr>
      <vt:lpstr>How Can You Educate Policymakers?</vt:lpstr>
      <vt:lpstr>How Can You Educate Policymakers?</vt:lpstr>
      <vt:lpstr>How Can You Educate Policymakers?</vt:lpstr>
      <vt:lpstr>Policymaker Visits 101</vt:lpstr>
      <vt:lpstr>Policymaker Visits 101: Before the Meeting</vt:lpstr>
      <vt:lpstr>Policymaker Visits 101: What to Bring</vt:lpstr>
      <vt:lpstr>Policymaker Visits 101: What to Expect in the Meeting</vt:lpstr>
      <vt:lpstr>Policymaker Visits 101: During the Meeting</vt:lpstr>
      <vt:lpstr>Policymaker Visits 101: After the Meeting</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Connection Between Food &amp; Health</dc:title>
  <dc:creator>Lindsey Haynes-Maslow</dc:creator>
  <cp:lastModifiedBy>Lindsey Haynes-Maslow</cp:lastModifiedBy>
  <cp:revision>66</cp:revision>
  <dcterms:created xsi:type="dcterms:W3CDTF">2018-03-09T14:58:42Z</dcterms:created>
  <dcterms:modified xsi:type="dcterms:W3CDTF">2018-10-12T16:54:50Z</dcterms:modified>
</cp:coreProperties>
</file>