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89" r:id="rId3"/>
    <p:sldId id="295" r:id="rId4"/>
    <p:sldId id="298" r:id="rId5"/>
    <p:sldId id="308" r:id="rId6"/>
    <p:sldId id="307" r:id="rId7"/>
    <p:sldId id="299" r:id="rId8"/>
    <p:sldId id="300" r:id="rId9"/>
    <p:sldId id="301" r:id="rId10"/>
    <p:sldId id="302" r:id="rId11"/>
    <p:sldId id="303" r:id="rId12"/>
    <p:sldId id="304" r:id="rId13"/>
    <p:sldId id="305" r:id="rId14"/>
    <p:sldId id="306" r:id="rId15"/>
    <p:sldId id="316" r:id="rId16"/>
    <p:sldId id="313" r:id="rId17"/>
    <p:sldId id="314" r:id="rId18"/>
    <p:sldId id="312" r:id="rId19"/>
    <p:sldId id="310" r:id="rId20"/>
    <p:sldId id="317"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898B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76149" autoAdjust="0"/>
  </p:normalViewPr>
  <p:slideViewPr>
    <p:cSldViewPr snapToGrid="0">
      <p:cViewPr varScale="1">
        <p:scale>
          <a:sx n="70" d="100"/>
          <a:sy n="70" d="100"/>
        </p:scale>
        <p:origin x="133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F151E8E-4316-4532-BBB4-621BE1E76069}" type="datetimeFigureOut">
              <a:rPr lang="en-US" smtClean="0"/>
              <a:t>10/16/2018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F4A1A2D-44DB-42B1-9C3F-AD42EAD6564C}" type="slidenum">
              <a:rPr lang="en-US" smtClean="0"/>
              <a:t>‹#›</a:t>
            </a:fld>
            <a:endParaRPr lang="en-US"/>
          </a:p>
        </p:txBody>
      </p:sp>
    </p:spTree>
    <p:extLst>
      <p:ext uri="{BB962C8B-B14F-4D97-AF65-F5344CB8AC3E}">
        <p14:creationId xmlns:p14="http://schemas.microsoft.com/office/powerpoint/2010/main" val="3020461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4A1A2D-44DB-42B1-9C3F-AD42EAD6564C}" type="slidenum">
              <a:rPr lang="en-US" smtClean="0"/>
              <a:t>1</a:t>
            </a:fld>
            <a:endParaRPr lang="en-US"/>
          </a:p>
        </p:txBody>
      </p:sp>
    </p:spTree>
    <p:extLst>
      <p:ext uri="{BB962C8B-B14F-4D97-AF65-F5344CB8AC3E}">
        <p14:creationId xmlns:p14="http://schemas.microsoft.com/office/powerpoint/2010/main" val="3016342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Katie C</a:t>
            </a:r>
          </a:p>
          <a:p>
            <a:endParaRPr lang="en-US" dirty="0"/>
          </a:p>
        </p:txBody>
      </p:sp>
      <p:sp>
        <p:nvSpPr>
          <p:cNvPr id="4" name="Slide Number Placeholder 3"/>
          <p:cNvSpPr>
            <a:spLocks noGrp="1"/>
          </p:cNvSpPr>
          <p:nvPr>
            <p:ph type="sldNum" sz="quarter" idx="10"/>
          </p:nvPr>
        </p:nvSpPr>
        <p:spPr/>
        <p:txBody>
          <a:bodyPr/>
          <a:lstStyle/>
          <a:p>
            <a:fld id="{536CAE89-5E21-4CD5-9719-717FAE36D058}" type="slidenum">
              <a:rPr lang="en-US" smtClean="0"/>
              <a:t>13</a:t>
            </a:fld>
            <a:endParaRPr lang="en-US"/>
          </a:p>
        </p:txBody>
      </p:sp>
    </p:spTree>
    <p:extLst>
      <p:ext uri="{BB962C8B-B14F-4D97-AF65-F5344CB8AC3E}">
        <p14:creationId xmlns:p14="http://schemas.microsoft.com/office/powerpoint/2010/main" val="1085324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Katie C</a:t>
            </a:r>
          </a:p>
          <a:p>
            <a:pPr>
              <a:buFont typeface="Arial" panose="020B0604020202020204" pitchFamily="34" charset="0"/>
              <a:buChar char="•"/>
            </a:pPr>
            <a:r>
              <a:rPr lang="en-US" dirty="0" smtClean="0"/>
              <a:t>Built Environment and Food Access Assessment (2013)</a:t>
            </a:r>
          </a:p>
          <a:p>
            <a:pPr>
              <a:buFont typeface="Arial" panose="020B0604020202020204" pitchFamily="34" charset="0"/>
              <a:buChar char="•"/>
            </a:pPr>
            <a:r>
              <a:rPr lang="en-US" dirty="0" smtClean="0"/>
              <a:t>Environmental Scans (2017)</a:t>
            </a:r>
          </a:p>
          <a:p>
            <a:pPr>
              <a:buFont typeface="Arial" panose="020B0604020202020204" pitchFamily="34" charset="0"/>
              <a:buChar char="•"/>
            </a:pPr>
            <a:r>
              <a:rPr lang="en-US" dirty="0" smtClean="0"/>
              <a:t>Parent Perception Survey</a:t>
            </a:r>
          </a:p>
          <a:p>
            <a:endParaRPr lang="es-MX" dirty="0"/>
          </a:p>
        </p:txBody>
      </p:sp>
      <p:sp>
        <p:nvSpPr>
          <p:cNvPr id="4" name="Slide Number Placeholder 3"/>
          <p:cNvSpPr>
            <a:spLocks noGrp="1"/>
          </p:cNvSpPr>
          <p:nvPr>
            <p:ph type="sldNum" sz="quarter" idx="10"/>
          </p:nvPr>
        </p:nvSpPr>
        <p:spPr/>
        <p:txBody>
          <a:bodyPr/>
          <a:lstStyle/>
          <a:p>
            <a:fld id="{536CAE89-5E21-4CD5-9719-717FAE36D058}" type="slidenum">
              <a:rPr lang="en-US" smtClean="0"/>
              <a:t>14</a:t>
            </a:fld>
            <a:endParaRPr lang="en-US"/>
          </a:p>
        </p:txBody>
      </p:sp>
    </p:spTree>
    <p:extLst>
      <p:ext uri="{BB962C8B-B14F-4D97-AF65-F5344CB8AC3E}">
        <p14:creationId xmlns:p14="http://schemas.microsoft.com/office/powerpoint/2010/main" val="1374545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Katy O</a:t>
            </a:r>
          </a:p>
          <a:p>
            <a:pPr lvl="0"/>
            <a:r>
              <a:rPr lang="en-US" dirty="0" smtClean="0"/>
              <a:t>Pasadena </a:t>
            </a:r>
            <a:r>
              <a:rPr lang="en-US" dirty="0"/>
              <a:t>Independent School District</a:t>
            </a:r>
          </a:p>
          <a:p>
            <a:pPr lvl="0"/>
            <a:r>
              <a:rPr lang="en-US" dirty="0"/>
              <a:t>Harris County Public Health: Healthy Living Matters Initiative, Built Environment Program</a:t>
            </a:r>
          </a:p>
          <a:p>
            <a:pPr lvl="0"/>
            <a:r>
              <a:rPr lang="en-US" dirty="0"/>
              <a:t>City of Pasadena: Planning, Parks &amp; Recreation, and Police Departments</a:t>
            </a:r>
          </a:p>
          <a:p>
            <a:pPr lvl="0"/>
            <a:r>
              <a:rPr lang="en-US" dirty="0"/>
              <a:t>The University of Texas MD Anderson Cancer Center</a:t>
            </a:r>
          </a:p>
        </p:txBody>
      </p:sp>
      <p:sp>
        <p:nvSpPr>
          <p:cNvPr id="4" name="Slide Number Placeholder 3"/>
          <p:cNvSpPr>
            <a:spLocks noGrp="1"/>
          </p:cNvSpPr>
          <p:nvPr>
            <p:ph type="sldNum" sz="quarter" idx="10"/>
          </p:nvPr>
        </p:nvSpPr>
        <p:spPr/>
        <p:txBody>
          <a:bodyPr/>
          <a:lstStyle/>
          <a:p>
            <a:fld id="{35AE4082-E306-4845-B746-35AEAE6B1405}" type="slidenum">
              <a:rPr lang="en-US" smtClean="0"/>
              <a:t>16</a:t>
            </a:fld>
            <a:endParaRPr lang="en-US"/>
          </a:p>
        </p:txBody>
      </p:sp>
    </p:spTree>
    <p:extLst>
      <p:ext uri="{BB962C8B-B14F-4D97-AF65-F5344CB8AC3E}">
        <p14:creationId xmlns:p14="http://schemas.microsoft.com/office/powerpoint/2010/main" val="1402636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smtClean="0"/>
              <a:t>Katy O</a:t>
            </a:r>
          </a:p>
          <a:p>
            <a:pPr defTabSz="931774">
              <a:defRPr/>
            </a:pPr>
            <a:r>
              <a:rPr lang="en-US" dirty="0" smtClean="0"/>
              <a:t>The Pasadena Safe Routes to School (SRTS) initiative aims to create safe, convenient, and fun opportunities for children to bicycle and walk to and from school. The overall goal is to increase the number of children actively commuting to schools, increase kids’ safety, and reverse the nationwide trend toward childhood obesity and inactivity. The Pasadena SRTS Plan provides recommendations to improve safety and increase active transportation at 15 priority schools in Pasadena ISD.</a:t>
            </a:r>
          </a:p>
          <a:p>
            <a:endParaRPr lang="en-US" dirty="0" smtClean="0"/>
          </a:p>
          <a:p>
            <a:pPr defTabSz="931774">
              <a:defRPr/>
            </a:pPr>
            <a:r>
              <a:rPr lang="en-US" dirty="0" smtClean="0"/>
              <a:t>Studies also show that physical activity has positive effects on attention, memory, and academic performance. Children who walk or bicycle to school arrive ready to learn, have increased focus and problem-solving, and perform better on tests.</a:t>
            </a:r>
          </a:p>
          <a:p>
            <a:endParaRPr lang="en-US" dirty="0" smtClean="0"/>
          </a:p>
          <a:p>
            <a:r>
              <a:rPr lang="en-US" dirty="0"/>
              <a:t>The SRTS plan aims to create safe, convenient, and fun opportunities for children to bicycle and walk to and from school within the Pasadena Independent School District (Pasadena ISD) catchment area. The Pasadena SRTS plan was designed to </a:t>
            </a:r>
          </a:p>
        </p:txBody>
      </p:sp>
      <p:sp>
        <p:nvSpPr>
          <p:cNvPr id="4" name="Slide Number Placeholder 3"/>
          <p:cNvSpPr>
            <a:spLocks noGrp="1"/>
          </p:cNvSpPr>
          <p:nvPr>
            <p:ph type="sldNum" sz="quarter" idx="10"/>
          </p:nvPr>
        </p:nvSpPr>
        <p:spPr/>
        <p:txBody>
          <a:bodyPr/>
          <a:lstStyle/>
          <a:p>
            <a:fld id="{536CAE89-5E21-4CD5-9719-717FAE36D058}" type="slidenum">
              <a:rPr lang="en-US" smtClean="0"/>
              <a:t>5</a:t>
            </a:fld>
            <a:endParaRPr lang="en-US"/>
          </a:p>
        </p:txBody>
      </p:sp>
    </p:spTree>
    <p:extLst>
      <p:ext uri="{BB962C8B-B14F-4D97-AF65-F5344CB8AC3E}">
        <p14:creationId xmlns:p14="http://schemas.microsoft.com/office/powerpoint/2010/main" val="319426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smtClean="0"/>
              <a:t>Katy O</a:t>
            </a:r>
          </a:p>
          <a:p>
            <a:pPr defTabSz="931774">
              <a:defRPr/>
            </a:pPr>
            <a:r>
              <a:rPr lang="en-US" dirty="0" smtClean="0"/>
              <a:t>According to the 2010 Health of Houston/Harris County Survey, 65% of children ages 12 and over in the Pasadena/South Houston area are overweight or obese, which is the highest rate in Harris County. Walking and bicycling to school are opportunities for students to incorporate physical activity into their daily routines, helping them lead active, healthy lives.</a:t>
            </a:r>
          </a:p>
        </p:txBody>
      </p:sp>
      <p:sp>
        <p:nvSpPr>
          <p:cNvPr id="4" name="Slide Number Placeholder 3"/>
          <p:cNvSpPr>
            <a:spLocks noGrp="1"/>
          </p:cNvSpPr>
          <p:nvPr>
            <p:ph type="sldNum" sz="quarter" idx="10"/>
          </p:nvPr>
        </p:nvSpPr>
        <p:spPr/>
        <p:txBody>
          <a:bodyPr/>
          <a:lstStyle/>
          <a:p>
            <a:fld id="{536CAE89-5E21-4CD5-9719-717FAE36D058}" type="slidenum">
              <a:rPr lang="en-US" smtClean="0"/>
              <a:t>6</a:t>
            </a:fld>
            <a:endParaRPr lang="en-US"/>
          </a:p>
        </p:txBody>
      </p:sp>
    </p:spTree>
    <p:extLst>
      <p:ext uri="{BB962C8B-B14F-4D97-AF65-F5344CB8AC3E}">
        <p14:creationId xmlns:p14="http://schemas.microsoft.com/office/powerpoint/2010/main" val="55179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Katy O</a:t>
            </a:r>
          </a:p>
          <a:p>
            <a:r>
              <a:rPr lang="en-US" dirty="0" smtClean="0"/>
              <a:t>No slide for equity – mention that equity is embedded in all the steps</a:t>
            </a:r>
            <a:endParaRPr lang="en-US" dirty="0"/>
          </a:p>
        </p:txBody>
      </p:sp>
      <p:sp>
        <p:nvSpPr>
          <p:cNvPr id="4" name="Slide Number Placeholder 3"/>
          <p:cNvSpPr>
            <a:spLocks noGrp="1"/>
          </p:cNvSpPr>
          <p:nvPr>
            <p:ph type="sldNum" sz="quarter" idx="10"/>
          </p:nvPr>
        </p:nvSpPr>
        <p:spPr/>
        <p:txBody>
          <a:bodyPr/>
          <a:lstStyle/>
          <a:p>
            <a:fld id="{536CAE89-5E21-4CD5-9719-717FAE36D058}" type="slidenum">
              <a:rPr lang="en-US" smtClean="0"/>
              <a:t>7</a:t>
            </a:fld>
            <a:endParaRPr lang="en-US"/>
          </a:p>
        </p:txBody>
      </p:sp>
    </p:spTree>
    <p:extLst>
      <p:ext uri="{BB962C8B-B14F-4D97-AF65-F5344CB8AC3E}">
        <p14:creationId xmlns:p14="http://schemas.microsoft.com/office/powerpoint/2010/main" val="1281761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Katie C</a:t>
            </a:r>
          </a:p>
          <a:p>
            <a:pPr marL="285750" indent="-285750">
              <a:buFont typeface="Arial" panose="020B0604020202020204" pitchFamily="34" charset="0"/>
              <a:buChar char="•"/>
            </a:pPr>
            <a:r>
              <a:rPr lang="en-US" sz="1200" dirty="0" smtClean="0"/>
              <a:t>Environmental changes – bike rack installation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36CAE89-5E21-4CD5-9719-717FAE36D058}" type="slidenum">
              <a:rPr lang="en-US" smtClean="0"/>
              <a:t>8</a:t>
            </a:fld>
            <a:endParaRPr lang="en-US"/>
          </a:p>
        </p:txBody>
      </p:sp>
    </p:spTree>
    <p:extLst>
      <p:ext uri="{BB962C8B-B14F-4D97-AF65-F5344CB8AC3E}">
        <p14:creationId xmlns:p14="http://schemas.microsoft.com/office/powerpoint/2010/main" val="1947978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Katie C</a:t>
            </a:r>
          </a:p>
          <a:p>
            <a:endParaRPr lang="en-US" dirty="0"/>
          </a:p>
        </p:txBody>
      </p:sp>
      <p:sp>
        <p:nvSpPr>
          <p:cNvPr id="4" name="Slide Number Placeholder 3"/>
          <p:cNvSpPr>
            <a:spLocks noGrp="1"/>
          </p:cNvSpPr>
          <p:nvPr>
            <p:ph type="sldNum" sz="quarter" idx="10"/>
          </p:nvPr>
        </p:nvSpPr>
        <p:spPr/>
        <p:txBody>
          <a:bodyPr/>
          <a:lstStyle/>
          <a:p>
            <a:fld id="{536CAE89-5E21-4CD5-9719-717FAE36D058}" type="slidenum">
              <a:rPr lang="en-US" smtClean="0"/>
              <a:t>9</a:t>
            </a:fld>
            <a:endParaRPr lang="en-US"/>
          </a:p>
        </p:txBody>
      </p:sp>
    </p:spTree>
    <p:extLst>
      <p:ext uri="{BB962C8B-B14F-4D97-AF65-F5344CB8AC3E}">
        <p14:creationId xmlns:p14="http://schemas.microsoft.com/office/powerpoint/2010/main" val="3115244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Katie C</a:t>
            </a:r>
          </a:p>
          <a:p>
            <a:endParaRPr lang="en-US" dirty="0"/>
          </a:p>
        </p:txBody>
      </p:sp>
      <p:sp>
        <p:nvSpPr>
          <p:cNvPr id="4" name="Slide Number Placeholder 3"/>
          <p:cNvSpPr>
            <a:spLocks noGrp="1"/>
          </p:cNvSpPr>
          <p:nvPr>
            <p:ph type="sldNum" sz="quarter" idx="10"/>
          </p:nvPr>
        </p:nvSpPr>
        <p:spPr/>
        <p:txBody>
          <a:bodyPr/>
          <a:lstStyle/>
          <a:p>
            <a:fld id="{536CAE89-5E21-4CD5-9719-717FAE36D058}" type="slidenum">
              <a:rPr lang="en-US" smtClean="0"/>
              <a:t>10</a:t>
            </a:fld>
            <a:endParaRPr lang="en-US"/>
          </a:p>
        </p:txBody>
      </p:sp>
    </p:spTree>
    <p:extLst>
      <p:ext uri="{BB962C8B-B14F-4D97-AF65-F5344CB8AC3E}">
        <p14:creationId xmlns:p14="http://schemas.microsoft.com/office/powerpoint/2010/main" val="2504485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Katie C</a:t>
            </a:r>
          </a:p>
          <a:p>
            <a:endParaRPr lang="en-US" dirty="0"/>
          </a:p>
        </p:txBody>
      </p:sp>
      <p:sp>
        <p:nvSpPr>
          <p:cNvPr id="4" name="Slide Number Placeholder 3"/>
          <p:cNvSpPr>
            <a:spLocks noGrp="1"/>
          </p:cNvSpPr>
          <p:nvPr>
            <p:ph type="sldNum" sz="quarter" idx="10"/>
          </p:nvPr>
        </p:nvSpPr>
        <p:spPr/>
        <p:txBody>
          <a:bodyPr/>
          <a:lstStyle/>
          <a:p>
            <a:fld id="{536CAE89-5E21-4CD5-9719-717FAE36D058}" type="slidenum">
              <a:rPr lang="en-US" smtClean="0"/>
              <a:t>11</a:t>
            </a:fld>
            <a:endParaRPr lang="en-US"/>
          </a:p>
        </p:txBody>
      </p:sp>
    </p:spTree>
    <p:extLst>
      <p:ext uri="{BB962C8B-B14F-4D97-AF65-F5344CB8AC3E}">
        <p14:creationId xmlns:p14="http://schemas.microsoft.com/office/powerpoint/2010/main" val="3054401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Katie C</a:t>
            </a:r>
          </a:p>
          <a:p>
            <a:endParaRPr lang="en-US" dirty="0"/>
          </a:p>
        </p:txBody>
      </p:sp>
      <p:sp>
        <p:nvSpPr>
          <p:cNvPr id="4" name="Slide Number Placeholder 3"/>
          <p:cNvSpPr>
            <a:spLocks noGrp="1"/>
          </p:cNvSpPr>
          <p:nvPr>
            <p:ph type="sldNum" sz="quarter" idx="10"/>
          </p:nvPr>
        </p:nvSpPr>
        <p:spPr/>
        <p:txBody>
          <a:bodyPr/>
          <a:lstStyle/>
          <a:p>
            <a:fld id="{536CAE89-5E21-4CD5-9719-717FAE36D058}" type="slidenum">
              <a:rPr lang="en-US" smtClean="0"/>
              <a:t>12</a:t>
            </a:fld>
            <a:endParaRPr lang="en-US"/>
          </a:p>
        </p:txBody>
      </p:sp>
    </p:spTree>
    <p:extLst>
      <p:ext uri="{BB962C8B-B14F-4D97-AF65-F5344CB8AC3E}">
        <p14:creationId xmlns:p14="http://schemas.microsoft.com/office/powerpoint/2010/main" val="2864174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19889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499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129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2896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269330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29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47365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78585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174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879644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856925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13">
            <a:extLst>
              <a:ext uri="{28A0092B-C50C-407E-A947-70E740481C1C}">
                <a14:useLocalDpi xmlns:a14="http://schemas.microsoft.com/office/drawing/2010/main" val="0"/>
              </a:ext>
            </a:extLst>
          </a:blip>
          <a:srcRect t="39923"/>
          <a:stretch/>
        </p:blipFill>
        <p:spPr>
          <a:xfrm>
            <a:off x="6733732" y="6327868"/>
            <a:ext cx="5373608" cy="478268"/>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3044190" y="6179451"/>
            <a:ext cx="3044952"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9131808" y="6179451"/>
            <a:ext cx="3090672"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6179451"/>
            <a:ext cx="3044952"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6088380" y="6179451"/>
            <a:ext cx="3044952"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554" y="6307087"/>
            <a:ext cx="1625292" cy="427267"/>
          </a:xfrm>
          <a:prstGeom prst="rect">
            <a:avLst/>
          </a:prstGeom>
        </p:spPr>
      </p:pic>
      <p:sp>
        <p:nvSpPr>
          <p:cNvPr id="5" name="TextBox 4"/>
          <p:cNvSpPr txBox="1"/>
          <p:nvPr userDrawn="1"/>
        </p:nvSpPr>
        <p:spPr>
          <a:xfrm>
            <a:off x="3467545" y="6341166"/>
            <a:ext cx="3230372" cy="377026"/>
          </a:xfrm>
          <a:prstGeom prst="rect">
            <a:avLst/>
          </a:prstGeom>
          <a:noFill/>
        </p:spPr>
        <p:txBody>
          <a:bodyPr wrap="none" rtlCol="0">
            <a:spAutoFit/>
          </a:bodyPr>
          <a:lstStyle/>
          <a:p>
            <a:pPr algn="r"/>
            <a:r>
              <a:rPr lang="en-US" sz="1200" b="0" dirty="0" smtClean="0"/>
              <a:t>HCPH</a:t>
            </a:r>
            <a:r>
              <a:rPr lang="en-US" sz="1200" b="0" baseline="0" dirty="0" smtClean="0"/>
              <a:t> Priority Public Health Issues for 2013-2018</a:t>
            </a:r>
          </a:p>
          <a:p>
            <a:pPr algn="r"/>
            <a:r>
              <a:rPr lang="en-US" sz="650" baseline="0" dirty="0" smtClean="0"/>
              <a:t>Selected for the magnitude of the issue and our ability to make progress in Harris County</a:t>
            </a:r>
            <a:endParaRPr lang="en-US" sz="650" dirty="0"/>
          </a:p>
        </p:txBody>
      </p:sp>
    </p:spTree>
    <p:extLst>
      <p:ext uri="{BB962C8B-B14F-4D97-AF65-F5344CB8AC3E}">
        <p14:creationId xmlns:p14="http://schemas.microsoft.com/office/powerpoint/2010/main" val="16152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898B8D"/>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Clr>
          <a:schemeClr val="accent4"/>
        </a:buClr>
        <a:buFont typeface="Wingdings" panose="05000000000000000000" pitchFamily="2" charset="2"/>
        <a:buChar char="§"/>
        <a:defRPr sz="2800" kern="1200">
          <a:solidFill>
            <a:srgbClr val="898B8D"/>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3"/>
        </a:buClr>
        <a:buFont typeface="Wingdings" panose="05000000000000000000" pitchFamily="2" charset="2"/>
        <a:buChar char="§"/>
        <a:defRPr sz="2400" kern="1200">
          <a:solidFill>
            <a:srgbClr val="898B8D"/>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1"/>
        </a:buClr>
        <a:buFont typeface="Wingdings" panose="05000000000000000000" pitchFamily="2" charset="2"/>
        <a:buChar char="§"/>
        <a:defRPr sz="2000" kern="1200">
          <a:solidFill>
            <a:srgbClr val="898B8D"/>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rgbClr val="898B8D"/>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rgbClr val="898B8D"/>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C8K3qqGBMsU&amp;feature=youtu.b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Ri03XvQMr9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564" y="2078181"/>
            <a:ext cx="12080240" cy="1431781"/>
          </a:xfrm>
        </p:spPr>
        <p:txBody>
          <a:bodyPr>
            <a:normAutofit fontScale="90000"/>
          </a:bodyPr>
          <a:lstStyle/>
          <a:p>
            <a:r>
              <a:rPr lang="en-US" sz="4800" dirty="0" smtClean="0">
                <a:solidFill>
                  <a:schemeClr val="tx1">
                    <a:lumMod val="75000"/>
                  </a:schemeClr>
                </a:solidFill>
              </a:rPr>
              <a:t>Safe Routes in Pasadena:</a:t>
            </a:r>
            <a:br>
              <a:rPr lang="en-US" sz="4800" dirty="0" smtClean="0">
                <a:solidFill>
                  <a:schemeClr val="tx1">
                    <a:lumMod val="75000"/>
                  </a:schemeClr>
                </a:solidFill>
              </a:rPr>
            </a:br>
            <a:r>
              <a:rPr lang="en-US" sz="4800" dirty="0" smtClean="0">
                <a:solidFill>
                  <a:schemeClr val="tx1">
                    <a:lumMod val="75000"/>
                  </a:schemeClr>
                </a:solidFill>
              </a:rPr>
              <a:t>A </a:t>
            </a:r>
            <a:r>
              <a:rPr lang="en-US" sz="4800" dirty="0" smtClean="0">
                <a:solidFill>
                  <a:schemeClr val="tx1">
                    <a:lumMod val="75000"/>
                  </a:schemeClr>
                </a:solidFill>
              </a:rPr>
              <a:t>collaborative approach </a:t>
            </a:r>
            <a:r>
              <a:rPr lang="en-US" sz="4800" dirty="0" smtClean="0">
                <a:solidFill>
                  <a:schemeClr val="tx1">
                    <a:lumMod val="75000"/>
                  </a:schemeClr>
                </a:solidFill>
              </a:rPr>
              <a:t>to </a:t>
            </a:r>
            <a:r>
              <a:rPr lang="en-US" sz="4800" dirty="0" smtClean="0">
                <a:solidFill>
                  <a:schemeClr val="tx1">
                    <a:lumMod val="75000"/>
                  </a:schemeClr>
                </a:solidFill>
              </a:rPr>
              <a:t/>
            </a:r>
            <a:br>
              <a:rPr lang="en-US" sz="4800" dirty="0" smtClean="0">
                <a:solidFill>
                  <a:schemeClr val="tx1">
                    <a:lumMod val="75000"/>
                  </a:schemeClr>
                </a:solidFill>
              </a:rPr>
            </a:br>
            <a:r>
              <a:rPr lang="en-US" sz="4800" dirty="0" smtClean="0">
                <a:solidFill>
                  <a:schemeClr val="tx1">
                    <a:lumMod val="75000"/>
                  </a:schemeClr>
                </a:solidFill>
              </a:rPr>
              <a:t>safe </a:t>
            </a:r>
            <a:r>
              <a:rPr lang="en-US" sz="4800" dirty="0" smtClean="0">
                <a:solidFill>
                  <a:schemeClr val="tx1">
                    <a:lumMod val="75000"/>
                  </a:schemeClr>
                </a:solidFill>
              </a:rPr>
              <a:t>neighborhoods</a:t>
            </a:r>
            <a:endParaRPr lang="en-US" sz="4800" dirty="0">
              <a:solidFill>
                <a:schemeClr val="tx1">
                  <a:lumMod val="75000"/>
                </a:schemeClr>
              </a:solidFill>
            </a:endParaRPr>
          </a:p>
        </p:txBody>
      </p:sp>
      <p:sp>
        <p:nvSpPr>
          <p:cNvPr id="3" name="Subtitle 2"/>
          <p:cNvSpPr>
            <a:spLocks noGrp="1"/>
          </p:cNvSpPr>
          <p:nvPr>
            <p:ph type="subTitle" idx="1"/>
          </p:nvPr>
        </p:nvSpPr>
        <p:spPr>
          <a:xfrm>
            <a:off x="1536356" y="3824459"/>
            <a:ext cx="9144000" cy="1958503"/>
          </a:xfrm>
        </p:spPr>
        <p:txBody>
          <a:bodyPr>
            <a:normAutofit/>
          </a:bodyPr>
          <a:lstStyle/>
          <a:p>
            <a:r>
              <a:rPr lang="en-US" dirty="0" smtClean="0">
                <a:solidFill>
                  <a:schemeClr val="tx1">
                    <a:lumMod val="75000"/>
                  </a:schemeClr>
                </a:solidFill>
              </a:rPr>
              <a:t>Katie Chennisi, MPH</a:t>
            </a:r>
          </a:p>
          <a:p>
            <a:r>
              <a:rPr lang="en-US" dirty="0" smtClean="0">
                <a:solidFill>
                  <a:schemeClr val="tx1">
                    <a:lumMod val="75000"/>
                  </a:schemeClr>
                </a:solidFill>
              </a:rPr>
              <a:t>Harris </a:t>
            </a:r>
            <a:r>
              <a:rPr lang="en-US" dirty="0" smtClean="0">
                <a:solidFill>
                  <a:schemeClr val="tx1">
                    <a:lumMod val="75000"/>
                  </a:schemeClr>
                </a:solidFill>
              </a:rPr>
              <a:t>County Public Health</a:t>
            </a:r>
          </a:p>
          <a:p>
            <a:r>
              <a:rPr lang="en-US" dirty="0" smtClean="0">
                <a:solidFill>
                  <a:schemeClr val="tx1">
                    <a:lumMod val="75000"/>
                  </a:schemeClr>
                </a:solidFill>
              </a:rPr>
              <a:t>Southern Obesity Summit</a:t>
            </a:r>
          </a:p>
          <a:p>
            <a:r>
              <a:rPr lang="en-US" dirty="0" smtClean="0">
                <a:solidFill>
                  <a:schemeClr val="tx1">
                    <a:lumMod val="75000"/>
                  </a:schemeClr>
                </a:solidFill>
              </a:rPr>
              <a:t>October 23, 2018</a:t>
            </a:r>
            <a:endParaRPr lang="en-US" dirty="0">
              <a:solidFill>
                <a:schemeClr val="tx1">
                  <a:lumMod val="75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926984" cy="1295238"/>
          </a:xfrm>
          <a:prstGeom prst="rect">
            <a:avLst/>
          </a:prstGeom>
        </p:spPr>
      </p:pic>
    </p:spTree>
    <p:extLst>
      <p:ext uri="{BB962C8B-B14F-4D97-AF65-F5344CB8AC3E}">
        <p14:creationId xmlns:p14="http://schemas.microsoft.com/office/powerpoint/2010/main" val="1630350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290" y="146761"/>
            <a:ext cx="10515600" cy="1325563"/>
          </a:xfrm>
        </p:spPr>
        <p:txBody>
          <a:bodyPr/>
          <a:lstStyle/>
          <a:p>
            <a:r>
              <a:rPr lang="en-US" dirty="0" smtClean="0">
                <a:cs typeface="Arial" panose="020B0604020202020204" pitchFamily="34" charset="0"/>
              </a:rPr>
              <a:t>Education</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289" y="1569217"/>
            <a:ext cx="5404881" cy="405366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8735" y="1569217"/>
            <a:ext cx="6080492" cy="4053661"/>
          </a:xfrm>
          <a:prstGeom prst="rect">
            <a:avLst/>
          </a:prstGeom>
        </p:spPr>
      </p:pic>
    </p:spTree>
    <p:extLst>
      <p:ext uri="{BB962C8B-B14F-4D97-AF65-F5344CB8AC3E}">
        <p14:creationId xmlns:p14="http://schemas.microsoft.com/office/powerpoint/2010/main" val="7539720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46" y="182223"/>
            <a:ext cx="10515600" cy="1325563"/>
          </a:xfrm>
        </p:spPr>
        <p:txBody>
          <a:bodyPr/>
          <a:lstStyle/>
          <a:p>
            <a:r>
              <a:rPr lang="en-US" dirty="0" smtClean="0">
                <a:cs typeface="Arial" panose="020B0604020202020204" pitchFamily="34" charset="0"/>
              </a:rPr>
              <a:t>Engagement</a:t>
            </a:r>
            <a:endParaRPr lang="en-US" dirty="0">
              <a:cs typeface="Arial" panose="020B0604020202020204" pitchFamily="34" charset="0"/>
            </a:endParaRPr>
          </a:p>
        </p:txBody>
      </p:sp>
      <p:sp>
        <p:nvSpPr>
          <p:cNvPr id="3" name="Content Placeholder 2"/>
          <p:cNvSpPr>
            <a:spLocks noGrp="1"/>
          </p:cNvSpPr>
          <p:nvPr>
            <p:ph idx="1"/>
          </p:nvPr>
        </p:nvSpPr>
        <p:spPr>
          <a:xfrm>
            <a:off x="251346" y="1279715"/>
            <a:ext cx="10515600" cy="4351338"/>
          </a:xfrm>
        </p:spPr>
        <p:txBody>
          <a:bodyPr/>
          <a:lstStyle/>
          <a:p>
            <a:r>
              <a:rPr lang="en-US" dirty="0" smtClean="0">
                <a:cs typeface="Arial" panose="020B0604020202020204" pitchFamily="34" charset="0"/>
              </a:rPr>
              <a:t>Walk to School </a:t>
            </a:r>
            <a:r>
              <a:rPr lang="en-US" dirty="0">
                <a:cs typeface="Arial" panose="020B0604020202020204" pitchFamily="34" charset="0"/>
              </a:rPr>
              <a:t>Days - </a:t>
            </a:r>
            <a:r>
              <a:rPr lang="en-US" sz="1800" dirty="0">
                <a:hlinkClick r:id="rId3"/>
              </a:rPr>
              <a:t>https://www.youtube.com/watch?v=C8K3qqGBMsU&amp;feature=youtu.be</a:t>
            </a:r>
            <a:r>
              <a:rPr lang="en-US" sz="1800" dirty="0"/>
              <a:t>  </a:t>
            </a:r>
            <a:br>
              <a:rPr lang="en-US" sz="1800" dirty="0"/>
            </a:br>
            <a:endParaRPr lang="en-US" dirty="0" smtClean="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4907" y="2070987"/>
            <a:ext cx="5339451" cy="400458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644" y="2070987"/>
            <a:ext cx="5339451" cy="4004588"/>
          </a:xfrm>
          <a:prstGeom prst="rect">
            <a:avLst/>
          </a:prstGeom>
        </p:spPr>
      </p:pic>
    </p:spTree>
    <p:extLst>
      <p:ext uri="{BB962C8B-B14F-4D97-AF65-F5344CB8AC3E}">
        <p14:creationId xmlns:p14="http://schemas.microsoft.com/office/powerpoint/2010/main" val="26868216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403" y="179596"/>
            <a:ext cx="10515600" cy="1325563"/>
          </a:xfrm>
        </p:spPr>
        <p:txBody>
          <a:bodyPr/>
          <a:lstStyle/>
          <a:p>
            <a:r>
              <a:rPr lang="en-US" dirty="0" smtClean="0">
                <a:cs typeface="Arial" panose="020B0604020202020204" pitchFamily="34" charset="0"/>
              </a:rPr>
              <a:t>Engagement</a:t>
            </a:r>
            <a:endParaRPr lang="en-US" dirty="0">
              <a:cs typeface="Arial" panose="020B0604020202020204" pitchFamily="34" charset="0"/>
            </a:endParaRPr>
          </a:p>
        </p:txBody>
      </p:sp>
      <p:sp>
        <p:nvSpPr>
          <p:cNvPr id="3" name="Content Placeholder 2"/>
          <p:cNvSpPr>
            <a:spLocks noGrp="1"/>
          </p:cNvSpPr>
          <p:nvPr>
            <p:ph idx="1"/>
          </p:nvPr>
        </p:nvSpPr>
        <p:spPr>
          <a:xfrm>
            <a:off x="319585" y="1279715"/>
            <a:ext cx="10515600" cy="4351338"/>
          </a:xfrm>
        </p:spPr>
        <p:txBody>
          <a:bodyPr/>
          <a:lstStyle/>
          <a:p>
            <a:pPr>
              <a:spcBef>
                <a:spcPts val="0"/>
              </a:spcBef>
            </a:pPr>
            <a:r>
              <a:rPr lang="en-US" dirty="0" smtClean="0">
                <a:cs typeface="Arial" panose="020B0604020202020204" pitchFamily="34" charset="0"/>
              </a:rPr>
              <a:t>Bike to School Days – </a:t>
            </a:r>
            <a:r>
              <a:rPr lang="en-US" sz="1800" dirty="0">
                <a:hlinkClick r:id="rId3"/>
              </a:rPr>
              <a:t>https://www.youtube.com/watch?v=Ri03XvQMr9g</a:t>
            </a:r>
            <a:endParaRPr lang="en-US" sz="1800" dirty="0"/>
          </a:p>
          <a:p>
            <a:pPr>
              <a:spcBef>
                <a:spcPts val="0"/>
              </a:spcBef>
            </a:pPr>
            <a:endParaRPr lang="en-US" sz="18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585" y="1979804"/>
            <a:ext cx="5749800" cy="383507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3378" y="1979804"/>
            <a:ext cx="5749800" cy="3835072"/>
          </a:xfrm>
          <a:prstGeom prst="rect">
            <a:avLst/>
          </a:prstGeom>
        </p:spPr>
      </p:pic>
    </p:spTree>
    <p:extLst>
      <p:ext uri="{BB962C8B-B14F-4D97-AF65-F5344CB8AC3E}">
        <p14:creationId xmlns:p14="http://schemas.microsoft.com/office/powerpoint/2010/main" val="2737327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914" y="0"/>
            <a:ext cx="10515600" cy="1325563"/>
          </a:xfrm>
        </p:spPr>
        <p:txBody>
          <a:bodyPr/>
          <a:lstStyle/>
          <a:p>
            <a:r>
              <a:rPr lang="en-US" dirty="0" smtClean="0">
                <a:cs typeface="Arial" panose="020B0604020202020204" pitchFamily="34" charset="0"/>
              </a:rPr>
              <a:t>Enforcement</a:t>
            </a:r>
            <a:endParaRPr lang="en-US" dirty="0">
              <a:cs typeface="Arial" panose="020B0604020202020204" pitchFamily="34" charset="0"/>
            </a:endParaRP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4422" t="15735" r="12776" b="22634"/>
          <a:stretch/>
        </p:blipFill>
        <p:spPr>
          <a:xfrm>
            <a:off x="1143722" y="1006417"/>
            <a:ext cx="4381916" cy="4946112"/>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6446" y="1006417"/>
            <a:ext cx="3701828" cy="4935770"/>
          </a:xfrm>
          <a:prstGeom prst="rect">
            <a:avLst/>
          </a:prstGeom>
        </p:spPr>
      </p:pic>
    </p:spTree>
    <p:extLst>
      <p:ext uri="{BB962C8B-B14F-4D97-AF65-F5344CB8AC3E}">
        <p14:creationId xmlns:p14="http://schemas.microsoft.com/office/powerpoint/2010/main" val="715900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panose="020B0604020202020204" pitchFamily="34" charset="0"/>
              </a:rPr>
              <a:t>Evaluation</a:t>
            </a:r>
            <a:endParaRPr lang="en-US" dirty="0">
              <a:cs typeface="Arial" panose="020B0604020202020204" pitchFamily="34"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960" b="4325"/>
          <a:stretch/>
        </p:blipFill>
        <p:spPr>
          <a:xfrm>
            <a:off x="6741994" y="228073"/>
            <a:ext cx="4866173" cy="5838671"/>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838200" y="1827740"/>
            <a:ext cx="4930435" cy="3829988"/>
          </a:xfrm>
          <a:prstGeom prst="rect">
            <a:avLst/>
          </a:prstGeom>
        </p:spPr>
      </p:pic>
    </p:spTree>
    <p:extLst>
      <p:ext uri="{BB962C8B-B14F-4D97-AF65-F5344CB8AC3E}">
        <p14:creationId xmlns:p14="http://schemas.microsoft.com/office/powerpoint/2010/main" val="38237770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09798843"/>
              </p:ext>
            </p:extLst>
          </p:nvPr>
        </p:nvGraphicFramePr>
        <p:xfrm>
          <a:off x="191069" y="54329"/>
          <a:ext cx="11778018" cy="5983386"/>
        </p:xfrm>
        <a:graphic>
          <a:graphicData uri="http://schemas.openxmlformats.org/drawingml/2006/table">
            <a:tbl>
              <a:tblPr firstRow="1" firstCol="1" bandRow="1">
                <a:tableStyleId>{5C22544A-7EE6-4342-B048-85BDC9FD1C3A}</a:tableStyleId>
              </a:tblPr>
              <a:tblGrid>
                <a:gridCol w="6845168"/>
                <a:gridCol w="4932850"/>
              </a:tblGrid>
              <a:tr h="629022">
                <a:tc>
                  <a:txBody>
                    <a:bodyPr/>
                    <a:lstStyle/>
                    <a:p>
                      <a:pPr marL="0" marR="0">
                        <a:lnSpc>
                          <a:spcPct val="107000"/>
                        </a:lnSpc>
                        <a:spcBef>
                          <a:spcPts val="0"/>
                        </a:spcBef>
                        <a:spcAft>
                          <a:spcPts val="0"/>
                        </a:spcAft>
                      </a:pPr>
                      <a:r>
                        <a:rPr lang="en-US" sz="3200" dirty="0">
                          <a:effectLst/>
                        </a:rPr>
                        <a:t> </a:t>
                      </a:r>
                      <a:r>
                        <a:rPr lang="en-US" sz="3200" dirty="0" smtClean="0">
                          <a:effectLst/>
                        </a:rPr>
                        <a:t>The E’s of SRTS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3200" dirty="0" smtClean="0">
                          <a:effectLst/>
                        </a:rPr>
                        <a:t>Who can help with this?</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42460">
                <a:tc>
                  <a:txBody>
                    <a:bodyPr/>
                    <a:lstStyle/>
                    <a:p>
                      <a:pPr marL="0" marR="0">
                        <a:lnSpc>
                          <a:spcPct val="107000"/>
                        </a:lnSpc>
                        <a:spcBef>
                          <a:spcPts val="0"/>
                        </a:spcBef>
                        <a:spcAft>
                          <a:spcPts val="0"/>
                        </a:spcAft>
                      </a:pPr>
                      <a:r>
                        <a:rPr lang="en-US" sz="2000" dirty="0" smtClean="0">
                          <a:effectLst/>
                        </a:rPr>
                        <a:t>Education</a:t>
                      </a:r>
                    </a:p>
                    <a:p>
                      <a:pPr marL="342900" marR="0" indent="-342900">
                        <a:lnSpc>
                          <a:spcPct val="107000"/>
                        </a:lnSpc>
                        <a:spcBef>
                          <a:spcPts val="0"/>
                        </a:spcBef>
                        <a:spcAft>
                          <a:spcPts val="0"/>
                        </a:spcAft>
                        <a:buFont typeface="Arial" panose="020B0604020202020204" pitchFamily="34" charset="0"/>
                        <a:buChar char="•"/>
                      </a:pP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Inform of the benefits of SRTS and how to remove barriers to walking/biking</a:t>
                      </a:r>
                    </a:p>
                  </a:txBody>
                  <a:tcPr marL="68580" marR="68580" marT="0" marB="0"/>
                </a:tc>
                <a:tc>
                  <a:txBody>
                    <a:bodyPr/>
                    <a:lstStyle/>
                    <a:p>
                      <a:pPr marL="342900" marR="0" lvl="0" indent="-342900">
                        <a:lnSpc>
                          <a:spcPct val="107000"/>
                        </a:lnSpc>
                        <a:spcBef>
                          <a:spcPts val="0"/>
                        </a:spcBef>
                        <a:spcAft>
                          <a:spcPts val="0"/>
                        </a:spcAft>
                        <a:buFont typeface="Wingdings" panose="05000000000000000000" pitchFamily="2" charset="2"/>
                        <a:buChar char="§"/>
                      </a:pPr>
                      <a:r>
                        <a:rPr lang="en-US" sz="2000" dirty="0">
                          <a:effectLst/>
                        </a:rPr>
                        <a:t>Police department</a:t>
                      </a:r>
                    </a:p>
                    <a:p>
                      <a:pPr marL="342900" marR="0" lvl="0" indent="-342900">
                        <a:lnSpc>
                          <a:spcPct val="107000"/>
                        </a:lnSpc>
                        <a:spcBef>
                          <a:spcPts val="0"/>
                        </a:spcBef>
                        <a:spcAft>
                          <a:spcPts val="0"/>
                        </a:spcAft>
                        <a:buFont typeface="Wingdings" panose="05000000000000000000" pitchFamily="2" charset="2"/>
                        <a:buChar char="§"/>
                      </a:pPr>
                      <a:r>
                        <a:rPr lang="en-US" sz="2000" dirty="0" smtClean="0">
                          <a:effectLst/>
                        </a:rPr>
                        <a:t>Advocacy groups</a:t>
                      </a:r>
                    </a:p>
                    <a:p>
                      <a:pPr marL="342900" marR="0" lvl="0" indent="-342900">
                        <a:lnSpc>
                          <a:spcPct val="107000"/>
                        </a:lnSpc>
                        <a:spcBef>
                          <a:spcPts val="0"/>
                        </a:spcBef>
                        <a:spcAft>
                          <a:spcPts val="0"/>
                        </a:spcAft>
                        <a:buFont typeface="Wingdings" panose="05000000000000000000" pitchFamily="2" charset="2"/>
                        <a:buChar char="§"/>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Regional transportation organization</a:t>
                      </a:r>
                    </a:p>
                  </a:txBody>
                  <a:tcPr marL="68580" marR="68580" marT="0" marB="0"/>
                </a:tc>
              </a:tr>
              <a:tr h="1017389">
                <a:tc>
                  <a:txBody>
                    <a:bodyPr/>
                    <a:lstStyle/>
                    <a:p>
                      <a:pPr marL="0" marR="0">
                        <a:lnSpc>
                          <a:spcPct val="107000"/>
                        </a:lnSpc>
                        <a:spcBef>
                          <a:spcPts val="0"/>
                        </a:spcBef>
                        <a:spcAft>
                          <a:spcPts val="0"/>
                        </a:spcAft>
                      </a:pPr>
                      <a:r>
                        <a:rPr lang="en-US" sz="2000" dirty="0" smtClean="0">
                          <a:effectLst/>
                        </a:rPr>
                        <a:t>Engagement</a:t>
                      </a:r>
                    </a:p>
                    <a:p>
                      <a:pPr marL="342900" marR="0" indent="-342900">
                        <a:lnSpc>
                          <a:spcPct val="107000"/>
                        </a:lnSpc>
                        <a:spcBef>
                          <a:spcPts val="0"/>
                        </a:spcBef>
                        <a:spcAft>
                          <a:spcPts val="0"/>
                        </a:spcAft>
                        <a:buFont typeface="Arial" panose="020B0604020202020204" pitchFamily="34" charset="0"/>
                        <a:buChar char="•"/>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Showcase that walking and biking to school</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is fun and easy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indent="-342900">
                        <a:lnSpc>
                          <a:spcPct val="107000"/>
                        </a:lnSpc>
                        <a:spcBef>
                          <a:spcPts val="0"/>
                        </a:spcBef>
                        <a:spcAft>
                          <a:spcPts val="0"/>
                        </a:spcAft>
                        <a:buFont typeface="Wingdings" panose="05000000000000000000" pitchFamily="2" charset="2"/>
                        <a:buChar char="§"/>
                      </a:pPr>
                      <a:r>
                        <a:rPr lang="en-US" sz="2000" dirty="0" smtClean="0">
                          <a:effectLst/>
                        </a:rPr>
                        <a:t>School staff</a:t>
                      </a:r>
                      <a:endParaRPr lang="en-US" sz="2000" dirty="0">
                        <a:effectLst/>
                        <a:latin typeface="Calibri" panose="020F0502020204030204" pitchFamily="34" charset="0"/>
                        <a:cs typeface="Times New Roman" panose="02020603050405020304" pitchFamily="18" charset="0"/>
                      </a:endParaRPr>
                    </a:p>
                    <a:p>
                      <a:pPr marL="342900" marR="0" indent="-342900">
                        <a:lnSpc>
                          <a:spcPct val="107000"/>
                        </a:lnSpc>
                        <a:spcBef>
                          <a:spcPts val="0"/>
                        </a:spcBef>
                        <a:spcAft>
                          <a:spcPts val="0"/>
                        </a:spcAft>
                        <a:buFont typeface="Wingdings" panose="05000000000000000000" pitchFamily="2" charset="2"/>
                        <a:buChar char="§"/>
                      </a:pPr>
                      <a:r>
                        <a:rPr lang="en-US" sz="2000" baseline="0" dirty="0" smtClean="0">
                          <a:effectLst/>
                          <a:latin typeface="Calibri" panose="020F0502020204030204" pitchFamily="34" charset="0"/>
                          <a:cs typeface="Times New Roman" panose="02020603050405020304" pitchFamily="18" charset="0"/>
                        </a:rPr>
                        <a:t>Community resources</a:t>
                      </a:r>
                    </a:p>
                    <a:p>
                      <a:pPr marL="342900" marR="0" indent="-342900">
                        <a:lnSpc>
                          <a:spcPct val="107000"/>
                        </a:lnSpc>
                        <a:spcBef>
                          <a:spcPts val="0"/>
                        </a:spcBef>
                        <a:spcAft>
                          <a:spcPts val="0"/>
                        </a:spcAft>
                        <a:buFont typeface="Wingdings" panose="05000000000000000000" pitchFamily="2" charset="2"/>
                        <a:buChar char="§"/>
                      </a:pPr>
                      <a:r>
                        <a:rPr lang="en-US" sz="2000" baseline="0" dirty="0" smtClean="0">
                          <a:effectLst/>
                          <a:latin typeface="Calibri" panose="020F0502020204030204" pitchFamily="34" charset="0"/>
                          <a:cs typeface="Times New Roman" panose="02020603050405020304" pitchFamily="18" charset="0"/>
                        </a:rPr>
                        <a:t>Grassroots initiatives</a:t>
                      </a:r>
                    </a:p>
                  </a:txBody>
                  <a:tcPr marL="68580" marR="68580" marT="0" marB="0"/>
                </a:tc>
              </a:tr>
              <a:tr h="1011563">
                <a:tc>
                  <a:txBody>
                    <a:bodyPr/>
                    <a:lstStyle/>
                    <a:p>
                      <a:pPr marL="0" marR="0">
                        <a:lnSpc>
                          <a:spcPct val="107000"/>
                        </a:lnSpc>
                        <a:spcBef>
                          <a:spcPts val="0"/>
                        </a:spcBef>
                        <a:spcAft>
                          <a:spcPts val="0"/>
                        </a:spcAft>
                      </a:pPr>
                      <a:r>
                        <a:rPr lang="en-US" sz="2000" dirty="0" smtClean="0">
                          <a:effectLst/>
                        </a:rPr>
                        <a:t>Enforcement</a:t>
                      </a:r>
                    </a:p>
                    <a:p>
                      <a:pPr marL="342900" marR="0" indent="-342900">
                        <a:lnSpc>
                          <a:spcPct val="107000"/>
                        </a:lnSpc>
                        <a:spcBef>
                          <a:spcPts val="0"/>
                        </a:spcBef>
                        <a:spcAft>
                          <a:spcPts val="0"/>
                        </a:spcAft>
                        <a:buFont typeface="Arial" panose="020B0604020202020204" pitchFamily="34" charset="0"/>
                        <a:buChar char="•"/>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Promote laws and rules</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 to make walking and biking safe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Wingdings" panose="05000000000000000000" pitchFamily="2" charset="2"/>
                        <a:buChar char="§"/>
                      </a:pPr>
                      <a:r>
                        <a:rPr lang="en-US" sz="2000" dirty="0">
                          <a:effectLst/>
                        </a:rPr>
                        <a:t>Police Department</a:t>
                      </a:r>
                    </a:p>
                    <a:p>
                      <a:pPr marL="342900" marR="0" lvl="0" indent="-342900">
                        <a:lnSpc>
                          <a:spcPct val="107000"/>
                        </a:lnSpc>
                        <a:spcBef>
                          <a:spcPts val="0"/>
                        </a:spcBef>
                        <a:spcAft>
                          <a:spcPts val="0"/>
                        </a:spcAft>
                        <a:buFont typeface="Wingdings" panose="05000000000000000000" pitchFamily="2" charset="2"/>
                        <a:buChar char="§"/>
                      </a:pPr>
                      <a:r>
                        <a:rPr lang="en-US" sz="2000" dirty="0">
                          <a:effectLst/>
                        </a:rPr>
                        <a:t>Animal Control</a:t>
                      </a:r>
                    </a:p>
                    <a:p>
                      <a:pPr marL="342900" marR="0" lvl="0" indent="-342900">
                        <a:lnSpc>
                          <a:spcPct val="107000"/>
                        </a:lnSpc>
                        <a:spcBef>
                          <a:spcPts val="0"/>
                        </a:spcBef>
                        <a:spcAft>
                          <a:spcPts val="0"/>
                        </a:spcAft>
                        <a:buFont typeface="Wingdings" panose="05000000000000000000" pitchFamily="2" charset="2"/>
                        <a:buChar char="§"/>
                      </a:pPr>
                      <a:r>
                        <a:rPr lang="en-US" sz="2000" dirty="0" smtClean="0">
                          <a:effectLst/>
                          <a:latin typeface="+mn-lt"/>
                          <a:ea typeface="+mn-ea"/>
                          <a:cs typeface="+mn-cs"/>
                        </a:rPr>
                        <a:t>Safe</a:t>
                      </a:r>
                      <a:r>
                        <a:rPr lang="en-US" sz="2000" baseline="0" dirty="0" smtClean="0">
                          <a:effectLst/>
                          <a:latin typeface="+mn-lt"/>
                          <a:ea typeface="+mn-ea"/>
                          <a:cs typeface="+mn-cs"/>
                        </a:rPr>
                        <a:t> Kids Coalition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41011">
                <a:tc>
                  <a:txBody>
                    <a:bodyPr/>
                    <a:lstStyle/>
                    <a:p>
                      <a:pPr marL="0" marR="0">
                        <a:lnSpc>
                          <a:spcPct val="107000"/>
                        </a:lnSpc>
                        <a:spcBef>
                          <a:spcPts val="0"/>
                        </a:spcBef>
                        <a:spcAft>
                          <a:spcPts val="0"/>
                        </a:spcAft>
                      </a:pPr>
                      <a:r>
                        <a:rPr lang="en-US" sz="2000" dirty="0" smtClean="0">
                          <a:effectLst/>
                        </a:rPr>
                        <a:t>Engineering</a:t>
                      </a:r>
                    </a:p>
                    <a:p>
                      <a:pPr marL="342900" marR="0" indent="-342900">
                        <a:lnSpc>
                          <a:spcPct val="107000"/>
                        </a:lnSpc>
                        <a:spcBef>
                          <a:spcPts val="0"/>
                        </a:spcBef>
                        <a:spcAft>
                          <a:spcPts val="0"/>
                        </a:spcAft>
                        <a:buFont typeface="Arial" panose="020B0604020202020204" pitchFamily="34" charset="0"/>
                        <a:buChar char="•"/>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Improve the built</a:t>
                      </a: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 environment to make it safer to walk and bike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Wingdings" panose="05000000000000000000" pitchFamily="2" charset="2"/>
                        <a:buChar char="§"/>
                      </a:pPr>
                      <a:r>
                        <a:rPr lang="en-US" sz="2000" dirty="0">
                          <a:effectLst/>
                        </a:rPr>
                        <a:t>City Planners</a:t>
                      </a:r>
                    </a:p>
                    <a:p>
                      <a:pPr marL="342900" marR="0" lvl="0" indent="-342900">
                        <a:lnSpc>
                          <a:spcPct val="107000"/>
                        </a:lnSpc>
                        <a:spcBef>
                          <a:spcPts val="0"/>
                        </a:spcBef>
                        <a:spcAft>
                          <a:spcPts val="0"/>
                        </a:spcAft>
                        <a:buFont typeface="Wingdings" panose="05000000000000000000" pitchFamily="2" charset="2"/>
                        <a:buChar char="§"/>
                      </a:pPr>
                      <a:r>
                        <a:rPr lang="en-US" sz="2000" dirty="0">
                          <a:effectLst/>
                        </a:rPr>
                        <a:t>Public </a:t>
                      </a:r>
                      <a:r>
                        <a:rPr lang="en-US" sz="2000" dirty="0" smtClean="0">
                          <a:effectLst/>
                        </a:rPr>
                        <a:t>works</a:t>
                      </a:r>
                    </a:p>
                    <a:p>
                      <a:pPr marL="342900" marR="0" lvl="0" indent="-342900">
                        <a:lnSpc>
                          <a:spcPct val="107000"/>
                        </a:lnSpc>
                        <a:spcBef>
                          <a:spcPts val="0"/>
                        </a:spcBef>
                        <a:spcAft>
                          <a:spcPts val="0"/>
                        </a:spcAft>
                        <a:buFont typeface="Wingdings" panose="05000000000000000000" pitchFamily="2" charset="2"/>
                        <a:buChar char="§"/>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Developers/Property Owners</a:t>
                      </a:r>
                    </a:p>
                    <a:p>
                      <a:pPr marL="342900" marR="0" lvl="0" indent="-342900">
                        <a:lnSpc>
                          <a:spcPct val="107000"/>
                        </a:lnSpc>
                        <a:spcBef>
                          <a:spcPts val="0"/>
                        </a:spcBef>
                        <a:spcAft>
                          <a:spcPts val="0"/>
                        </a:spcAft>
                        <a:buFont typeface="Wingdings" panose="05000000000000000000" pitchFamily="2" charset="2"/>
                        <a:buChar char="§"/>
                      </a:pP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Funders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09075">
                <a:tc>
                  <a:txBody>
                    <a:bodyPr/>
                    <a:lstStyle/>
                    <a:p>
                      <a:pPr marL="0" marR="0">
                        <a:lnSpc>
                          <a:spcPct val="107000"/>
                        </a:lnSpc>
                        <a:spcBef>
                          <a:spcPts val="0"/>
                        </a:spcBef>
                        <a:spcAft>
                          <a:spcPts val="0"/>
                        </a:spcAft>
                      </a:pPr>
                      <a:r>
                        <a:rPr lang="en-US" sz="2000" dirty="0" smtClean="0">
                          <a:effectLst/>
                        </a:rPr>
                        <a:t>Evaluation</a:t>
                      </a:r>
                    </a:p>
                    <a:p>
                      <a:pPr marL="342900" marR="0" indent="-342900">
                        <a:lnSpc>
                          <a:spcPct val="107000"/>
                        </a:lnSpc>
                        <a:spcBef>
                          <a:spcPts val="0"/>
                        </a:spcBef>
                        <a:spcAft>
                          <a:spcPts val="0"/>
                        </a:spcAft>
                        <a:buFont typeface="Arial" panose="020B0604020202020204" pitchFamily="34" charset="0"/>
                        <a:buChar char="•"/>
                      </a:pPr>
                      <a:r>
                        <a:rPr lang="en-US" sz="2000" baseline="0" dirty="0" smtClean="0">
                          <a:effectLst/>
                          <a:latin typeface="Calibri" panose="020F0502020204030204" pitchFamily="34" charset="0"/>
                          <a:ea typeface="Calibri" panose="020F0502020204030204" pitchFamily="34" charset="0"/>
                          <a:cs typeface="Times New Roman" panose="02020603050405020304" pitchFamily="18" charset="0"/>
                        </a:rPr>
                        <a:t>Conduct assessments that tell us what works, what doesn’t work, and what is needed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Wingdings" panose="05000000000000000000" pitchFamily="2" charset="2"/>
                        <a:buChar char="§"/>
                      </a:pPr>
                      <a:r>
                        <a:rPr lang="en-US" sz="2000" dirty="0">
                          <a:effectLst/>
                        </a:rPr>
                        <a:t>Academic institutions</a:t>
                      </a:r>
                    </a:p>
                    <a:p>
                      <a:pPr marL="342900" marR="0" lvl="0" indent="-342900">
                        <a:lnSpc>
                          <a:spcPct val="107000"/>
                        </a:lnSpc>
                        <a:spcBef>
                          <a:spcPts val="0"/>
                        </a:spcBef>
                        <a:spcAft>
                          <a:spcPts val="0"/>
                        </a:spcAft>
                        <a:buFont typeface="Wingdings" panose="05000000000000000000" pitchFamily="2" charset="2"/>
                        <a:buChar char="§"/>
                      </a:pPr>
                      <a:r>
                        <a:rPr lang="en-US" sz="2000" dirty="0">
                          <a:effectLst/>
                        </a:rPr>
                        <a:t>Departments of public </a:t>
                      </a:r>
                      <a:r>
                        <a:rPr lang="en-US" sz="2000" dirty="0" smtClean="0">
                          <a:effectLst/>
                        </a:rPr>
                        <a:t>health</a:t>
                      </a:r>
                    </a:p>
                    <a:p>
                      <a:pPr marL="342900" marR="0" lvl="0" indent="-342900">
                        <a:lnSpc>
                          <a:spcPct val="107000"/>
                        </a:lnSpc>
                        <a:spcBef>
                          <a:spcPts val="0"/>
                        </a:spcBef>
                        <a:spcAft>
                          <a:spcPts val="0"/>
                        </a:spcAft>
                        <a:buFont typeface="Wingdings" panose="05000000000000000000" pitchFamily="2" charset="2"/>
                        <a:buChar char="§"/>
                      </a:pPr>
                      <a:r>
                        <a:rPr lang="en-US" sz="2000" dirty="0" smtClean="0">
                          <a:effectLst/>
                        </a:rPr>
                        <a:t>Traffic engineers</a:t>
                      </a:r>
                      <a:r>
                        <a:rPr lang="en-US" sz="2000" baseline="0" dirty="0" smtClean="0">
                          <a:effectLst/>
                        </a:rPr>
                        <a:t> </a:t>
                      </a: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051127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panose="020B0604020202020204" pitchFamily="34" charset="0"/>
              </a:rPr>
              <a:t>Safe Routes Pasadena </a:t>
            </a:r>
            <a:r>
              <a:rPr lang="en-US" dirty="0" smtClean="0">
                <a:cs typeface="Arial" panose="020B0604020202020204" pitchFamily="34" charset="0"/>
              </a:rPr>
              <a:t>Partners</a:t>
            </a:r>
            <a:endParaRPr lang="en-US" dirty="0">
              <a:cs typeface="Arial" panose="020B060402020202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60107" y="2089791"/>
            <a:ext cx="1651794" cy="165179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0877" y="2192865"/>
            <a:ext cx="1479550" cy="147955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1581" y="2444487"/>
            <a:ext cx="1395774" cy="1227928"/>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1558" y="3870698"/>
            <a:ext cx="2922299" cy="795754"/>
          </a:xfrm>
          <a:prstGeom prst="rect">
            <a:avLst/>
          </a:prstGeom>
        </p:spPr>
      </p:pic>
      <p:sp>
        <p:nvSpPr>
          <p:cNvPr id="3" name="TextBox 2"/>
          <p:cNvSpPr txBox="1"/>
          <p:nvPr/>
        </p:nvSpPr>
        <p:spPr>
          <a:xfrm>
            <a:off x="1097280" y="5505591"/>
            <a:ext cx="10058400" cy="738664"/>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Safe Routes to School is supported by the Pasadena Vibrant Community. The Pasadena Vibrant Community is an initiative of The University of Texas MD Anderson Cancer Center made possible by an investment from and collaboration with Shell Oil Company.</a:t>
            </a:r>
          </a:p>
        </p:txBody>
      </p:sp>
      <p:pic>
        <p:nvPicPr>
          <p:cNvPr id="7" name="Picture 6"/>
          <p:cNvPicPr>
            <a:picLocks noChangeAspect="1"/>
          </p:cNvPicPr>
          <p:nvPr/>
        </p:nvPicPr>
        <p:blipFill>
          <a:blip r:embed="rId7"/>
          <a:stretch>
            <a:fillRect/>
          </a:stretch>
        </p:blipFill>
        <p:spPr>
          <a:xfrm>
            <a:off x="2545661" y="3870698"/>
            <a:ext cx="3706689" cy="725487"/>
          </a:xfrm>
          <a:prstGeom prst="rect">
            <a:avLst/>
          </a:prstGeom>
        </p:spPr>
      </p:pic>
    </p:spTree>
    <p:extLst>
      <p:ext uri="{BB962C8B-B14F-4D97-AF65-F5344CB8AC3E}">
        <p14:creationId xmlns:p14="http://schemas.microsoft.com/office/powerpoint/2010/main" val="4286969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3343" y="224287"/>
            <a:ext cx="7827034" cy="5870276"/>
          </a:xfrm>
          <a:prstGeom prst="rect">
            <a:avLst/>
          </a:prstGeom>
        </p:spPr>
      </p:pic>
    </p:spTree>
    <p:extLst>
      <p:ext uri="{BB962C8B-B14F-4D97-AF65-F5344CB8AC3E}">
        <p14:creationId xmlns:p14="http://schemas.microsoft.com/office/powerpoint/2010/main" val="1925926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3208"/>
          <a:stretch/>
        </p:blipFill>
        <p:spPr>
          <a:xfrm>
            <a:off x="1658470" y="0"/>
            <a:ext cx="8875059" cy="5952226"/>
          </a:xfrm>
          <a:prstGeom prst="rect">
            <a:avLst/>
          </a:prstGeom>
        </p:spPr>
      </p:pic>
    </p:spTree>
    <p:extLst>
      <p:ext uri="{BB962C8B-B14F-4D97-AF65-F5344CB8AC3E}">
        <p14:creationId xmlns:p14="http://schemas.microsoft.com/office/powerpoint/2010/main" val="18347373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Autofit/>
          </a:bodyPr>
          <a:lstStyle/>
          <a:p>
            <a:pPr marL="0" indent="0">
              <a:buNone/>
            </a:pPr>
            <a:r>
              <a:rPr lang="en-US" sz="3600" i="1" dirty="0"/>
              <a:t>Attendees will:</a:t>
            </a:r>
          </a:p>
          <a:p>
            <a:r>
              <a:rPr lang="en-US" sz="3600" dirty="0"/>
              <a:t>Identify key stakeholders to include when working on Safe Routes to Schools</a:t>
            </a:r>
          </a:p>
          <a:p>
            <a:r>
              <a:rPr lang="en-US" sz="3600" dirty="0"/>
              <a:t>Review examples of successful strategies for each pillar of </a:t>
            </a:r>
            <a:r>
              <a:rPr lang="en-US" sz="3600" dirty="0" smtClean="0"/>
              <a:t>SRTS</a:t>
            </a:r>
          </a:p>
          <a:p>
            <a:r>
              <a:rPr lang="en-US" sz="3600" dirty="0" smtClean="0"/>
              <a:t>Review </a:t>
            </a:r>
            <a:r>
              <a:rPr lang="en-US" sz="3600" dirty="0"/>
              <a:t>lessons learned from our work developing the SRTS plan and implementing practices around the </a:t>
            </a:r>
            <a:r>
              <a:rPr lang="en-US" sz="3600" dirty="0" smtClean="0"/>
              <a:t>6 </a:t>
            </a:r>
            <a:r>
              <a:rPr lang="en-US" sz="3600" dirty="0"/>
              <a:t>E's</a:t>
            </a:r>
            <a:endParaRPr lang="en-US" sz="3600" dirty="0"/>
          </a:p>
        </p:txBody>
      </p:sp>
    </p:spTree>
    <p:extLst>
      <p:ext uri="{BB962C8B-B14F-4D97-AF65-F5344CB8AC3E}">
        <p14:creationId xmlns:p14="http://schemas.microsoft.com/office/powerpoint/2010/main" val="1253400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Autofit/>
          </a:bodyPr>
          <a:lstStyle/>
          <a:p>
            <a:pPr marL="0" indent="0">
              <a:buNone/>
            </a:pPr>
            <a:r>
              <a:rPr lang="en-US" sz="3600" i="1" dirty="0"/>
              <a:t>Attendees will:</a:t>
            </a:r>
          </a:p>
          <a:p>
            <a:r>
              <a:rPr lang="en-US" sz="3600" dirty="0"/>
              <a:t>Identify key stakeholders to include when working on Safe Routes to Schools</a:t>
            </a:r>
          </a:p>
          <a:p>
            <a:r>
              <a:rPr lang="en-US" sz="3600" dirty="0"/>
              <a:t>Review examples of successful strategies for each pillar of </a:t>
            </a:r>
            <a:r>
              <a:rPr lang="en-US" sz="3600" dirty="0" smtClean="0"/>
              <a:t>SRTS</a:t>
            </a:r>
          </a:p>
          <a:p>
            <a:r>
              <a:rPr lang="en-US" sz="3600" dirty="0" smtClean="0"/>
              <a:t>Review </a:t>
            </a:r>
            <a:r>
              <a:rPr lang="en-US" sz="3600" dirty="0"/>
              <a:t>lessons learned from our work developing the SRTS plan and implementing practices around the 5 E's</a:t>
            </a:r>
            <a:endParaRPr lang="en-US" sz="3600" dirty="0"/>
          </a:p>
        </p:txBody>
      </p:sp>
    </p:spTree>
    <p:extLst>
      <p:ext uri="{BB962C8B-B14F-4D97-AF65-F5344CB8AC3E}">
        <p14:creationId xmlns:p14="http://schemas.microsoft.com/office/powerpoint/2010/main" val="3405410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2026" y="2275811"/>
            <a:ext cx="3624618" cy="1325563"/>
          </a:xfrm>
        </p:spPr>
        <p:txBody>
          <a:bodyPr/>
          <a:lstStyle/>
          <a:p>
            <a:r>
              <a:rPr lang="en-US" dirty="0" smtClean="0"/>
              <a:t>Questions?</a:t>
            </a:r>
            <a:endParaRPr lang="en-US" dirty="0"/>
          </a:p>
        </p:txBody>
      </p:sp>
    </p:spTree>
    <p:extLst>
      <p:ext uri="{BB962C8B-B14F-4D97-AF65-F5344CB8AC3E}">
        <p14:creationId xmlns:p14="http://schemas.microsoft.com/office/powerpoint/2010/main" val="496153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0010" y="102011"/>
            <a:ext cx="3585285" cy="127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762" y="1435983"/>
            <a:ext cx="12008238" cy="1203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3104860" y="2854055"/>
            <a:ext cx="6006041" cy="3285031"/>
          </a:xfrm>
          <a:prstGeom prst="rect">
            <a:avLst/>
          </a:prstGeom>
        </p:spPr>
      </p:pic>
    </p:spTree>
    <p:extLst>
      <p:ext uri="{BB962C8B-B14F-4D97-AF65-F5344CB8AC3E}">
        <p14:creationId xmlns:p14="http://schemas.microsoft.com/office/powerpoint/2010/main" val="826426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884881" y="0"/>
            <a:ext cx="6797417" cy="6172200"/>
          </a:xfrm>
          <a:prstGeom prst="rect">
            <a:avLst/>
          </a:prstGeom>
        </p:spPr>
      </p:pic>
      <p:pic>
        <p:nvPicPr>
          <p:cNvPr id="8" name="Picture 7"/>
          <p:cNvPicPr>
            <a:picLocks noChangeAspect="1"/>
          </p:cNvPicPr>
          <p:nvPr/>
        </p:nvPicPr>
        <p:blipFill>
          <a:blip r:embed="rId3"/>
          <a:stretch>
            <a:fillRect/>
          </a:stretch>
        </p:blipFill>
        <p:spPr>
          <a:xfrm>
            <a:off x="349727" y="147773"/>
            <a:ext cx="3584759" cy="1280271"/>
          </a:xfrm>
          <a:prstGeom prst="rect">
            <a:avLst/>
          </a:prstGeom>
        </p:spPr>
      </p:pic>
      <p:pic>
        <p:nvPicPr>
          <p:cNvPr id="7" name="Picture 6"/>
          <p:cNvPicPr>
            <a:picLocks noChangeAspect="1"/>
          </p:cNvPicPr>
          <p:nvPr/>
        </p:nvPicPr>
        <p:blipFill>
          <a:blip r:embed="rId4"/>
          <a:stretch>
            <a:fillRect/>
          </a:stretch>
        </p:blipFill>
        <p:spPr>
          <a:xfrm>
            <a:off x="245534" y="2357437"/>
            <a:ext cx="4241800" cy="2981379"/>
          </a:xfrm>
          <a:prstGeom prst="rect">
            <a:avLst/>
          </a:prstGeom>
        </p:spPr>
      </p:pic>
    </p:spTree>
    <p:extLst>
      <p:ext uri="{BB962C8B-B14F-4D97-AF65-F5344CB8AC3E}">
        <p14:creationId xmlns:p14="http://schemas.microsoft.com/office/powerpoint/2010/main" val="3267626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panose="020B0604020202020204" pitchFamily="34" charset="0"/>
              </a:rPr>
              <a:t>Why SRTS?</a:t>
            </a:r>
            <a:endParaRPr lang="en-US" dirty="0">
              <a:cs typeface="Arial" panose="020B0604020202020204" pitchFamily="34" charset="0"/>
            </a:endParaRPr>
          </a:p>
        </p:txBody>
      </p:sp>
      <p:sp>
        <p:nvSpPr>
          <p:cNvPr id="3" name="Content Placeholder 2"/>
          <p:cNvSpPr>
            <a:spLocks noGrp="1"/>
          </p:cNvSpPr>
          <p:nvPr>
            <p:ph idx="1"/>
          </p:nvPr>
        </p:nvSpPr>
        <p:spPr>
          <a:xfrm>
            <a:off x="1097279" y="1845734"/>
            <a:ext cx="10248499" cy="4386624"/>
          </a:xfrm>
        </p:spPr>
        <p:txBody>
          <a:bodyPr>
            <a:normAutofit fontScale="77500" lnSpcReduction="20000"/>
          </a:bodyPr>
          <a:lstStyle/>
          <a:p>
            <a:pPr marL="0" indent="0">
              <a:lnSpc>
                <a:spcPct val="120000"/>
              </a:lnSpc>
              <a:spcBef>
                <a:spcPts val="0"/>
              </a:spcBef>
              <a:buNone/>
            </a:pPr>
            <a:r>
              <a:rPr lang="en-US" sz="3600" dirty="0" smtClean="0"/>
              <a:t>The Pasadena SRTS program aims achieve the following outcomes:</a:t>
            </a:r>
          </a:p>
          <a:p>
            <a:pPr marL="0" indent="0">
              <a:lnSpc>
                <a:spcPct val="120000"/>
              </a:lnSpc>
              <a:spcBef>
                <a:spcPts val="0"/>
              </a:spcBef>
              <a:buNone/>
            </a:pPr>
            <a:endParaRPr lang="en-US" sz="3600" dirty="0" smtClean="0"/>
          </a:p>
          <a:p>
            <a:pPr marL="342900" indent="-342900">
              <a:lnSpc>
                <a:spcPct val="120000"/>
              </a:lnSpc>
              <a:spcBef>
                <a:spcPts val="0"/>
              </a:spcBef>
              <a:buFont typeface="Arial" panose="020B0604020202020204" pitchFamily="34" charset="0"/>
              <a:buChar char="•"/>
            </a:pPr>
            <a:r>
              <a:rPr lang="en-US" sz="3600" dirty="0" smtClean="0"/>
              <a:t>Increase the number of children walking and biking to school</a:t>
            </a:r>
          </a:p>
          <a:p>
            <a:pPr marL="342900" indent="-342900">
              <a:lnSpc>
                <a:spcPct val="120000"/>
              </a:lnSpc>
              <a:spcBef>
                <a:spcPts val="0"/>
              </a:spcBef>
              <a:buFont typeface="Arial" panose="020B0604020202020204" pitchFamily="34" charset="0"/>
              <a:buChar char="•"/>
            </a:pPr>
            <a:r>
              <a:rPr lang="en-US" sz="3600" dirty="0" smtClean="0"/>
              <a:t>Increase physical activity in children</a:t>
            </a:r>
          </a:p>
          <a:p>
            <a:pPr marL="342900" indent="-342900">
              <a:lnSpc>
                <a:spcPct val="120000"/>
              </a:lnSpc>
              <a:spcBef>
                <a:spcPts val="0"/>
              </a:spcBef>
              <a:buFont typeface="Arial" panose="020B0604020202020204" pitchFamily="34" charset="0"/>
              <a:buChar char="•"/>
            </a:pPr>
            <a:r>
              <a:rPr lang="en-US" sz="3600" dirty="0" smtClean="0"/>
              <a:t>Increase the number of safe street segments in school zones</a:t>
            </a:r>
          </a:p>
          <a:p>
            <a:pPr marL="342900" indent="-342900">
              <a:lnSpc>
                <a:spcPct val="120000"/>
              </a:lnSpc>
              <a:spcBef>
                <a:spcPts val="0"/>
              </a:spcBef>
              <a:buFont typeface="Arial" panose="020B0604020202020204" pitchFamily="34" charset="0"/>
              <a:buChar char="•"/>
            </a:pPr>
            <a:r>
              <a:rPr lang="en-US" sz="3600" dirty="0" smtClean="0"/>
              <a:t>Foster safer neighborhoods</a:t>
            </a:r>
          </a:p>
          <a:p>
            <a:pPr marL="342900" indent="-342900">
              <a:lnSpc>
                <a:spcPct val="120000"/>
              </a:lnSpc>
              <a:spcBef>
                <a:spcPts val="0"/>
              </a:spcBef>
              <a:buFont typeface="Arial" panose="020B0604020202020204" pitchFamily="34" charset="0"/>
              <a:buChar char="•"/>
            </a:pPr>
            <a:r>
              <a:rPr lang="en-US" sz="3600" dirty="0" smtClean="0"/>
              <a:t>Increase knowledge about and support for SRTS</a:t>
            </a:r>
          </a:p>
          <a:p>
            <a:pPr marL="342900" indent="-342900">
              <a:lnSpc>
                <a:spcPct val="120000"/>
              </a:lnSpc>
              <a:spcBef>
                <a:spcPts val="0"/>
              </a:spcBef>
              <a:buFont typeface="Arial" panose="020B0604020202020204" pitchFamily="34" charset="0"/>
              <a:buChar char="•"/>
            </a:pPr>
            <a:r>
              <a:rPr lang="en-US" sz="3600" dirty="0" smtClean="0"/>
              <a:t>Decrease the likelihood of pedestrian fatalities and injuries</a:t>
            </a:r>
          </a:p>
          <a:p>
            <a:pPr marL="342900" indent="-342900">
              <a:lnSpc>
                <a:spcPct val="120000"/>
              </a:lnSpc>
              <a:spcBef>
                <a:spcPts val="0"/>
              </a:spcBef>
              <a:buFont typeface="Arial" panose="020B0604020202020204" pitchFamily="34" charset="0"/>
              <a:buChar char="•"/>
            </a:pPr>
            <a:r>
              <a:rPr lang="en-US" sz="3600" dirty="0" smtClean="0"/>
              <a:t>Ultimately reduce childhood obesity in the long term</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7682479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panose="020B0604020202020204" pitchFamily="34" charset="0"/>
              </a:rPr>
              <a:t>Why SRTS in Pasadena?</a:t>
            </a:r>
            <a:endParaRPr lang="en-US" dirty="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2215423" y="1690688"/>
            <a:ext cx="7761153" cy="43685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Left Arrow 5"/>
          <p:cNvSpPr/>
          <p:nvPr/>
        </p:nvSpPr>
        <p:spPr>
          <a:xfrm rot="19537023">
            <a:off x="7483642" y="4343400"/>
            <a:ext cx="1275347" cy="372979"/>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553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Arial" panose="020B0604020202020204" pitchFamily="34" charset="0"/>
              </a:rPr>
              <a:t>The E’s</a:t>
            </a:r>
            <a:endParaRPr lang="en-US" dirty="0">
              <a:cs typeface="Arial" panose="020B0604020202020204" pitchFamily="34" charset="0"/>
            </a:endParaRPr>
          </a:p>
        </p:txBody>
      </p:sp>
      <p:sp>
        <p:nvSpPr>
          <p:cNvPr id="3" name="Content Placeholder 2"/>
          <p:cNvSpPr>
            <a:spLocks noGrp="1"/>
          </p:cNvSpPr>
          <p:nvPr>
            <p:ph idx="1"/>
          </p:nvPr>
        </p:nvSpPr>
        <p:spPr/>
        <p:txBody>
          <a:bodyPr>
            <a:normAutofit/>
          </a:bodyPr>
          <a:lstStyle/>
          <a:p>
            <a:pPr marL="339725" indent="-339725">
              <a:buFont typeface="Arial" panose="020B0604020202020204" pitchFamily="34" charset="0"/>
              <a:buChar char="•"/>
            </a:pPr>
            <a:r>
              <a:rPr lang="en-US" sz="2800" dirty="0" smtClean="0"/>
              <a:t>Engineering</a:t>
            </a:r>
            <a:endParaRPr lang="en-US" sz="2800" dirty="0"/>
          </a:p>
          <a:p>
            <a:pPr marL="339725" indent="-339725">
              <a:buFont typeface="Arial" panose="020B0604020202020204" pitchFamily="34" charset="0"/>
              <a:buChar char="•"/>
            </a:pPr>
            <a:r>
              <a:rPr lang="en-US" sz="2800" dirty="0"/>
              <a:t>Education</a:t>
            </a:r>
          </a:p>
          <a:p>
            <a:pPr marL="339725" indent="-339725">
              <a:buFont typeface="Arial" panose="020B0604020202020204" pitchFamily="34" charset="0"/>
              <a:buChar char="•"/>
            </a:pPr>
            <a:r>
              <a:rPr lang="en-US" sz="2800" dirty="0"/>
              <a:t>Engagement</a:t>
            </a:r>
          </a:p>
          <a:p>
            <a:pPr marL="339725" indent="-339725">
              <a:buFont typeface="Arial" panose="020B0604020202020204" pitchFamily="34" charset="0"/>
              <a:buChar char="•"/>
            </a:pPr>
            <a:r>
              <a:rPr lang="en-US" sz="2800" dirty="0" smtClean="0"/>
              <a:t>Enforcement</a:t>
            </a:r>
          </a:p>
          <a:p>
            <a:pPr marL="339725" indent="-339725">
              <a:buFont typeface="Arial" panose="020B0604020202020204" pitchFamily="34" charset="0"/>
              <a:buChar char="•"/>
            </a:pPr>
            <a:r>
              <a:rPr lang="en-US" sz="2800" dirty="0" smtClean="0"/>
              <a:t>Evaluation</a:t>
            </a:r>
            <a:endParaRPr lang="en-US" sz="2800" dirty="0"/>
          </a:p>
          <a:p>
            <a:pPr marL="339725" indent="-339725">
              <a:buFont typeface="Arial" panose="020B0604020202020204" pitchFamily="34" charset="0"/>
              <a:buChar char="•"/>
            </a:pPr>
            <a:r>
              <a:rPr lang="en-US" sz="2800" dirty="0" smtClean="0"/>
              <a:t>Equity</a:t>
            </a:r>
            <a:endParaRPr lang="en-US" sz="2800" dirty="0"/>
          </a:p>
        </p:txBody>
      </p:sp>
    </p:spTree>
    <p:extLst>
      <p:ext uri="{BB962C8B-B14F-4D97-AF65-F5344CB8AC3E}">
        <p14:creationId xmlns:p14="http://schemas.microsoft.com/office/powerpoint/2010/main" val="36346687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50" y="228647"/>
            <a:ext cx="10515600" cy="1325563"/>
          </a:xfrm>
        </p:spPr>
        <p:txBody>
          <a:bodyPr/>
          <a:lstStyle/>
          <a:p>
            <a:r>
              <a:rPr lang="en-US" dirty="0" smtClean="0">
                <a:cs typeface="Arial" panose="020B0604020202020204" pitchFamily="34" charset="0"/>
              </a:rPr>
              <a:t>Engineering</a:t>
            </a:r>
            <a:endParaRPr lang="en-US" dirty="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450" y="1690688"/>
            <a:ext cx="5267148" cy="3950361"/>
          </a:xfrm>
          <a:prstGeom prst="rect">
            <a:avLst/>
          </a:prstGeom>
        </p:spPr>
      </p:pic>
      <p:pic>
        <p:nvPicPr>
          <p:cNvPr id="8" name="Content Placeholder 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976215" y="1690688"/>
            <a:ext cx="5919518" cy="395036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72740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46" y="255943"/>
            <a:ext cx="10515600" cy="1325563"/>
          </a:xfrm>
        </p:spPr>
        <p:txBody>
          <a:bodyPr/>
          <a:lstStyle/>
          <a:p>
            <a:r>
              <a:rPr lang="en-US" dirty="0" smtClean="0">
                <a:cs typeface="Arial" panose="020B0604020202020204" pitchFamily="34" charset="0"/>
              </a:rPr>
              <a:t>Education</a:t>
            </a:r>
            <a:endParaRPr lang="en-US" dirty="0">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346" y="1454174"/>
            <a:ext cx="5808260" cy="3872173"/>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582" t="12670" r="-582" b="-12670"/>
          <a:stretch/>
        </p:blipFill>
        <p:spPr>
          <a:xfrm>
            <a:off x="6250674" y="1454174"/>
            <a:ext cx="5920359" cy="4440270"/>
          </a:xfrm>
          <a:prstGeom prst="rect">
            <a:avLst/>
          </a:prstGeom>
        </p:spPr>
      </p:pic>
    </p:spTree>
    <p:extLst>
      <p:ext uri="{BB962C8B-B14F-4D97-AF65-F5344CB8AC3E}">
        <p14:creationId xmlns:p14="http://schemas.microsoft.com/office/powerpoint/2010/main" val="35266228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8">
      <a:dk1>
        <a:srgbClr val="898B8D"/>
      </a:dk1>
      <a:lt1>
        <a:srgbClr val="FFFFFF"/>
      </a:lt1>
      <a:dk2>
        <a:srgbClr val="00B4E4"/>
      </a:dk2>
      <a:lt2>
        <a:srgbClr val="FFFFFF"/>
      </a:lt2>
      <a:accent1>
        <a:srgbClr val="63D05A"/>
      </a:accent1>
      <a:accent2>
        <a:srgbClr val="DC4588"/>
      </a:accent2>
      <a:accent3>
        <a:srgbClr val="FFB511"/>
      </a:accent3>
      <a:accent4>
        <a:srgbClr val="00B4E4"/>
      </a:accent4>
      <a:accent5>
        <a:srgbClr val="898B8D"/>
      </a:accent5>
      <a:accent6>
        <a:srgbClr val="FFFFFF"/>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2908</TotalTime>
  <Words>701</Words>
  <Application>Microsoft Office PowerPoint</Application>
  <PresentationFormat>Widescreen</PresentationFormat>
  <Paragraphs>114</Paragraphs>
  <Slides>20</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Georgia</vt:lpstr>
      <vt:lpstr>Times New Roman</vt:lpstr>
      <vt:lpstr>Wingdings</vt:lpstr>
      <vt:lpstr>Office Theme</vt:lpstr>
      <vt:lpstr>Safe Routes in Pasadena: A collaborative approach to  safe neighborhoods</vt:lpstr>
      <vt:lpstr>Objectives</vt:lpstr>
      <vt:lpstr>PowerPoint Presentation</vt:lpstr>
      <vt:lpstr>PowerPoint Presentation</vt:lpstr>
      <vt:lpstr>Why SRTS?</vt:lpstr>
      <vt:lpstr>Why SRTS in Pasadena?</vt:lpstr>
      <vt:lpstr>The E’s</vt:lpstr>
      <vt:lpstr>Engineering</vt:lpstr>
      <vt:lpstr>Education</vt:lpstr>
      <vt:lpstr>Education </vt:lpstr>
      <vt:lpstr>Engagement</vt:lpstr>
      <vt:lpstr>Engagement</vt:lpstr>
      <vt:lpstr>Enforcement</vt:lpstr>
      <vt:lpstr>Evaluation</vt:lpstr>
      <vt:lpstr>PowerPoint Presentation</vt:lpstr>
      <vt:lpstr>Safe Routes Pasadena Partners</vt:lpstr>
      <vt:lpstr>PowerPoint Presentation</vt:lpstr>
      <vt:lpstr>PowerPoint Presentation</vt:lpstr>
      <vt:lpstr>Objectives</vt:lpstr>
      <vt:lpstr>Questions?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Frazee, Hallie (PHES)</dc:creator>
  <cp:lastModifiedBy>Chennisi, Catherine (PHES)</cp:lastModifiedBy>
  <cp:revision>76</cp:revision>
  <cp:lastPrinted>2018-06-27T14:41:46Z</cp:lastPrinted>
  <dcterms:created xsi:type="dcterms:W3CDTF">2016-06-21T12:01:07Z</dcterms:created>
  <dcterms:modified xsi:type="dcterms:W3CDTF">2018-10-17T04:19:12Z</dcterms:modified>
</cp:coreProperties>
</file>