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79" r:id="rId2"/>
    <p:sldId id="257" r:id="rId3"/>
    <p:sldId id="295" r:id="rId4"/>
    <p:sldId id="294" r:id="rId5"/>
    <p:sldId id="293" r:id="rId6"/>
    <p:sldId id="273" r:id="rId7"/>
    <p:sldId id="300" r:id="rId8"/>
    <p:sldId id="277" r:id="rId9"/>
    <p:sldId id="301" r:id="rId10"/>
    <p:sldId id="302" r:id="rId11"/>
    <p:sldId id="288" r:id="rId12"/>
    <p:sldId id="259" r:id="rId13"/>
    <p:sldId id="296" r:id="rId14"/>
    <p:sldId id="297" r:id="rId15"/>
    <p:sldId id="299" r:id="rId16"/>
    <p:sldId id="274" r:id="rId17"/>
    <p:sldId id="298" r:id="rId18"/>
    <p:sldId id="275" r:id="rId19"/>
    <p:sldId id="283"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852"/>
    <a:srgbClr val="D6C01C"/>
    <a:srgbClr val="035934"/>
    <a:srgbClr val="075541"/>
    <a:srgbClr val="D68B1C"/>
    <a:srgbClr val="2597FF"/>
    <a:srgbClr val="2B8F8D"/>
    <a:srgbClr val="FF9E1D"/>
    <a:srgbClr val="609600"/>
    <a:srgbClr val="6C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91" autoAdjust="0"/>
    <p:restoredTop sz="94660"/>
  </p:normalViewPr>
  <p:slideViewPr>
    <p:cSldViewPr>
      <p:cViewPr varScale="1">
        <p:scale>
          <a:sx n="67" d="100"/>
          <a:sy n="67" d="100"/>
        </p:scale>
        <p:origin x="1212" y="56"/>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986FC-0412-4632-82D7-B3A56E5B535E}" type="datetimeFigureOut">
              <a:rPr lang="en-US" smtClean="0"/>
              <a:t>10/19/2018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81171-617E-4DEE-ADC9-942ABC4DFB5C}" type="slidenum">
              <a:rPr lang="en-US" smtClean="0"/>
              <a:t>‹#›</a:t>
            </a:fld>
            <a:endParaRPr lang="en-US"/>
          </a:p>
        </p:txBody>
      </p:sp>
    </p:spTree>
    <p:extLst>
      <p:ext uri="{BB962C8B-B14F-4D97-AF65-F5344CB8AC3E}">
        <p14:creationId xmlns:p14="http://schemas.microsoft.com/office/powerpoint/2010/main" val="183061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2</a:t>
            </a:fld>
            <a:endParaRPr lang="en-US"/>
          </a:p>
        </p:txBody>
      </p:sp>
    </p:spTree>
    <p:extLst>
      <p:ext uri="{BB962C8B-B14F-4D97-AF65-F5344CB8AC3E}">
        <p14:creationId xmlns:p14="http://schemas.microsoft.com/office/powerpoint/2010/main" val="234260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17</a:t>
            </a:fld>
            <a:endParaRPr lang="en-US"/>
          </a:p>
        </p:txBody>
      </p:sp>
    </p:spTree>
    <p:extLst>
      <p:ext uri="{BB962C8B-B14F-4D97-AF65-F5344CB8AC3E}">
        <p14:creationId xmlns:p14="http://schemas.microsoft.com/office/powerpoint/2010/main" val="233753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18</a:t>
            </a:fld>
            <a:endParaRPr lang="en-US"/>
          </a:p>
        </p:txBody>
      </p:sp>
    </p:spTree>
    <p:extLst>
      <p:ext uri="{BB962C8B-B14F-4D97-AF65-F5344CB8AC3E}">
        <p14:creationId xmlns:p14="http://schemas.microsoft.com/office/powerpoint/2010/main" val="294446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4</a:t>
            </a:fld>
            <a:endParaRPr lang="en-US"/>
          </a:p>
        </p:txBody>
      </p:sp>
    </p:spTree>
    <p:extLst>
      <p:ext uri="{BB962C8B-B14F-4D97-AF65-F5344CB8AC3E}">
        <p14:creationId xmlns:p14="http://schemas.microsoft.com/office/powerpoint/2010/main" val="271371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6</a:t>
            </a:fld>
            <a:endParaRPr lang="en-US"/>
          </a:p>
        </p:txBody>
      </p:sp>
    </p:spTree>
    <p:extLst>
      <p:ext uri="{BB962C8B-B14F-4D97-AF65-F5344CB8AC3E}">
        <p14:creationId xmlns:p14="http://schemas.microsoft.com/office/powerpoint/2010/main" val="105726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7</a:t>
            </a:fld>
            <a:endParaRPr lang="en-US"/>
          </a:p>
        </p:txBody>
      </p:sp>
    </p:spTree>
    <p:extLst>
      <p:ext uri="{BB962C8B-B14F-4D97-AF65-F5344CB8AC3E}">
        <p14:creationId xmlns:p14="http://schemas.microsoft.com/office/powerpoint/2010/main" val="215369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8</a:t>
            </a:fld>
            <a:endParaRPr lang="en-US"/>
          </a:p>
        </p:txBody>
      </p:sp>
    </p:spTree>
    <p:extLst>
      <p:ext uri="{BB962C8B-B14F-4D97-AF65-F5344CB8AC3E}">
        <p14:creationId xmlns:p14="http://schemas.microsoft.com/office/powerpoint/2010/main" val="76535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9</a:t>
            </a:fld>
            <a:endParaRPr lang="en-US"/>
          </a:p>
        </p:txBody>
      </p:sp>
    </p:spTree>
    <p:extLst>
      <p:ext uri="{BB962C8B-B14F-4D97-AF65-F5344CB8AC3E}">
        <p14:creationId xmlns:p14="http://schemas.microsoft.com/office/powerpoint/2010/main" val="238580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10</a:t>
            </a:fld>
            <a:endParaRPr lang="en-US"/>
          </a:p>
        </p:txBody>
      </p:sp>
    </p:spTree>
    <p:extLst>
      <p:ext uri="{BB962C8B-B14F-4D97-AF65-F5344CB8AC3E}">
        <p14:creationId xmlns:p14="http://schemas.microsoft.com/office/powerpoint/2010/main" val="385560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11</a:t>
            </a:fld>
            <a:endParaRPr lang="en-US"/>
          </a:p>
        </p:txBody>
      </p:sp>
    </p:spTree>
    <p:extLst>
      <p:ext uri="{BB962C8B-B14F-4D97-AF65-F5344CB8AC3E}">
        <p14:creationId xmlns:p14="http://schemas.microsoft.com/office/powerpoint/2010/main" val="116720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81171-617E-4DEE-ADC9-942ABC4DFB5C}" type="slidenum">
              <a:rPr lang="en-US" smtClean="0"/>
              <a:t>16</a:t>
            </a:fld>
            <a:endParaRPr lang="en-US"/>
          </a:p>
        </p:txBody>
      </p:sp>
    </p:spTree>
    <p:extLst>
      <p:ext uri="{BB962C8B-B14F-4D97-AF65-F5344CB8AC3E}">
        <p14:creationId xmlns:p14="http://schemas.microsoft.com/office/powerpoint/2010/main" val="152561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148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268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1741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605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89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4698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2773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4005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6205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6489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10/19/2018</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4107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5586B75A-687E-405C-8A0B-8D00578BA2C3}" type="datetimeFigureOut">
              <a:rPr lang="en-US" dirty="0"/>
              <a:pPr/>
              <a:t>10/19/2018</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9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65600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www.wvparents4wellnes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3EC9E5-4250-4D13-ABA2-B72B11D7D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7087"/>
            <a:ext cx="9144000" cy="5403825"/>
          </a:xfrm>
          <a:prstGeom prst="rect">
            <a:avLst/>
          </a:prstGeom>
        </p:spPr>
      </p:pic>
    </p:spTree>
    <p:extLst>
      <p:ext uri="{BB962C8B-B14F-4D97-AF65-F5344CB8AC3E}">
        <p14:creationId xmlns:p14="http://schemas.microsoft.com/office/powerpoint/2010/main" val="2863101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92089" y="1386029"/>
            <a:ext cx="6118115" cy="1191588"/>
          </a:xfrm>
        </p:spPr>
        <p:txBody>
          <a:bodyPr vert="horz" lIns="91440" tIns="45720" rIns="91440" bIns="45720" rtlCol="0" anchor="b">
            <a:normAutofit/>
          </a:bodyPr>
          <a:lstStyle/>
          <a:p>
            <a:pPr defTabSz="914400"/>
            <a:r>
              <a:rPr lang="en-US" sz="5500" b="1" spc="-100" dirty="0">
                <a:solidFill>
                  <a:schemeClr val="accent2">
                    <a:lumMod val="60000"/>
                    <a:lumOff val="40000"/>
                  </a:schemeClr>
                </a:solidFill>
                <a:latin typeface="Ford City" panose="02000506000000020004" pitchFamily="50" charset="0"/>
              </a:rPr>
              <a:t>Our Policy Resume</a:t>
            </a:r>
            <a:endParaRPr lang="en-US" sz="5500" b="1" spc="-100" dirty="0">
              <a:solidFill>
                <a:schemeClr val="accent5">
                  <a:lumMod val="75000"/>
                </a:schemeClr>
              </a:solidFill>
              <a:latin typeface="Lockers" panose="02000506000000020004" pitchFamily="50" charset="0"/>
            </a:endParaRPr>
          </a:p>
        </p:txBody>
      </p:sp>
      <p:sp>
        <p:nvSpPr>
          <p:cNvPr id="3" name="TextBox 2">
            <a:extLst>
              <a:ext uri="{FF2B5EF4-FFF2-40B4-BE49-F238E27FC236}">
                <a16:creationId xmlns:a16="http://schemas.microsoft.com/office/drawing/2014/main" id="{793097BF-5D02-41BD-BFA8-A05C9AC27A38}"/>
              </a:ext>
            </a:extLst>
          </p:cNvPr>
          <p:cNvSpPr txBox="1"/>
          <p:nvPr/>
        </p:nvSpPr>
        <p:spPr>
          <a:xfrm>
            <a:off x="2739540" y="2666999"/>
            <a:ext cx="3103978" cy="1754326"/>
          </a:xfrm>
          <a:prstGeom prst="rect">
            <a:avLst/>
          </a:prstGeom>
          <a:noFill/>
        </p:spPr>
        <p:txBody>
          <a:bodyPr wrap="square" rtlCol="0">
            <a:spAutoFit/>
          </a:bodyPr>
          <a:lstStyle/>
          <a:p>
            <a:r>
              <a:rPr lang="en-US" dirty="0">
                <a:solidFill>
                  <a:schemeClr val="accent5">
                    <a:lumMod val="75000"/>
                  </a:schemeClr>
                </a:solidFill>
                <a:latin typeface="Lockers" panose="02000506000000020004" pitchFamily="50" charset="0"/>
              </a:rPr>
              <a:t>Feed to Achieve</a:t>
            </a:r>
          </a:p>
          <a:p>
            <a:r>
              <a:rPr lang="en-US" dirty="0">
                <a:solidFill>
                  <a:schemeClr val="accent5">
                    <a:lumMod val="75000"/>
                  </a:schemeClr>
                </a:solidFill>
                <a:latin typeface="Lockers" panose="02000506000000020004" pitchFamily="50" charset="0"/>
              </a:rPr>
              <a:t>Move to Improve</a:t>
            </a:r>
          </a:p>
          <a:p>
            <a:r>
              <a:rPr lang="en-US" dirty="0">
                <a:solidFill>
                  <a:schemeClr val="accent5">
                    <a:lumMod val="75000"/>
                  </a:schemeClr>
                </a:solidFill>
                <a:latin typeface="Lockers" panose="02000506000000020004" pitchFamily="50" charset="0"/>
              </a:rPr>
              <a:t>Shared Use</a:t>
            </a:r>
          </a:p>
          <a:p>
            <a:r>
              <a:rPr lang="en-US" dirty="0">
                <a:solidFill>
                  <a:schemeClr val="accent5">
                    <a:lumMod val="75000"/>
                  </a:schemeClr>
                </a:solidFill>
                <a:latin typeface="Lockers" panose="02000506000000020004" pitchFamily="50" charset="0"/>
              </a:rPr>
              <a:t>*WV School Nutrition Policy 4321.1</a:t>
            </a:r>
          </a:p>
          <a:p>
            <a:r>
              <a:rPr lang="en-US" dirty="0">
                <a:solidFill>
                  <a:schemeClr val="accent5">
                    <a:lumMod val="75000"/>
                  </a:schemeClr>
                </a:solidFill>
                <a:latin typeface="Lockers" panose="02000506000000020004" pitchFamily="50" charset="0"/>
              </a:rPr>
              <a:t>*WV Shared Table</a:t>
            </a:r>
          </a:p>
          <a:p>
            <a:endParaRPr lang="en-US" dirty="0"/>
          </a:p>
        </p:txBody>
      </p:sp>
      <p:sp>
        <p:nvSpPr>
          <p:cNvPr id="10" name="TextBox 9">
            <a:extLst>
              <a:ext uri="{FF2B5EF4-FFF2-40B4-BE49-F238E27FC236}">
                <a16:creationId xmlns:a16="http://schemas.microsoft.com/office/drawing/2014/main" id="{A2F3FCE9-284A-4699-867D-2239A7E8B5E4}"/>
              </a:ext>
            </a:extLst>
          </p:cNvPr>
          <p:cNvSpPr txBox="1"/>
          <p:nvPr/>
        </p:nvSpPr>
        <p:spPr>
          <a:xfrm>
            <a:off x="5900879" y="2736501"/>
            <a:ext cx="3117382" cy="1384995"/>
          </a:xfrm>
          <a:prstGeom prst="rect">
            <a:avLst/>
          </a:prstGeom>
          <a:noFill/>
        </p:spPr>
        <p:txBody>
          <a:bodyPr wrap="square" rtlCol="0">
            <a:spAutoFit/>
          </a:bodyPr>
          <a:lstStyle/>
          <a:p>
            <a:r>
              <a:rPr lang="en-US" sz="2200" dirty="0">
                <a:solidFill>
                  <a:schemeClr val="bg1"/>
                </a:solidFill>
                <a:latin typeface="Lockers" panose="02000506000000020004" pitchFamily="50" charset="0"/>
              </a:rPr>
              <a:t>Working on Now for 2019: </a:t>
            </a:r>
          </a:p>
          <a:p>
            <a:r>
              <a:rPr lang="en-US" sz="2200" dirty="0">
                <a:solidFill>
                  <a:schemeClr val="accent5">
                    <a:lumMod val="75000"/>
                  </a:schemeClr>
                </a:solidFill>
                <a:latin typeface="Lockers" panose="02000506000000020004" pitchFamily="50" charset="0"/>
              </a:rPr>
              <a:t>Mental Health in Schools</a:t>
            </a:r>
          </a:p>
          <a:p>
            <a:r>
              <a:rPr lang="en-US" sz="2200" dirty="0">
                <a:solidFill>
                  <a:schemeClr val="accent5">
                    <a:lumMod val="75000"/>
                  </a:schemeClr>
                </a:solidFill>
                <a:latin typeface="Lockers" panose="02000506000000020004" pitchFamily="50" charset="0"/>
              </a:rPr>
              <a:t>WV Summer Feeding For All</a:t>
            </a:r>
          </a:p>
          <a:p>
            <a:endParaRPr lang="en-US" dirty="0"/>
          </a:p>
        </p:txBody>
      </p:sp>
      <p:sp>
        <p:nvSpPr>
          <p:cNvPr id="4" name="TextBox 3">
            <a:extLst>
              <a:ext uri="{FF2B5EF4-FFF2-40B4-BE49-F238E27FC236}">
                <a16:creationId xmlns:a16="http://schemas.microsoft.com/office/drawing/2014/main" id="{4823C11F-1E3D-4C19-88FE-88A8C8766373}"/>
              </a:ext>
            </a:extLst>
          </p:cNvPr>
          <p:cNvSpPr txBox="1"/>
          <p:nvPr/>
        </p:nvSpPr>
        <p:spPr>
          <a:xfrm>
            <a:off x="3018610" y="5015193"/>
            <a:ext cx="5649816" cy="553998"/>
          </a:xfrm>
          <a:prstGeom prst="rect">
            <a:avLst/>
          </a:prstGeom>
          <a:noFill/>
        </p:spPr>
        <p:txBody>
          <a:bodyPr wrap="none" rtlCol="0">
            <a:spAutoFit/>
          </a:bodyPr>
          <a:lstStyle/>
          <a:p>
            <a:r>
              <a:rPr lang="en-US" sz="3000" dirty="0">
                <a:solidFill>
                  <a:schemeClr val="bg1"/>
                </a:solidFill>
                <a:latin typeface="Lockers" panose="02000506000000020004" pitchFamily="50" charset="0"/>
              </a:rPr>
              <a:t>We Put Parents &amp; Students at the Table</a:t>
            </a:r>
          </a:p>
        </p:txBody>
      </p:sp>
    </p:spTree>
    <p:extLst>
      <p:ext uri="{BB962C8B-B14F-4D97-AF65-F5344CB8AC3E}">
        <p14:creationId xmlns:p14="http://schemas.microsoft.com/office/powerpoint/2010/main" val="313286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5852"/>
        </a:solidFill>
        <a:effectLst/>
      </p:bgPr>
    </p:bg>
    <p:spTree>
      <p:nvGrpSpPr>
        <p:cNvPr id="1" name=""/>
        <p:cNvGrpSpPr/>
        <p:nvPr/>
      </p:nvGrpSpPr>
      <p:grpSpPr>
        <a:xfrm>
          <a:off x="0" y="0"/>
          <a:ext cx="0" cy="0"/>
          <a:chOff x="0" y="0"/>
          <a:chExt cx="0" cy="0"/>
        </a:xfrm>
      </p:grpSpPr>
      <p:pic>
        <p:nvPicPr>
          <p:cNvPr id="5" name="Picture 4" descr="A group of people standing around a table&#10;&#10;Description generated with very high confidence">
            <a:extLst>
              <a:ext uri="{FF2B5EF4-FFF2-40B4-BE49-F238E27FC236}">
                <a16:creationId xmlns:a16="http://schemas.microsoft.com/office/drawing/2014/main" id="{7F769225-3262-4031-9E48-BC37F884C0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62" r="12348" b="-1"/>
          <a:stretch/>
        </p:blipFill>
        <p:spPr>
          <a:xfrm>
            <a:off x="2834172" y="758952"/>
            <a:ext cx="5829301" cy="5330952"/>
          </a:xfrm>
          <a:prstGeom prst="rect">
            <a:avLst/>
          </a:prstGeom>
        </p:spPr>
      </p:pic>
      <p:sp>
        <p:nvSpPr>
          <p:cNvPr id="2" name="Title 1"/>
          <p:cNvSpPr>
            <a:spLocks noGrp="1"/>
          </p:cNvSpPr>
          <p:nvPr>
            <p:ph type="title"/>
          </p:nvPr>
        </p:nvSpPr>
        <p:spPr>
          <a:xfrm>
            <a:off x="189689" y="1000898"/>
            <a:ext cx="2210611" cy="505348"/>
          </a:xfrm>
        </p:spPr>
        <p:txBody>
          <a:bodyPr anchor="b">
            <a:normAutofit/>
          </a:bodyPr>
          <a:lstStyle/>
          <a:p>
            <a:r>
              <a:rPr lang="en-US" sz="21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WV Shared Table</a:t>
            </a:r>
          </a:p>
        </p:txBody>
      </p:sp>
      <p:sp>
        <p:nvSpPr>
          <p:cNvPr id="3" name="Content Placeholder 2"/>
          <p:cNvSpPr>
            <a:spLocks noGrp="1"/>
          </p:cNvSpPr>
          <p:nvPr>
            <p:ph idx="1"/>
          </p:nvPr>
        </p:nvSpPr>
        <p:spPr>
          <a:xfrm>
            <a:off x="189690" y="2407298"/>
            <a:ext cx="2210611" cy="3498980"/>
          </a:xfrm>
        </p:spPr>
        <p:txBody>
          <a:bodyPr anchor="t">
            <a:normAutofit/>
          </a:bodyPr>
          <a:lstStyle/>
          <a:p>
            <a:pPr marL="0" indent="0">
              <a:buNone/>
            </a:pPr>
            <a:endParaRPr lang="en-US" sz="1400">
              <a:solidFill>
                <a:schemeClr val="bg1"/>
              </a:solidFill>
            </a:endParaRPr>
          </a:p>
          <a:p>
            <a:endParaRPr lang="en-US" sz="1400">
              <a:solidFill>
                <a:schemeClr val="bg1"/>
              </a:solidFill>
            </a:endParaRPr>
          </a:p>
        </p:txBody>
      </p:sp>
      <p:graphicFrame>
        <p:nvGraphicFramePr>
          <p:cNvPr id="6" name="Object 5">
            <a:extLst>
              <a:ext uri="{FF2B5EF4-FFF2-40B4-BE49-F238E27FC236}">
                <a16:creationId xmlns:a16="http://schemas.microsoft.com/office/drawing/2014/main" id="{60AF398F-9B74-4ACA-B69F-911032873CB2}"/>
              </a:ext>
            </a:extLst>
          </p:cNvPr>
          <p:cNvGraphicFramePr>
            <a:graphicFrameLocks noChangeAspect="1"/>
          </p:cNvGraphicFramePr>
          <p:nvPr>
            <p:extLst>
              <p:ext uri="{D42A27DB-BD31-4B8C-83A1-F6EECF244321}">
                <p14:modId xmlns:p14="http://schemas.microsoft.com/office/powerpoint/2010/main" val="962031060"/>
              </p:ext>
            </p:extLst>
          </p:nvPr>
        </p:nvGraphicFramePr>
        <p:xfrm>
          <a:off x="143555" y="1913823"/>
          <a:ext cx="3466081" cy="4485929"/>
        </p:xfrm>
        <a:graphic>
          <a:graphicData uri="http://schemas.openxmlformats.org/presentationml/2006/ole">
            <mc:AlternateContent xmlns:mc="http://schemas.openxmlformats.org/markup-compatibility/2006">
              <mc:Choice xmlns:v="urn:schemas-microsoft-com:vml" Requires="v">
                <p:oleObj spid="_x0000_s2107" name="Acrobat Document" r:id="rId5" imgW="5829275" imgH="7543800" progId="AcroExch.Document.7">
                  <p:embed/>
                </p:oleObj>
              </mc:Choice>
              <mc:Fallback>
                <p:oleObj name="Acrobat Document" r:id="rId5" imgW="5829275" imgH="7543800" progId="AcroExch.Document.7">
                  <p:embed/>
                  <p:pic>
                    <p:nvPicPr>
                      <p:cNvPr id="0" name=""/>
                      <p:cNvPicPr/>
                      <p:nvPr/>
                    </p:nvPicPr>
                    <p:blipFill>
                      <a:blip r:embed="rId6"/>
                      <a:stretch>
                        <a:fillRect/>
                      </a:stretch>
                    </p:blipFill>
                    <p:spPr>
                      <a:xfrm>
                        <a:off x="143555" y="1913823"/>
                        <a:ext cx="3466081" cy="4485929"/>
                      </a:xfrm>
                      <a:prstGeom prst="rect">
                        <a:avLst/>
                      </a:prstGeom>
                    </p:spPr>
                  </p:pic>
                </p:oleObj>
              </mc:Fallback>
            </mc:AlternateContent>
          </a:graphicData>
        </a:graphic>
      </p:graphicFrame>
    </p:spTree>
    <p:extLst>
      <p:ext uri="{BB962C8B-B14F-4D97-AF65-F5344CB8AC3E}">
        <p14:creationId xmlns:p14="http://schemas.microsoft.com/office/powerpoint/2010/main" val="40002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3FE91770-CDBB-4D24-94E5-AD484F36C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01014442-855A-4E0F-8D09-C314661A48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200565" y="1087374"/>
            <a:ext cx="6737617" cy="1000978"/>
          </a:xfrm>
        </p:spPr>
        <p:txBody>
          <a:bodyPr>
            <a:normAutofit/>
          </a:bodyPr>
          <a:lstStyle/>
          <a:p>
            <a:r>
              <a:rPr lang="en-US" sz="54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Step One</a:t>
            </a:r>
          </a:p>
        </p:txBody>
      </p:sp>
      <p:sp>
        <p:nvSpPr>
          <p:cNvPr id="5" name="Content Placeholder 4"/>
          <p:cNvSpPr>
            <a:spLocks noGrp="1"/>
          </p:cNvSpPr>
          <p:nvPr>
            <p:ph idx="1"/>
          </p:nvPr>
        </p:nvSpPr>
        <p:spPr>
          <a:xfrm>
            <a:off x="1200564" y="2535446"/>
            <a:ext cx="6737617" cy="3554457"/>
          </a:xfrm>
        </p:spPr>
        <p:txBody>
          <a:bodyPr>
            <a:normAutofit fontScale="92500" lnSpcReduction="20000"/>
          </a:bodyPr>
          <a:lstStyle/>
          <a:p>
            <a:r>
              <a:rPr lang="en-US" sz="2800" dirty="0">
                <a:solidFill>
                  <a:srgbClr val="035934"/>
                </a:solidFill>
                <a:latin typeface="Lockers" panose="02000506000000020004" pitchFamily="50" charset="0"/>
              </a:rPr>
              <a:t>You have an idea that fuels and creates change. It doesn't have to be earth shattering or a policy for world peace kind of idea. It starts with an observation in your community.</a:t>
            </a:r>
          </a:p>
          <a:p>
            <a:r>
              <a:rPr lang="en-US" sz="2800" dirty="0">
                <a:solidFill>
                  <a:srgbClr val="035934"/>
                </a:solidFill>
                <a:latin typeface="Lockers" panose="02000506000000020004" pitchFamily="50" charset="0"/>
              </a:rPr>
              <a:t>Survey the need </a:t>
            </a:r>
          </a:p>
          <a:p>
            <a:r>
              <a:rPr lang="en-US" sz="2800" dirty="0">
                <a:solidFill>
                  <a:srgbClr val="035934"/>
                </a:solidFill>
                <a:latin typeface="Lockers" panose="02000506000000020004" pitchFamily="50" charset="0"/>
              </a:rPr>
              <a:t>HEAR your folks concerns, understand and empathize, and most importantly</a:t>
            </a:r>
          </a:p>
          <a:p>
            <a:r>
              <a:rPr lang="en-US" sz="2800" dirty="0">
                <a:solidFill>
                  <a:srgbClr val="035934"/>
                </a:solidFill>
                <a:latin typeface="Lockers" panose="02000506000000020004" pitchFamily="50" charset="0"/>
              </a:rPr>
              <a:t>Feel the passion and motivation rise up inside you to help create that change. </a:t>
            </a:r>
          </a:p>
          <a:p>
            <a:r>
              <a:rPr lang="en-US" sz="2800" dirty="0">
                <a:solidFill>
                  <a:srgbClr val="035934"/>
                </a:solidFill>
                <a:latin typeface="Lockers" panose="02000506000000020004" pitchFamily="50" charset="0"/>
              </a:rPr>
              <a:t>#</a:t>
            </a:r>
            <a:r>
              <a:rPr lang="en-US" sz="2800" dirty="0" err="1">
                <a:solidFill>
                  <a:srgbClr val="035934"/>
                </a:solidFill>
                <a:latin typeface="Lockers" panose="02000506000000020004" pitchFamily="50" charset="0"/>
              </a:rPr>
              <a:t>BeTheChange</a:t>
            </a:r>
            <a:endParaRPr lang="en-US" sz="2800" dirty="0">
              <a:solidFill>
                <a:srgbClr val="035934"/>
              </a:solidFill>
              <a:latin typeface="Lockers" panose="02000506000000020004" pitchFamily="50" charset="0"/>
            </a:endParaRPr>
          </a:p>
        </p:txBody>
      </p:sp>
    </p:spTree>
    <p:extLst>
      <p:ext uri="{BB962C8B-B14F-4D97-AF65-F5344CB8AC3E}">
        <p14:creationId xmlns:p14="http://schemas.microsoft.com/office/powerpoint/2010/main" val="1101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3FE91770-CDBB-4D24-94E5-AD484F36C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01014442-855A-4E0F-8D09-C314661A48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200565" y="1087374"/>
            <a:ext cx="6737617" cy="1000978"/>
          </a:xfrm>
        </p:spPr>
        <p:txBody>
          <a:bodyPr>
            <a:normAutofit/>
          </a:bodyPr>
          <a:lstStyle/>
          <a:p>
            <a:r>
              <a:rPr lang="en-US" sz="54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Step Two</a:t>
            </a:r>
          </a:p>
        </p:txBody>
      </p:sp>
      <p:sp>
        <p:nvSpPr>
          <p:cNvPr id="5" name="Content Placeholder 4"/>
          <p:cNvSpPr>
            <a:spLocks noGrp="1"/>
          </p:cNvSpPr>
          <p:nvPr>
            <p:ph idx="1"/>
          </p:nvPr>
        </p:nvSpPr>
        <p:spPr>
          <a:xfrm>
            <a:off x="1200564" y="2679002"/>
            <a:ext cx="6737617" cy="3794949"/>
          </a:xfrm>
        </p:spPr>
        <p:txBody>
          <a:bodyPr>
            <a:normAutofit fontScale="62500" lnSpcReduction="20000"/>
          </a:bodyPr>
          <a:lstStyle/>
          <a:p>
            <a:r>
              <a:rPr lang="en-US" sz="2800" dirty="0">
                <a:solidFill>
                  <a:srgbClr val="035934"/>
                </a:solidFill>
                <a:latin typeface="Lockers" panose="02000506000000020004" pitchFamily="50" charset="0"/>
              </a:rPr>
              <a:t>Research the subject of the policy. See what you can find any policy guidelines that already exist on the subject on a national, state or local level.</a:t>
            </a:r>
          </a:p>
          <a:p>
            <a:endParaRPr lang="en-US" sz="2800" dirty="0">
              <a:solidFill>
                <a:srgbClr val="035934"/>
              </a:solidFill>
              <a:latin typeface="Lockers" panose="02000506000000020004" pitchFamily="50" charset="0"/>
            </a:endParaRPr>
          </a:p>
          <a:p>
            <a:r>
              <a:rPr lang="en-US" sz="2800" dirty="0">
                <a:solidFill>
                  <a:srgbClr val="035934"/>
                </a:solidFill>
                <a:latin typeface="Lockers" panose="02000506000000020004" pitchFamily="50" charset="0"/>
              </a:rPr>
              <a:t>Look for articles, news stories, or documents on the subject. There may not be anything out there and you may just be a pioneer, but chances are there is something out there that is relevant to your policy.</a:t>
            </a:r>
          </a:p>
          <a:p>
            <a:endParaRPr lang="en-US" sz="2800" dirty="0">
              <a:solidFill>
                <a:srgbClr val="035934"/>
              </a:solidFill>
              <a:latin typeface="Lockers" panose="02000506000000020004" pitchFamily="50" charset="0"/>
            </a:endParaRPr>
          </a:p>
          <a:p>
            <a:r>
              <a:rPr lang="en-US" sz="2800" dirty="0">
                <a:solidFill>
                  <a:srgbClr val="035934"/>
                </a:solidFill>
                <a:latin typeface="Lockers" panose="02000506000000020004" pitchFamily="50" charset="0"/>
              </a:rPr>
              <a:t>Start compiling a binder to tell a story. </a:t>
            </a:r>
          </a:p>
          <a:p>
            <a:endParaRPr lang="en-US" sz="2800" dirty="0">
              <a:solidFill>
                <a:srgbClr val="035934"/>
              </a:solidFill>
              <a:latin typeface="Lockers" panose="02000506000000020004" pitchFamily="50" charset="0"/>
            </a:endParaRPr>
          </a:p>
          <a:p>
            <a:r>
              <a:rPr lang="en-US" sz="2800" dirty="0">
                <a:solidFill>
                  <a:srgbClr val="035934"/>
                </a:solidFill>
                <a:latin typeface="Lockers" panose="02000506000000020004" pitchFamily="50" charset="0"/>
              </a:rPr>
              <a:t>Find individuals, groups, and organizations that are already advocating for your policy. Contact them if you have any questions or join forces!!.</a:t>
            </a:r>
          </a:p>
          <a:p>
            <a:endParaRPr lang="en-US" sz="2800" dirty="0">
              <a:solidFill>
                <a:srgbClr val="035934"/>
              </a:solidFill>
              <a:latin typeface="Lockers" panose="02000506000000020004" pitchFamily="50" charset="0"/>
            </a:endParaRPr>
          </a:p>
          <a:p>
            <a:r>
              <a:rPr lang="en-US" sz="2800" dirty="0">
                <a:solidFill>
                  <a:srgbClr val="035934"/>
                </a:solidFill>
                <a:latin typeface="Lockers" panose="02000506000000020004" pitchFamily="50" charset="0"/>
              </a:rPr>
              <a:t>Lastly, create a one page goal sheet with bullet points that breaks down your overall goals and smaller goals that you are trying to achieve.</a:t>
            </a:r>
          </a:p>
          <a:p>
            <a:endParaRPr lang="en-US" sz="2800" dirty="0">
              <a:solidFill>
                <a:srgbClr val="035934"/>
              </a:solidFill>
              <a:latin typeface="Lockers" panose="02000506000000020004" pitchFamily="50" charset="0"/>
            </a:endParaRPr>
          </a:p>
        </p:txBody>
      </p:sp>
    </p:spTree>
    <p:extLst>
      <p:ext uri="{BB962C8B-B14F-4D97-AF65-F5344CB8AC3E}">
        <p14:creationId xmlns:p14="http://schemas.microsoft.com/office/powerpoint/2010/main" val="382355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3FE91770-CDBB-4D24-94E5-AD484F36C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01014442-855A-4E0F-8D09-C314661A48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200565" y="1087374"/>
            <a:ext cx="6737617" cy="1000978"/>
          </a:xfrm>
        </p:spPr>
        <p:txBody>
          <a:bodyPr>
            <a:normAutofit/>
          </a:bodyPr>
          <a:lstStyle/>
          <a:p>
            <a:r>
              <a:rPr lang="en-US" sz="54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Step Three</a:t>
            </a:r>
          </a:p>
        </p:txBody>
      </p:sp>
      <p:sp>
        <p:nvSpPr>
          <p:cNvPr id="5" name="Content Placeholder 4"/>
          <p:cNvSpPr>
            <a:spLocks noGrp="1"/>
          </p:cNvSpPr>
          <p:nvPr>
            <p:ph idx="1"/>
          </p:nvPr>
        </p:nvSpPr>
        <p:spPr>
          <a:xfrm>
            <a:off x="1200564" y="2679002"/>
            <a:ext cx="6737617" cy="3794949"/>
          </a:xfrm>
        </p:spPr>
        <p:txBody>
          <a:bodyPr>
            <a:normAutofit/>
          </a:bodyPr>
          <a:lstStyle/>
          <a:p>
            <a:r>
              <a:rPr lang="en-US" sz="5400" dirty="0">
                <a:solidFill>
                  <a:srgbClr val="035934"/>
                </a:solidFill>
                <a:latin typeface="Lockers" panose="02000506000000020004" pitchFamily="50" charset="0"/>
              </a:rPr>
              <a:t>Organize &amp; Mobilize!!</a:t>
            </a:r>
          </a:p>
        </p:txBody>
      </p:sp>
    </p:spTree>
    <p:extLst>
      <p:ext uri="{BB962C8B-B14F-4D97-AF65-F5344CB8AC3E}">
        <p14:creationId xmlns:p14="http://schemas.microsoft.com/office/powerpoint/2010/main" val="45489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3FE91770-CDBB-4D24-94E5-AD484F36C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01014442-855A-4E0F-8D09-C314661A48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200565" y="1087374"/>
            <a:ext cx="6737617" cy="1000978"/>
          </a:xfrm>
        </p:spPr>
        <p:txBody>
          <a:bodyPr>
            <a:normAutofit/>
          </a:bodyPr>
          <a:lstStyle/>
          <a:p>
            <a:r>
              <a:rPr lang="en-US" sz="54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Build Relationships</a:t>
            </a:r>
          </a:p>
        </p:txBody>
      </p:sp>
      <p:sp>
        <p:nvSpPr>
          <p:cNvPr id="5" name="Content Placeholder 4"/>
          <p:cNvSpPr>
            <a:spLocks noGrp="1"/>
          </p:cNvSpPr>
          <p:nvPr>
            <p:ph idx="1"/>
          </p:nvPr>
        </p:nvSpPr>
        <p:spPr>
          <a:xfrm>
            <a:off x="1200564" y="2679002"/>
            <a:ext cx="6737617" cy="3794949"/>
          </a:xfrm>
        </p:spPr>
        <p:txBody>
          <a:bodyPr>
            <a:normAutofit fontScale="62500" lnSpcReduction="20000"/>
          </a:bodyPr>
          <a:lstStyle/>
          <a:p>
            <a:r>
              <a:rPr lang="en-US" sz="2800" dirty="0">
                <a:solidFill>
                  <a:srgbClr val="035934"/>
                </a:solidFill>
                <a:latin typeface="Lockers" panose="02000506000000020004" pitchFamily="50" charset="0"/>
              </a:rPr>
              <a:t>Get others to join. Be strategic by going for the easiest supporters first. People are more likely to join you if they have personal contact with you. Spread your idea through any/all of the following avenues:</a:t>
            </a:r>
          </a:p>
          <a:p>
            <a:r>
              <a:rPr lang="en-US" sz="2800" dirty="0">
                <a:solidFill>
                  <a:srgbClr val="035934"/>
                </a:solidFill>
                <a:latin typeface="Lockers" panose="02000506000000020004" pitchFamily="50" charset="0"/>
              </a:rPr>
              <a:t>As a group identify who else you know who might be interested and what groups your group has access to that might support you</a:t>
            </a:r>
          </a:p>
          <a:p>
            <a:r>
              <a:rPr lang="en-US" sz="2800" dirty="0">
                <a:solidFill>
                  <a:srgbClr val="035934"/>
                </a:solidFill>
                <a:latin typeface="Lockers" panose="02000506000000020004" pitchFamily="50" charset="0"/>
              </a:rPr>
              <a:t>Talk to people on the street and collect contact information from supporters</a:t>
            </a:r>
          </a:p>
          <a:p>
            <a:r>
              <a:rPr lang="en-US" sz="2800" dirty="0">
                <a:solidFill>
                  <a:srgbClr val="035934"/>
                </a:solidFill>
                <a:latin typeface="Lockers" panose="02000506000000020004" pitchFamily="50" charset="0"/>
              </a:rPr>
              <a:t>Post your idea on forums online and set up a website/blog where people can join you</a:t>
            </a:r>
          </a:p>
          <a:p>
            <a:r>
              <a:rPr lang="en-US" sz="2800" dirty="0">
                <a:solidFill>
                  <a:srgbClr val="035934"/>
                </a:solidFill>
                <a:latin typeface="Lockers" panose="02000506000000020004" pitchFamily="50" charset="0"/>
              </a:rPr>
              <a:t>Use local media (don't forget about community television, radio, and papers which are great for launching an idea you can't get in the mainstream media).</a:t>
            </a:r>
          </a:p>
          <a:p>
            <a:r>
              <a:rPr lang="en-US" sz="2800" dirty="0">
                <a:solidFill>
                  <a:srgbClr val="035934"/>
                </a:solidFill>
                <a:latin typeface="Lockers" panose="02000506000000020004" pitchFamily="50" charset="0"/>
              </a:rPr>
              <a:t>Give people concrete steps from your action plan of how they can help. Start with easy things that a lot of people will do, and gradually invite them to become more involved until a few will want to be leaders with you and your initial group.</a:t>
            </a:r>
          </a:p>
          <a:p>
            <a:endParaRPr lang="en-US" sz="2800" dirty="0">
              <a:solidFill>
                <a:srgbClr val="035934"/>
              </a:solidFill>
              <a:latin typeface="Lockers" panose="02000506000000020004" pitchFamily="50" charset="0"/>
            </a:endParaRPr>
          </a:p>
        </p:txBody>
      </p:sp>
    </p:spTree>
    <p:extLst>
      <p:ext uri="{BB962C8B-B14F-4D97-AF65-F5344CB8AC3E}">
        <p14:creationId xmlns:p14="http://schemas.microsoft.com/office/powerpoint/2010/main" val="28597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4950" y="1443835"/>
            <a:ext cx="5390647" cy="610820"/>
          </a:xfrm>
        </p:spPr>
        <p:txBody>
          <a:bodyPr vert="horz" lIns="91440" tIns="45720" rIns="91440" bIns="45720" rtlCol="0" anchor="b">
            <a:normAutofit/>
          </a:bodyPr>
          <a:lstStyle/>
          <a:p>
            <a:pPr defTabSz="914400"/>
            <a:r>
              <a:rPr lang="en-US" sz="3600" b="1" spc="-100" dirty="0">
                <a:solidFill>
                  <a:schemeClr val="accent2">
                    <a:lumMod val="60000"/>
                    <a:lumOff val="40000"/>
                  </a:schemeClr>
                </a:solidFill>
                <a:latin typeface="Ford City" panose="02000506000000020004" pitchFamily="50" charset="0"/>
              </a:rPr>
              <a:t>Policy </a:t>
            </a:r>
            <a:r>
              <a:rPr lang="en-US" sz="3600" b="1" spc="-100" dirty="0">
                <a:solidFill>
                  <a:schemeClr val="accent5">
                    <a:lumMod val="75000"/>
                  </a:schemeClr>
                </a:solidFill>
                <a:latin typeface="Lockers" panose="02000506000000020004" pitchFamily="50" charset="0"/>
              </a:rPr>
              <a:t>Activity!!!</a:t>
            </a:r>
          </a:p>
        </p:txBody>
      </p:sp>
      <p:sp>
        <p:nvSpPr>
          <p:cNvPr id="3" name="TextBox 2">
            <a:extLst>
              <a:ext uri="{FF2B5EF4-FFF2-40B4-BE49-F238E27FC236}">
                <a16:creationId xmlns:a16="http://schemas.microsoft.com/office/drawing/2014/main" id="{C8D193DF-DF75-4876-9735-205C163FE3E9}"/>
              </a:ext>
            </a:extLst>
          </p:cNvPr>
          <p:cNvSpPr txBox="1"/>
          <p:nvPr/>
        </p:nvSpPr>
        <p:spPr>
          <a:xfrm>
            <a:off x="3044950" y="2228789"/>
            <a:ext cx="4732386" cy="2246769"/>
          </a:xfrm>
          <a:prstGeom prst="rect">
            <a:avLst/>
          </a:prstGeom>
          <a:noFill/>
        </p:spPr>
        <p:txBody>
          <a:bodyPr wrap="none" rtlCol="0">
            <a:spAutoFit/>
          </a:bodyPr>
          <a:lstStyle/>
          <a:p>
            <a:r>
              <a:rPr lang="en-US" sz="1400" b="1" dirty="0">
                <a:solidFill>
                  <a:schemeClr val="bg1"/>
                </a:solidFill>
              </a:rPr>
              <a:t>Identify what it is you care about.</a:t>
            </a:r>
            <a:r>
              <a:rPr lang="en-US" sz="1400" dirty="0">
                <a:solidFill>
                  <a:schemeClr val="bg1"/>
                </a:solidFill>
              </a:rPr>
              <a:t> Write down "the problem"</a:t>
            </a:r>
          </a:p>
          <a:p>
            <a:br>
              <a:rPr lang="en-US" sz="1400" b="1" dirty="0">
                <a:solidFill>
                  <a:schemeClr val="bg1"/>
                </a:solidFill>
              </a:rPr>
            </a:br>
            <a:r>
              <a:rPr lang="en-US" sz="1400" b="1" dirty="0">
                <a:solidFill>
                  <a:schemeClr val="bg1"/>
                </a:solidFill>
              </a:rPr>
              <a:t>Identify who you know who also cares about this problem. </a:t>
            </a:r>
          </a:p>
          <a:p>
            <a:r>
              <a:rPr lang="en-US" sz="1400" b="1" dirty="0">
                <a:solidFill>
                  <a:schemeClr val="bg1"/>
                </a:solidFill>
              </a:rPr>
              <a:t>Identify who may “push back”</a:t>
            </a:r>
          </a:p>
          <a:p>
            <a:endParaRPr lang="en-US" sz="1400" b="1" dirty="0">
              <a:solidFill>
                <a:schemeClr val="bg1"/>
              </a:solidFill>
            </a:endParaRPr>
          </a:p>
          <a:p>
            <a:r>
              <a:rPr lang="en-US" sz="1400" b="1" dirty="0">
                <a:solidFill>
                  <a:schemeClr val="bg1"/>
                </a:solidFill>
              </a:rPr>
              <a:t>What’s the Pitch for the Solution?</a:t>
            </a:r>
          </a:p>
          <a:p>
            <a:endParaRPr lang="en-US" sz="1400" b="1" dirty="0">
              <a:solidFill>
                <a:schemeClr val="bg1"/>
              </a:solidFill>
            </a:endParaRPr>
          </a:p>
          <a:p>
            <a:endParaRPr lang="en-US" sz="1400" b="1" dirty="0">
              <a:solidFill>
                <a:schemeClr val="bg1"/>
              </a:solidFill>
            </a:endParaRPr>
          </a:p>
          <a:p>
            <a:endParaRPr lang="en-US" sz="1400" b="1" dirty="0">
              <a:solidFill>
                <a:schemeClr val="bg1"/>
              </a:solidFill>
            </a:endParaRPr>
          </a:p>
          <a:p>
            <a:r>
              <a:rPr lang="en-US" sz="1400" dirty="0">
                <a:solidFill>
                  <a:schemeClr val="bg1"/>
                </a:solidFill>
              </a:rPr>
              <a:t> </a:t>
            </a:r>
          </a:p>
        </p:txBody>
      </p:sp>
    </p:spTree>
    <p:extLst>
      <p:ext uri="{BB962C8B-B14F-4D97-AF65-F5344CB8AC3E}">
        <p14:creationId xmlns:p14="http://schemas.microsoft.com/office/powerpoint/2010/main" val="361051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4950" y="1443835"/>
            <a:ext cx="5390647" cy="2195612"/>
          </a:xfrm>
        </p:spPr>
        <p:txBody>
          <a:bodyPr vert="horz" lIns="91440" tIns="45720" rIns="91440" bIns="45720" rtlCol="0" anchor="b">
            <a:normAutofit/>
          </a:bodyPr>
          <a:lstStyle/>
          <a:p>
            <a:pPr defTabSz="914400"/>
            <a:r>
              <a:rPr lang="en-US" sz="9000" b="1" spc="-100" dirty="0">
                <a:solidFill>
                  <a:schemeClr val="accent2">
                    <a:lumMod val="60000"/>
                    <a:lumOff val="40000"/>
                  </a:schemeClr>
                </a:solidFill>
                <a:latin typeface="Ford City" panose="02000506000000020004" pitchFamily="50" charset="0"/>
              </a:rPr>
              <a:t>Q</a:t>
            </a:r>
            <a:r>
              <a:rPr lang="en-US" sz="7200" b="1" spc="-100" dirty="0">
                <a:solidFill>
                  <a:schemeClr val="accent2">
                    <a:lumMod val="60000"/>
                    <a:lumOff val="40000"/>
                  </a:schemeClr>
                </a:solidFill>
                <a:latin typeface="Ford City" panose="02000506000000020004" pitchFamily="50" charset="0"/>
              </a:rPr>
              <a:t> </a:t>
            </a:r>
            <a:r>
              <a:rPr lang="en-US" sz="6600" b="1" spc="-100" dirty="0">
                <a:solidFill>
                  <a:schemeClr val="accent5">
                    <a:lumMod val="75000"/>
                  </a:schemeClr>
                </a:solidFill>
                <a:latin typeface="Lockers" panose="02000506000000020004" pitchFamily="50" charset="0"/>
              </a:rPr>
              <a:t>&amp;</a:t>
            </a:r>
            <a:r>
              <a:rPr lang="en-US" sz="7200" b="1" spc="-100" dirty="0">
                <a:solidFill>
                  <a:schemeClr val="accent2">
                    <a:lumMod val="60000"/>
                    <a:lumOff val="40000"/>
                  </a:schemeClr>
                </a:solidFill>
                <a:latin typeface="Ford City" panose="02000506000000020004" pitchFamily="50" charset="0"/>
              </a:rPr>
              <a:t> </a:t>
            </a:r>
            <a:r>
              <a:rPr lang="en-US" sz="9000" b="1" spc="-100" dirty="0">
                <a:solidFill>
                  <a:schemeClr val="accent2">
                    <a:lumMod val="60000"/>
                    <a:lumOff val="40000"/>
                  </a:schemeClr>
                </a:solidFill>
                <a:latin typeface="Ford City" panose="02000506000000020004" pitchFamily="50" charset="0"/>
              </a:rPr>
              <a:t>A</a:t>
            </a:r>
            <a:endParaRPr lang="en-US" sz="9000" b="1" spc="-100" dirty="0">
              <a:solidFill>
                <a:schemeClr val="accent5">
                  <a:lumMod val="75000"/>
                </a:schemeClr>
              </a:solidFill>
              <a:latin typeface="Lockers" panose="02000506000000020004" pitchFamily="50" charset="0"/>
            </a:endParaRPr>
          </a:p>
        </p:txBody>
      </p:sp>
    </p:spTree>
    <p:extLst>
      <p:ext uri="{BB962C8B-B14F-4D97-AF65-F5344CB8AC3E}">
        <p14:creationId xmlns:p14="http://schemas.microsoft.com/office/powerpoint/2010/main" val="370616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7000" b="-97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C9EE1D-12BB-43F7-9A2A-893578DCA6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3962A31-C54E-4762-B155-59777FED1C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4B392D36-B685-45E0-B197-6EE5D7480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DCA8533-CC5E-4754-9A04-047EDE49E0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Head with Gears">
            <a:extLst>
              <a:ext uri="{FF2B5EF4-FFF2-40B4-BE49-F238E27FC236}">
                <a16:creationId xmlns:a16="http://schemas.microsoft.com/office/drawing/2014/main" id="{8271AED2-72E9-4947-8DC0-A7308EAF89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3081" y="470432"/>
            <a:ext cx="3556755" cy="3556755"/>
          </a:xfrm>
          <a:prstGeom prst="rect">
            <a:avLst/>
          </a:prstGeom>
        </p:spPr>
      </p:pic>
      <p:sp>
        <p:nvSpPr>
          <p:cNvPr id="2" name="Title 1"/>
          <p:cNvSpPr>
            <a:spLocks noGrp="1"/>
          </p:cNvSpPr>
          <p:nvPr>
            <p:ph type="title"/>
          </p:nvPr>
        </p:nvSpPr>
        <p:spPr>
          <a:xfrm>
            <a:off x="381305" y="4398654"/>
            <a:ext cx="8097057" cy="1507273"/>
          </a:xfrm>
        </p:spPr>
        <p:txBody>
          <a:bodyPr vert="horz" lIns="91440" tIns="45720" rIns="91440" bIns="45720" rtlCol="0" anchor="b">
            <a:noAutofit/>
          </a:bodyPr>
          <a:lstStyle/>
          <a:p>
            <a:pPr defTabSz="914400"/>
            <a:r>
              <a:rPr lang="en-US" sz="4800" b="1" spc="-100" dirty="0">
                <a:latin typeface="Ford City" panose="02000506000000020004" pitchFamily="50" charset="0"/>
              </a:rPr>
              <a:t>We ask parents &amp; students:</a:t>
            </a:r>
            <a:br>
              <a:rPr lang="en-US" sz="4800" b="1" spc="-100" dirty="0">
                <a:latin typeface="Ford City" panose="02000506000000020004" pitchFamily="50" charset="0"/>
              </a:rPr>
            </a:br>
            <a:r>
              <a:rPr lang="en-US" sz="4800" b="1" spc="-100" dirty="0">
                <a:latin typeface="Ford City" panose="02000506000000020004" pitchFamily="50" charset="0"/>
              </a:rPr>
              <a:t>Imagine you had $2,000</a:t>
            </a:r>
          </a:p>
        </p:txBody>
      </p:sp>
    </p:spTree>
    <p:extLst>
      <p:ext uri="{BB962C8B-B14F-4D97-AF65-F5344CB8AC3E}">
        <p14:creationId xmlns:p14="http://schemas.microsoft.com/office/powerpoint/2010/main" val="405026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7000" b="-9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4C9EE1D-12BB-43F7-9A2A-893578DCA63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3962A31-C54E-4762-B155-59777FED1C7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9" name="Rectangle 28">
            <a:extLst>
              <a:ext uri="{FF2B5EF4-FFF2-40B4-BE49-F238E27FC236}">
                <a16:creationId xmlns:a16="http://schemas.microsoft.com/office/drawing/2014/main" id="{4B392D36-B685-45E0-B197-6EE5D7480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CA8533-CC5E-4754-9A04-047EDE49E0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72A5883D-3017-41EF-B156-020E33FD5D8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97353" y="1201649"/>
            <a:ext cx="2747282" cy="1841264"/>
          </a:xfrm>
          <a:prstGeom prst="rect">
            <a:avLst/>
          </a:prstGeom>
        </p:spPr>
      </p:pic>
      <p:sp>
        <p:nvSpPr>
          <p:cNvPr id="2" name="Title 1">
            <a:extLst>
              <a:ext uri="{FF2B5EF4-FFF2-40B4-BE49-F238E27FC236}">
                <a16:creationId xmlns:a16="http://schemas.microsoft.com/office/drawing/2014/main" id="{366B1B51-1EB3-4EEB-BD65-FB1E8D4EC45D}"/>
              </a:ext>
            </a:extLst>
          </p:cNvPr>
          <p:cNvSpPr>
            <a:spLocks noGrp="1"/>
          </p:cNvSpPr>
          <p:nvPr>
            <p:ph type="title"/>
          </p:nvPr>
        </p:nvSpPr>
        <p:spPr>
          <a:xfrm>
            <a:off x="802386" y="4590661"/>
            <a:ext cx="7658146" cy="1065690"/>
          </a:xfrm>
        </p:spPr>
        <p:txBody>
          <a:bodyPr vert="horz" lIns="91440" tIns="45720" rIns="91440" bIns="45720" rtlCol="0" anchor="b">
            <a:normAutofit/>
          </a:bodyPr>
          <a:lstStyle/>
          <a:p>
            <a:pPr defTabSz="914400"/>
            <a:r>
              <a:rPr lang="en-US" sz="4600" b="1" spc="-100"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How to keep in the FLC Loop…</a:t>
            </a:r>
          </a:p>
        </p:txBody>
      </p:sp>
      <p:pic>
        <p:nvPicPr>
          <p:cNvPr id="11" name="Picture 10">
            <a:extLst>
              <a:ext uri="{FF2B5EF4-FFF2-40B4-BE49-F238E27FC236}">
                <a16:creationId xmlns:a16="http://schemas.microsoft.com/office/drawing/2014/main" id="{5CB36F9F-84EE-4FB0-A57A-07C3C1A72D8B}"/>
              </a:ext>
            </a:extLst>
          </p:cNvPr>
          <p:cNvPicPr>
            <a:picLocks noChangeAspect="1"/>
          </p:cNvPicPr>
          <p:nvPr/>
        </p:nvPicPr>
        <p:blipFill>
          <a:blip r:embed="rId4"/>
          <a:stretch>
            <a:fillRect/>
          </a:stretch>
        </p:blipFill>
        <p:spPr>
          <a:xfrm>
            <a:off x="613862" y="490559"/>
            <a:ext cx="5187008" cy="3877080"/>
          </a:xfrm>
          <a:prstGeom prst="rect">
            <a:avLst/>
          </a:prstGeom>
        </p:spPr>
      </p:pic>
    </p:spTree>
    <p:extLst>
      <p:ext uri="{BB962C8B-B14F-4D97-AF65-F5344CB8AC3E}">
        <p14:creationId xmlns:p14="http://schemas.microsoft.com/office/powerpoint/2010/main" val="146738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8D89589C-2C90-4407-A995-05EC3DD7AB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C14672B-27A5-4CDA-ABAF-5E4CF4B41C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206779-5C74-4555-94BC-5845C92EC3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4338" y="864108"/>
            <a:ext cx="2195946" cy="5120639"/>
          </a:xfrm>
        </p:spPr>
        <p:txBody>
          <a:bodyPr>
            <a:normAutofit/>
          </a:bodyPr>
          <a:lstStyle/>
          <a:p>
            <a:pPr algn="r"/>
            <a:r>
              <a:rPr lang="en-US" sz="5400" dirty="0">
                <a:solidFill>
                  <a:srgbClr val="075541"/>
                </a:solidFill>
                <a:latin typeface="Lockers" panose="02000506000000020004" pitchFamily="50" charset="0"/>
              </a:rPr>
              <a:t>What is Families Leading Change?</a:t>
            </a:r>
          </a:p>
        </p:txBody>
      </p:sp>
      <p:sp>
        <p:nvSpPr>
          <p:cNvPr id="3" name="Content Placeholder 2"/>
          <p:cNvSpPr>
            <a:spLocks noGrp="1"/>
          </p:cNvSpPr>
          <p:nvPr>
            <p:ph idx="1"/>
          </p:nvPr>
        </p:nvSpPr>
        <p:spPr>
          <a:xfrm>
            <a:off x="3966921" y="864108"/>
            <a:ext cx="4433008" cy="5120640"/>
          </a:xfrm>
        </p:spPr>
        <p:txBody>
          <a:bodyPr>
            <a:normAutofit/>
          </a:bodyPr>
          <a:lstStyle/>
          <a:p>
            <a:r>
              <a:rPr lang="en-US" sz="3200" b="1" dirty="0">
                <a:solidFill>
                  <a:srgbClr val="D6C01C"/>
                </a:solidFill>
              </a:rPr>
              <a:t>A Family-led Statewide Grassroots Movement to Improve Education </a:t>
            </a:r>
          </a:p>
          <a:p>
            <a:endParaRPr lang="en-US" sz="3200" b="1" dirty="0">
              <a:solidFill>
                <a:srgbClr val="D6C01C"/>
              </a:solidFill>
            </a:endParaRPr>
          </a:p>
          <a:p>
            <a:r>
              <a:rPr lang="en-US" sz="3200" b="1" dirty="0">
                <a:solidFill>
                  <a:srgbClr val="D6C01C"/>
                </a:solidFill>
              </a:rPr>
              <a:t>Local Communities and at the State Level.</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51F6-67BF-4E71-B227-CD5BC9908715}"/>
              </a:ext>
            </a:extLst>
          </p:cNvPr>
          <p:cNvSpPr>
            <a:spLocks noGrp="1"/>
          </p:cNvSpPr>
          <p:nvPr>
            <p:ph type="title"/>
          </p:nvPr>
        </p:nvSpPr>
        <p:spPr>
          <a:xfrm>
            <a:off x="3197655" y="4039820"/>
            <a:ext cx="5191970" cy="2305162"/>
          </a:xfrm>
        </p:spPr>
        <p:txBody>
          <a:bodyPr>
            <a:normAutofit/>
          </a:bodyPr>
          <a:lstStyle/>
          <a:p>
            <a:r>
              <a:rPr lang="en-US" sz="2800" b="1">
                <a:solidFill>
                  <a:srgbClr val="045852"/>
                </a:solidFill>
                <a:latin typeface="Ford City" panose="02000506000000020004" pitchFamily="50" charset="0"/>
              </a:rPr>
              <a:t>Jenny Anderson</a:t>
            </a:r>
            <a:br>
              <a:rPr lang="en-US" sz="2800" b="1">
                <a:solidFill>
                  <a:srgbClr val="045852"/>
                </a:solidFill>
                <a:latin typeface="Ford City" panose="02000506000000020004" pitchFamily="50" charset="0"/>
              </a:rPr>
            </a:br>
            <a:r>
              <a:rPr lang="en-US" sz="2800" b="1">
                <a:solidFill>
                  <a:srgbClr val="045852"/>
                </a:solidFill>
                <a:latin typeface="Ford City" panose="02000506000000020004" pitchFamily="50" charset="0"/>
              </a:rPr>
              <a:t>304 208-0038</a:t>
            </a:r>
            <a:br>
              <a:rPr lang="en-US" sz="2800" b="1">
                <a:solidFill>
                  <a:srgbClr val="045852"/>
                </a:solidFill>
                <a:latin typeface="Ford City" panose="02000506000000020004" pitchFamily="50" charset="0"/>
              </a:rPr>
            </a:br>
            <a:r>
              <a:rPr lang="en-US" sz="2800" b="1">
                <a:solidFill>
                  <a:srgbClr val="045852"/>
                </a:solidFill>
                <a:latin typeface="Ford City" panose="02000506000000020004" pitchFamily="50" charset="0"/>
              </a:rPr>
              <a:t>janderson@ourfuturewv.org</a:t>
            </a:r>
            <a:endParaRPr lang="en-US" sz="2800" b="1" dirty="0">
              <a:solidFill>
                <a:srgbClr val="045852"/>
              </a:solidFill>
              <a:latin typeface="Ford City" panose="02000506000000020004" pitchFamily="50" charset="0"/>
            </a:endParaRPr>
          </a:p>
        </p:txBody>
      </p:sp>
      <p:pic>
        <p:nvPicPr>
          <p:cNvPr id="5" name="Content Placeholder 4" descr="A close up of a logo&#10;&#10;Description generated with very high confidence">
            <a:extLst>
              <a:ext uri="{FF2B5EF4-FFF2-40B4-BE49-F238E27FC236}">
                <a16:creationId xmlns:a16="http://schemas.microsoft.com/office/drawing/2014/main" id="{DE8CBEA3-413F-4EF4-914B-1AA8218609A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6401" y="985720"/>
            <a:ext cx="5486400" cy="3242294"/>
          </a:xfrm>
        </p:spPr>
      </p:pic>
      <p:sp>
        <p:nvSpPr>
          <p:cNvPr id="6" name="TextBox 5">
            <a:extLst>
              <a:ext uri="{FF2B5EF4-FFF2-40B4-BE49-F238E27FC236}">
                <a16:creationId xmlns:a16="http://schemas.microsoft.com/office/drawing/2014/main" id="{84E4E73F-BF37-4D48-AC7F-93BA36F78B54}"/>
              </a:ext>
            </a:extLst>
          </p:cNvPr>
          <p:cNvSpPr txBox="1"/>
          <p:nvPr/>
        </p:nvSpPr>
        <p:spPr>
          <a:xfrm>
            <a:off x="63915" y="1596540"/>
            <a:ext cx="2522920" cy="2554545"/>
          </a:xfrm>
          <a:prstGeom prst="rect">
            <a:avLst/>
          </a:prstGeom>
          <a:noFill/>
        </p:spPr>
        <p:txBody>
          <a:bodyPr wrap="square" rtlCol="0">
            <a:spAutoFit/>
          </a:bodyPr>
          <a:lstStyle/>
          <a:p>
            <a:r>
              <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Families Leading Change </a:t>
            </a:r>
          </a:p>
          <a:p>
            <a:r>
              <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Summit and Fun Fest</a:t>
            </a:r>
          </a:p>
          <a:p>
            <a:endPar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endParaRPr>
          </a:p>
          <a:p>
            <a:r>
              <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October 26</a:t>
            </a:r>
            <a:r>
              <a:rPr lang="en-US" sz="2000" b="1" baseline="30000"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th</a:t>
            </a:r>
            <a:r>
              <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 &amp; 27</a:t>
            </a:r>
            <a:r>
              <a:rPr lang="en-US" sz="2000" b="1" baseline="30000"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th</a:t>
            </a:r>
            <a:endPar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endParaRPr>
          </a:p>
          <a:p>
            <a:endPar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endParaRPr>
          </a:p>
          <a:p>
            <a:r>
              <a:rPr lang="en-US" sz="2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Fayette County</a:t>
            </a:r>
          </a:p>
        </p:txBody>
      </p:sp>
    </p:spTree>
    <p:extLst>
      <p:ext uri="{BB962C8B-B14F-4D97-AF65-F5344CB8AC3E}">
        <p14:creationId xmlns:p14="http://schemas.microsoft.com/office/powerpoint/2010/main" val="32321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FE28B5-FB16-49A9-B851-3C35FAC0CA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3FE91770-CDBB-4D24-94E5-AD484F36C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01014442-855A-4E0F-8D09-C314661A48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200565" y="1087374"/>
            <a:ext cx="6737617" cy="1000978"/>
          </a:xfrm>
        </p:spPr>
        <p:txBody>
          <a:bodyPr>
            <a:normAutofit/>
          </a:bodyPr>
          <a:lstStyle/>
          <a:p>
            <a:r>
              <a:rPr lang="en-US" sz="54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Our Goals</a:t>
            </a:r>
          </a:p>
        </p:txBody>
      </p:sp>
      <p:sp>
        <p:nvSpPr>
          <p:cNvPr id="5" name="Content Placeholder 4"/>
          <p:cNvSpPr>
            <a:spLocks noGrp="1"/>
          </p:cNvSpPr>
          <p:nvPr>
            <p:ph idx="1"/>
          </p:nvPr>
        </p:nvSpPr>
        <p:spPr>
          <a:xfrm>
            <a:off x="1200564" y="2535446"/>
            <a:ext cx="6737617" cy="3554457"/>
          </a:xfrm>
        </p:spPr>
        <p:txBody>
          <a:bodyPr>
            <a:normAutofit fontScale="92500" lnSpcReduction="10000"/>
          </a:bodyPr>
          <a:lstStyle/>
          <a:p>
            <a:r>
              <a:rPr lang="en-US" sz="2800" dirty="0">
                <a:solidFill>
                  <a:srgbClr val="035934"/>
                </a:solidFill>
                <a:latin typeface="Lockers" panose="02000506000000020004" pitchFamily="50" charset="0"/>
              </a:rPr>
              <a:t>Creating a Broad Statewide Steering Committee</a:t>
            </a:r>
          </a:p>
          <a:p>
            <a:r>
              <a:rPr lang="en-US" sz="2800" dirty="0">
                <a:solidFill>
                  <a:srgbClr val="035934"/>
                </a:solidFill>
                <a:latin typeface="Lockers" panose="02000506000000020004" pitchFamily="50" charset="0"/>
              </a:rPr>
              <a:t>Lifting Up a Menu of the Great Things Already Happening Across the State</a:t>
            </a:r>
          </a:p>
          <a:p>
            <a:r>
              <a:rPr lang="en-US" sz="2800" dirty="0">
                <a:solidFill>
                  <a:srgbClr val="035934"/>
                </a:solidFill>
                <a:latin typeface="Lockers" panose="02000506000000020004" pitchFamily="50" charset="0"/>
              </a:rPr>
              <a:t>Training Parents on Leadership Skills and the Education System- Even Basic Communication to Schools!</a:t>
            </a:r>
          </a:p>
          <a:p>
            <a:r>
              <a:rPr lang="en-US" sz="2800" dirty="0">
                <a:solidFill>
                  <a:srgbClr val="035934"/>
                </a:solidFill>
                <a:latin typeface="Lockers" panose="02000506000000020004" pitchFamily="50" charset="0"/>
              </a:rPr>
              <a:t>Conducting a Mini-Grant Process</a:t>
            </a:r>
          </a:p>
          <a:p>
            <a:r>
              <a:rPr lang="en-US" sz="2800" dirty="0">
                <a:solidFill>
                  <a:srgbClr val="035934"/>
                </a:solidFill>
                <a:latin typeface="Lockers" panose="02000506000000020004" pitchFamily="50" charset="0"/>
              </a:rPr>
              <a:t>Training Parents in Policy &amp; System Change on a Local or State level</a:t>
            </a:r>
          </a:p>
        </p:txBody>
      </p:sp>
    </p:spTree>
    <p:extLst>
      <p:ext uri="{BB962C8B-B14F-4D97-AF65-F5344CB8AC3E}">
        <p14:creationId xmlns:p14="http://schemas.microsoft.com/office/powerpoint/2010/main" val="22595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7000" b="-9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397146" cy="4601183"/>
          </a:xfrm>
        </p:spPr>
        <p:txBody>
          <a:bodyPr>
            <a:noAutofit/>
          </a:bodyPr>
          <a:lstStyle/>
          <a:p>
            <a:r>
              <a:rPr lang="en-US" sz="4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What problems are we trying solve?</a:t>
            </a:r>
          </a:p>
        </p:txBody>
      </p:sp>
      <p:sp>
        <p:nvSpPr>
          <p:cNvPr id="3" name="Content Placeholder 2"/>
          <p:cNvSpPr>
            <a:spLocks noGrp="1"/>
          </p:cNvSpPr>
          <p:nvPr>
            <p:ph idx="1"/>
          </p:nvPr>
        </p:nvSpPr>
        <p:spPr>
          <a:xfrm>
            <a:off x="2892245" y="1749245"/>
            <a:ext cx="5486400" cy="4123035"/>
          </a:xfrm>
        </p:spPr>
        <p:txBody>
          <a:bodyPr>
            <a:normAutofit lnSpcReduction="10000"/>
          </a:bodyPr>
          <a:lstStyle/>
          <a:p>
            <a:pPr marL="742950" indent="-742950">
              <a:buFont typeface="+mj-lt"/>
              <a:buAutoNum type="arabicPeriod"/>
            </a:pPr>
            <a:r>
              <a:rPr lang="en-US" sz="2600" dirty="0">
                <a:solidFill>
                  <a:srgbClr val="045852"/>
                </a:solidFill>
                <a:latin typeface="Lockers" panose="02000506000000020004" pitchFamily="50" charset="0"/>
              </a:rPr>
              <a:t>We want to see more families involved in meaningful change in their local schools</a:t>
            </a:r>
          </a:p>
          <a:p>
            <a:pPr marL="742950" indent="-742950">
              <a:buFont typeface="+mj-lt"/>
              <a:buAutoNum type="arabicPeriod"/>
            </a:pPr>
            <a:endParaRPr lang="en-US" sz="2600" dirty="0">
              <a:solidFill>
                <a:srgbClr val="045852"/>
              </a:solidFill>
              <a:latin typeface="Lockers" panose="02000506000000020004" pitchFamily="50" charset="0"/>
            </a:endParaRPr>
          </a:p>
          <a:p>
            <a:pPr marL="742950" indent="-742950">
              <a:buFont typeface="+mj-lt"/>
              <a:buAutoNum type="arabicPeriod"/>
            </a:pPr>
            <a:r>
              <a:rPr lang="en-US" sz="2600" dirty="0">
                <a:solidFill>
                  <a:srgbClr val="045852"/>
                </a:solidFill>
                <a:latin typeface="Lockers" panose="02000506000000020004" pitchFamily="50" charset="0"/>
              </a:rPr>
              <a:t>We want to have more families' voices heard at the state level when decisions about education are being made</a:t>
            </a:r>
          </a:p>
          <a:p>
            <a:pPr marL="742950" indent="-742950">
              <a:buFont typeface="+mj-lt"/>
              <a:buAutoNum type="arabicPeriod"/>
            </a:pPr>
            <a:endParaRPr lang="en-US" sz="2600" dirty="0">
              <a:solidFill>
                <a:srgbClr val="045852"/>
              </a:solidFill>
              <a:latin typeface="Lockers" panose="02000506000000020004" pitchFamily="50" charset="0"/>
            </a:endParaRPr>
          </a:p>
          <a:p>
            <a:pPr marL="742950" indent="-742950">
              <a:buFont typeface="+mj-lt"/>
              <a:buAutoNum type="arabicPeriod"/>
            </a:pPr>
            <a:r>
              <a:rPr lang="en-US" sz="2600" dirty="0">
                <a:solidFill>
                  <a:srgbClr val="045852"/>
                </a:solidFill>
                <a:latin typeface="Lockers" panose="02000506000000020004" pitchFamily="50" charset="0"/>
              </a:rPr>
              <a:t>We know policy is just a piece of paper…Change is made only when the people move into action.</a:t>
            </a:r>
          </a:p>
          <a:p>
            <a:endParaRPr lang="en-US" dirty="0"/>
          </a:p>
          <a:p>
            <a:pPr marL="0" indent="0" algn="just">
              <a:buNone/>
            </a:pPr>
            <a:endParaRPr lang="en-US" dirty="0"/>
          </a:p>
          <a:p>
            <a:endParaRPr lang="en-US" dirty="0"/>
          </a:p>
          <a:p>
            <a:endParaRPr lang="en-US" dirty="0"/>
          </a:p>
        </p:txBody>
      </p:sp>
    </p:spTree>
    <p:extLst>
      <p:ext uri="{BB962C8B-B14F-4D97-AF65-F5344CB8AC3E}">
        <p14:creationId xmlns:p14="http://schemas.microsoft.com/office/powerpoint/2010/main" val="99241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7000" b="-9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E2E0F9-8E1D-45B5-B7EF-D4BDDD58EF5B}"/>
              </a:ext>
            </a:extLst>
          </p:cNvPr>
          <p:cNvPicPr>
            <a:picLocks noChangeAspect="1"/>
          </p:cNvPicPr>
          <p:nvPr/>
        </p:nvPicPr>
        <p:blipFill>
          <a:blip r:embed="rId3"/>
          <a:stretch>
            <a:fillRect/>
          </a:stretch>
        </p:blipFill>
        <p:spPr>
          <a:xfrm>
            <a:off x="2586835" y="833015"/>
            <a:ext cx="6227951" cy="3685034"/>
          </a:xfrm>
          <a:prstGeom prst="rect">
            <a:avLst/>
          </a:prstGeom>
        </p:spPr>
      </p:pic>
      <p:sp>
        <p:nvSpPr>
          <p:cNvPr id="3" name="Text Placeholder 2">
            <a:extLst>
              <a:ext uri="{FF2B5EF4-FFF2-40B4-BE49-F238E27FC236}">
                <a16:creationId xmlns:a16="http://schemas.microsoft.com/office/drawing/2014/main" id="{F22E731F-C7BF-4528-A1D4-1B747AE9A723}"/>
              </a:ext>
            </a:extLst>
          </p:cNvPr>
          <p:cNvSpPr>
            <a:spLocks noGrp="1"/>
          </p:cNvSpPr>
          <p:nvPr>
            <p:ph type="body" idx="1"/>
          </p:nvPr>
        </p:nvSpPr>
        <p:spPr>
          <a:xfrm>
            <a:off x="4097407" y="4956050"/>
            <a:ext cx="3512215" cy="914400"/>
          </a:xfrm>
        </p:spPr>
        <p:txBody>
          <a:bodyPr>
            <a:noAutofit/>
          </a:bodyPr>
          <a:lstStyle/>
          <a:p>
            <a:r>
              <a:rPr lang="en-US" sz="2800" dirty="0">
                <a:solidFill>
                  <a:srgbClr val="045852"/>
                </a:solidFill>
                <a:latin typeface="Lockers" panose="02000506000000020004" pitchFamily="50" charset="0"/>
              </a:rPr>
              <a:t>53 Grants Statewide</a:t>
            </a:r>
          </a:p>
          <a:p>
            <a:r>
              <a:rPr lang="en-US" sz="2800" dirty="0">
                <a:solidFill>
                  <a:srgbClr val="045852"/>
                </a:solidFill>
                <a:latin typeface="Lockers" panose="02000506000000020004" pitchFamily="50" charset="0"/>
              </a:rPr>
              <a:t>29 WV Counties</a:t>
            </a:r>
          </a:p>
        </p:txBody>
      </p:sp>
      <p:sp>
        <p:nvSpPr>
          <p:cNvPr id="5" name="Rectangle 4">
            <a:extLst>
              <a:ext uri="{FF2B5EF4-FFF2-40B4-BE49-F238E27FC236}">
                <a16:creationId xmlns:a16="http://schemas.microsoft.com/office/drawing/2014/main" id="{C12FA24E-8260-4B22-8003-DBD4C88D80FA}"/>
              </a:ext>
            </a:extLst>
          </p:cNvPr>
          <p:cNvSpPr/>
          <p:nvPr/>
        </p:nvSpPr>
        <p:spPr>
          <a:xfrm>
            <a:off x="176509" y="1876496"/>
            <a:ext cx="2257621" cy="3108543"/>
          </a:xfrm>
          <a:prstGeom prst="rect">
            <a:avLst/>
          </a:prstGeom>
        </p:spPr>
        <p:txBody>
          <a:bodyPr wrap="square">
            <a:spAutoFit/>
          </a:bodyPr>
          <a:lstStyle/>
          <a:p>
            <a:r>
              <a:rPr lang="en-US" sz="28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Our Mini Grant Teams:</a:t>
            </a:r>
          </a:p>
          <a:p>
            <a:r>
              <a:rPr lang="en-US" sz="28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Parent , Student, &amp; Family Led projects </a:t>
            </a:r>
          </a:p>
        </p:txBody>
      </p:sp>
    </p:spTree>
    <p:extLst>
      <p:ext uri="{BB962C8B-B14F-4D97-AF65-F5344CB8AC3E}">
        <p14:creationId xmlns:p14="http://schemas.microsoft.com/office/powerpoint/2010/main" val="340202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8D89589C-2C90-4407-A995-05EC3DD7AB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C14672B-27A5-4CDA-ABAF-5E4CF4B41C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206779-5C74-4555-94BC-5845C92EC3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4337" y="864108"/>
            <a:ext cx="2305435" cy="5120639"/>
          </a:xfrm>
        </p:spPr>
        <p:txBody>
          <a:bodyPr>
            <a:normAutofit/>
          </a:bodyPr>
          <a:lstStyle/>
          <a:p>
            <a:pPr algn="r"/>
            <a:r>
              <a:rPr lang="en-US" b="1" dirty="0">
                <a:solidFill>
                  <a:srgbClr val="D6C01C"/>
                </a:solidFill>
                <a:latin typeface="Ford City" panose="02000506000000020004" pitchFamily="50" charset="0"/>
              </a:rPr>
              <a:t>How do I…</a:t>
            </a:r>
          </a:p>
        </p:txBody>
      </p:sp>
      <p:sp>
        <p:nvSpPr>
          <p:cNvPr id="3" name="Content Placeholder 2"/>
          <p:cNvSpPr>
            <a:spLocks noGrp="1"/>
          </p:cNvSpPr>
          <p:nvPr>
            <p:ph idx="1"/>
          </p:nvPr>
        </p:nvSpPr>
        <p:spPr>
          <a:xfrm>
            <a:off x="3966921" y="864108"/>
            <a:ext cx="4433008" cy="5120640"/>
          </a:xfrm>
        </p:spPr>
        <p:txBody>
          <a:bodyPr>
            <a:normAutofit/>
          </a:bodyPr>
          <a:lstStyle/>
          <a:p>
            <a:r>
              <a:rPr lang="en-US" sz="2000" dirty="0">
                <a:solidFill>
                  <a:srgbClr val="035934"/>
                </a:solidFill>
                <a:latin typeface="Lockers" panose="02000506000000020004" pitchFamily="50" charset="0"/>
              </a:rPr>
              <a:t>Run for School Board</a:t>
            </a:r>
          </a:p>
          <a:p>
            <a:r>
              <a:rPr lang="en-US" sz="2000" dirty="0">
                <a:solidFill>
                  <a:srgbClr val="035934"/>
                </a:solidFill>
                <a:latin typeface="Lockers" panose="02000506000000020004" pitchFamily="50" charset="0"/>
              </a:rPr>
              <a:t>Help Create An Entrepreneurial School</a:t>
            </a:r>
          </a:p>
          <a:p>
            <a:r>
              <a:rPr lang="en-US" sz="2000" dirty="0">
                <a:solidFill>
                  <a:srgbClr val="035934"/>
                </a:solidFill>
                <a:latin typeface="Lockers" panose="02000506000000020004" pitchFamily="50" charset="0"/>
              </a:rPr>
              <a:t>Recommend Alternatives to Discipline</a:t>
            </a:r>
          </a:p>
          <a:p>
            <a:r>
              <a:rPr lang="en-US" sz="2000" dirty="0">
                <a:solidFill>
                  <a:srgbClr val="035934"/>
                </a:solidFill>
                <a:latin typeface="Lockers" panose="02000506000000020004" pitchFamily="50" charset="0"/>
              </a:rPr>
              <a:t>Start a Circle of Parents Group</a:t>
            </a:r>
          </a:p>
          <a:p>
            <a:r>
              <a:rPr lang="en-US" sz="2000" dirty="0">
                <a:solidFill>
                  <a:srgbClr val="035934"/>
                </a:solidFill>
                <a:latin typeface="Lockers" panose="02000506000000020004" pitchFamily="50" charset="0"/>
              </a:rPr>
              <a:t>Advocate for Community Schools</a:t>
            </a:r>
          </a:p>
          <a:p>
            <a:r>
              <a:rPr lang="en-US" sz="2000" dirty="0">
                <a:solidFill>
                  <a:srgbClr val="035934"/>
                </a:solidFill>
                <a:latin typeface="Lockers" panose="02000506000000020004" pitchFamily="50" charset="0"/>
              </a:rPr>
              <a:t>Support School Based Mental Health</a:t>
            </a:r>
          </a:p>
          <a:p>
            <a:r>
              <a:rPr lang="en-US" sz="2000" dirty="0">
                <a:solidFill>
                  <a:srgbClr val="035934"/>
                </a:solidFill>
                <a:latin typeface="Lockers" panose="02000506000000020004" pitchFamily="50" charset="0"/>
              </a:rPr>
              <a:t>Expand Breakfast and Lunch Programs</a:t>
            </a:r>
          </a:p>
          <a:p>
            <a:r>
              <a:rPr lang="en-US" sz="2000" dirty="0">
                <a:solidFill>
                  <a:srgbClr val="035934"/>
                </a:solidFill>
                <a:latin typeface="Lockers" panose="02000506000000020004" pitchFamily="50" charset="0"/>
              </a:rPr>
              <a:t>Initiate and Create a Policy</a:t>
            </a:r>
          </a:p>
          <a:p>
            <a:endParaRPr lang="en-US" dirty="0"/>
          </a:p>
          <a:p>
            <a:endParaRPr lang="en-US" dirty="0"/>
          </a:p>
        </p:txBody>
      </p:sp>
    </p:spTree>
    <p:extLst>
      <p:ext uri="{BB962C8B-B14F-4D97-AF65-F5344CB8AC3E}">
        <p14:creationId xmlns:p14="http://schemas.microsoft.com/office/powerpoint/2010/main" val="255243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39541" y="1726806"/>
            <a:ext cx="6260904" cy="2195612"/>
          </a:xfrm>
        </p:spPr>
        <p:txBody>
          <a:bodyPr vert="horz" lIns="91440" tIns="45720" rIns="91440" bIns="45720" rtlCol="0" anchor="b">
            <a:normAutofit fontScale="90000"/>
          </a:bodyPr>
          <a:lstStyle/>
          <a:p>
            <a:pPr defTabSz="914400"/>
            <a:br>
              <a:rPr lang="en-US" sz="7200" b="1" spc="-100" dirty="0">
                <a:solidFill>
                  <a:schemeClr val="accent2">
                    <a:lumMod val="60000"/>
                    <a:lumOff val="40000"/>
                  </a:schemeClr>
                </a:solidFill>
                <a:latin typeface="Ford City" panose="02000506000000020004" pitchFamily="50" charset="0"/>
              </a:rPr>
            </a:br>
            <a:r>
              <a:rPr lang="en-US" sz="3900" b="1" spc="-100" dirty="0">
                <a:solidFill>
                  <a:schemeClr val="accent5">
                    <a:lumMod val="75000"/>
                  </a:schemeClr>
                </a:solidFill>
                <a:latin typeface="Lockers" panose="02000506000000020004" pitchFamily="50" charset="0"/>
              </a:rPr>
              <a:t>What Would You Change </a:t>
            </a:r>
            <a:br>
              <a:rPr lang="en-US" sz="3900" b="1" spc="-100" dirty="0">
                <a:solidFill>
                  <a:schemeClr val="accent5">
                    <a:lumMod val="75000"/>
                  </a:schemeClr>
                </a:solidFill>
                <a:latin typeface="Lockers" panose="02000506000000020004" pitchFamily="50" charset="0"/>
              </a:rPr>
            </a:br>
            <a:r>
              <a:rPr lang="en-US" sz="3900" b="1" spc="-100" dirty="0">
                <a:solidFill>
                  <a:schemeClr val="accent5">
                    <a:lumMod val="75000"/>
                  </a:schemeClr>
                </a:solidFill>
                <a:latin typeface="Lockers" panose="02000506000000020004" pitchFamily="50" charset="0"/>
              </a:rPr>
              <a:t>if You Were Governor of Your State?</a:t>
            </a:r>
          </a:p>
        </p:txBody>
      </p:sp>
      <p:sp>
        <p:nvSpPr>
          <p:cNvPr id="6" name="TextBox 5">
            <a:extLst>
              <a:ext uri="{FF2B5EF4-FFF2-40B4-BE49-F238E27FC236}">
                <a16:creationId xmlns:a16="http://schemas.microsoft.com/office/drawing/2014/main" id="{7667C6E6-F578-4F26-93E7-BC0A283555E2}"/>
              </a:ext>
            </a:extLst>
          </p:cNvPr>
          <p:cNvSpPr txBox="1"/>
          <p:nvPr/>
        </p:nvSpPr>
        <p:spPr>
          <a:xfrm>
            <a:off x="3350360" y="1596540"/>
            <a:ext cx="3583032" cy="1000274"/>
          </a:xfrm>
          <a:prstGeom prst="rect">
            <a:avLst/>
          </a:prstGeom>
          <a:noFill/>
        </p:spPr>
        <p:txBody>
          <a:bodyPr wrap="none" rtlCol="0">
            <a:spAutoFit/>
          </a:bodyPr>
          <a:lstStyle/>
          <a:p>
            <a:r>
              <a:rPr lang="en-US" sz="5900" b="1" spc="-100">
                <a:solidFill>
                  <a:srgbClr val="FAB900">
                    <a:lumMod val="60000"/>
                    <a:lumOff val="40000"/>
                  </a:srgbClr>
                </a:solidFill>
                <a:latin typeface="Ford City" panose="02000506000000020004" pitchFamily="50" charset="0"/>
                <a:ea typeface="+mj-ea"/>
                <a:cs typeface="+mj-cs"/>
              </a:rPr>
              <a:t>Question:</a:t>
            </a:r>
            <a:endParaRPr lang="en-US" dirty="0"/>
          </a:p>
        </p:txBody>
      </p:sp>
    </p:spTree>
    <p:extLst>
      <p:ext uri="{BB962C8B-B14F-4D97-AF65-F5344CB8AC3E}">
        <p14:creationId xmlns:p14="http://schemas.microsoft.com/office/powerpoint/2010/main" val="384673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7000" b="-9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9"/>
            <a:ext cx="2397146" cy="1694342"/>
          </a:xfrm>
        </p:spPr>
        <p:txBody>
          <a:bodyPr>
            <a:noAutofit/>
          </a:bodyPr>
          <a:lstStyle/>
          <a:p>
            <a:r>
              <a:rPr lang="en-US" sz="4000" b="1" dirty="0">
                <a:solidFill>
                  <a:schemeClr val="accent2">
                    <a:lumMod val="60000"/>
                    <a:lumOff val="40000"/>
                  </a:schemeClr>
                </a:solidFill>
                <a:effectLst>
                  <a:outerShdw blurRad="38100" dist="38100" dir="2700000" algn="tl">
                    <a:srgbClr val="000000">
                      <a:alpha val="43137"/>
                    </a:srgbClr>
                  </a:outerShdw>
                </a:effectLst>
                <a:latin typeface="Ford City" panose="02000506000000020004" pitchFamily="50" charset="0"/>
              </a:rPr>
              <a:t>Who is making our policy?</a:t>
            </a:r>
          </a:p>
        </p:txBody>
      </p:sp>
      <p:pic>
        <p:nvPicPr>
          <p:cNvPr id="8" name="Picture 7" descr="A screenshot of a cell phone&#10;&#10;Description generated with high confidence">
            <a:extLst>
              <a:ext uri="{FF2B5EF4-FFF2-40B4-BE49-F238E27FC236}">
                <a16:creationId xmlns:a16="http://schemas.microsoft.com/office/drawing/2014/main" id="{9B20AF82-3783-4A15-95B6-F4BBC06A4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360" y="222195"/>
            <a:ext cx="4898044" cy="6260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022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90EB472E-7CA6-4C2D-81E9-CD39A44F0B8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1FCE6A-97BC-41EB-809A-50936E0F94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689BC21-5566-4B70-91EA-44B4299CB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E0A0486-F672-4FEF-A0A9-E6C3B7E3A5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4950" y="982769"/>
            <a:ext cx="5390647" cy="1723549"/>
          </a:xfrm>
        </p:spPr>
        <p:txBody>
          <a:bodyPr vert="horz" lIns="91440" tIns="45720" rIns="91440" bIns="45720" rtlCol="0" anchor="b">
            <a:normAutofit/>
          </a:bodyPr>
          <a:lstStyle/>
          <a:p>
            <a:pPr defTabSz="914400"/>
            <a:r>
              <a:rPr lang="en-US" sz="5500" b="1" spc="-100" dirty="0">
                <a:solidFill>
                  <a:schemeClr val="accent2">
                    <a:lumMod val="60000"/>
                    <a:lumOff val="40000"/>
                  </a:schemeClr>
                </a:solidFill>
                <a:latin typeface="Ford City" panose="02000506000000020004" pitchFamily="50" charset="0"/>
              </a:rPr>
              <a:t>How did we create change?</a:t>
            </a:r>
            <a:endParaRPr lang="en-US" sz="5500" b="1" spc="-100" dirty="0">
              <a:solidFill>
                <a:schemeClr val="accent5">
                  <a:lumMod val="75000"/>
                </a:schemeClr>
              </a:solidFill>
              <a:latin typeface="Lockers" panose="02000506000000020004" pitchFamily="50" charset="0"/>
            </a:endParaRPr>
          </a:p>
        </p:txBody>
      </p:sp>
      <p:sp>
        <p:nvSpPr>
          <p:cNvPr id="3" name="TextBox 2">
            <a:extLst>
              <a:ext uri="{FF2B5EF4-FFF2-40B4-BE49-F238E27FC236}">
                <a16:creationId xmlns:a16="http://schemas.microsoft.com/office/drawing/2014/main" id="{793097BF-5D02-41BD-BFA8-A05C9AC27A38}"/>
              </a:ext>
            </a:extLst>
          </p:cNvPr>
          <p:cNvSpPr txBox="1"/>
          <p:nvPr/>
        </p:nvSpPr>
        <p:spPr>
          <a:xfrm>
            <a:off x="3044950" y="2848451"/>
            <a:ext cx="2449443" cy="1723549"/>
          </a:xfrm>
          <a:prstGeom prst="rect">
            <a:avLst/>
          </a:prstGeom>
          <a:noFill/>
        </p:spPr>
        <p:txBody>
          <a:bodyPr wrap="square" rtlCol="0">
            <a:spAutoFit/>
          </a:bodyPr>
          <a:lstStyle/>
          <a:p>
            <a:r>
              <a:rPr lang="en-US" sz="2200" dirty="0">
                <a:solidFill>
                  <a:schemeClr val="bg1"/>
                </a:solidFill>
                <a:latin typeface="Lockers" panose="02000506000000020004" pitchFamily="50" charset="0"/>
              </a:rPr>
              <a:t>Try This WV- </a:t>
            </a:r>
            <a:r>
              <a:rPr lang="en-US" sz="2200" dirty="0">
                <a:solidFill>
                  <a:schemeClr val="accent5">
                    <a:lumMod val="75000"/>
                  </a:schemeClr>
                </a:solidFill>
                <a:latin typeface="Lockers" panose="02000506000000020004" pitchFamily="50" charset="0"/>
              </a:rPr>
              <a:t>Community</a:t>
            </a:r>
          </a:p>
          <a:p>
            <a:r>
              <a:rPr lang="en-US" sz="2200" dirty="0">
                <a:solidFill>
                  <a:schemeClr val="bg1"/>
                </a:solidFill>
                <a:latin typeface="Lockers" panose="02000506000000020004" pitchFamily="50" charset="0"/>
              </a:rPr>
              <a:t>Families Leading Change- </a:t>
            </a:r>
            <a:r>
              <a:rPr lang="en-US" sz="2200" dirty="0">
                <a:solidFill>
                  <a:schemeClr val="accent5">
                    <a:lumMod val="75000"/>
                  </a:schemeClr>
                </a:solidFill>
                <a:latin typeface="Lockers" panose="02000506000000020004" pitchFamily="50" charset="0"/>
              </a:rPr>
              <a:t>Schools</a:t>
            </a:r>
          </a:p>
          <a:p>
            <a:endParaRPr lang="en-US" dirty="0"/>
          </a:p>
        </p:txBody>
      </p:sp>
      <p:sp>
        <p:nvSpPr>
          <p:cNvPr id="10" name="TextBox 9">
            <a:extLst>
              <a:ext uri="{FF2B5EF4-FFF2-40B4-BE49-F238E27FC236}">
                <a16:creationId xmlns:a16="http://schemas.microsoft.com/office/drawing/2014/main" id="{A2F3FCE9-284A-4699-867D-2239A7E8B5E4}"/>
              </a:ext>
            </a:extLst>
          </p:cNvPr>
          <p:cNvSpPr txBox="1"/>
          <p:nvPr/>
        </p:nvSpPr>
        <p:spPr>
          <a:xfrm>
            <a:off x="5082819" y="2783549"/>
            <a:ext cx="4061181" cy="2954655"/>
          </a:xfrm>
          <a:prstGeom prst="rect">
            <a:avLst/>
          </a:prstGeom>
          <a:noFill/>
        </p:spPr>
        <p:txBody>
          <a:bodyPr wrap="square" rtlCol="0">
            <a:spAutoFit/>
          </a:bodyPr>
          <a:lstStyle/>
          <a:p>
            <a:r>
              <a:rPr lang="en-US" sz="2200" dirty="0">
                <a:solidFill>
                  <a:schemeClr val="bg1"/>
                </a:solidFill>
                <a:latin typeface="Lockers" panose="02000506000000020004" pitchFamily="50" charset="0"/>
              </a:rPr>
              <a:t>Types of Change We Look At Impact: </a:t>
            </a:r>
          </a:p>
          <a:p>
            <a:r>
              <a:rPr lang="en-US" sz="2000" dirty="0">
                <a:solidFill>
                  <a:schemeClr val="accent5">
                    <a:lumMod val="75000"/>
                  </a:schemeClr>
                </a:solidFill>
                <a:latin typeface="Lockers" panose="02000506000000020004" pitchFamily="50" charset="0"/>
              </a:rPr>
              <a:t>System</a:t>
            </a:r>
          </a:p>
          <a:p>
            <a:r>
              <a:rPr lang="en-US" sz="2000" dirty="0">
                <a:solidFill>
                  <a:schemeClr val="accent5">
                    <a:lumMod val="75000"/>
                  </a:schemeClr>
                </a:solidFill>
                <a:latin typeface="Lockers" panose="02000506000000020004" pitchFamily="50" charset="0"/>
              </a:rPr>
              <a:t>Policy</a:t>
            </a:r>
          </a:p>
          <a:p>
            <a:r>
              <a:rPr lang="en-US" sz="2000" dirty="0">
                <a:solidFill>
                  <a:schemeClr val="accent5">
                    <a:lumMod val="75000"/>
                  </a:schemeClr>
                </a:solidFill>
                <a:latin typeface="Lockers" panose="02000506000000020004" pitchFamily="50" charset="0"/>
              </a:rPr>
              <a:t>Environmental</a:t>
            </a:r>
          </a:p>
          <a:p>
            <a:r>
              <a:rPr lang="en-US" sz="2000" dirty="0">
                <a:solidFill>
                  <a:schemeClr val="accent5">
                    <a:lumMod val="75000"/>
                  </a:schemeClr>
                </a:solidFill>
                <a:latin typeface="Lockers" panose="02000506000000020004" pitchFamily="50" charset="0"/>
              </a:rPr>
              <a:t>What are the possible Economic Changes</a:t>
            </a:r>
          </a:p>
          <a:p>
            <a:endParaRPr lang="en-US" sz="2200" dirty="0">
              <a:solidFill>
                <a:schemeClr val="accent5">
                  <a:lumMod val="75000"/>
                </a:schemeClr>
              </a:solidFill>
              <a:latin typeface="Lockers" panose="02000506000000020004" pitchFamily="50" charset="0"/>
            </a:endParaRPr>
          </a:p>
          <a:p>
            <a:endParaRPr lang="en-US" sz="2200" dirty="0">
              <a:solidFill>
                <a:schemeClr val="accent5">
                  <a:lumMod val="75000"/>
                </a:schemeClr>
              </a:solidFill>
              <a:latin typeface="Lockers" panose="02000506000000020004" pitchFamily="50" charset="0"/>
            </a:endParaRPr>
          </a:p>
          <a:p>
            <a:endParaRPr lang="en-US" sz="2200" dirty="0">
              <a:solidFill>
                <a:schemeClr val="accent5">
                  <a:lumMod val="75000"/>
                </a:schemeClr>
              </a:solidFill>
              <a:latin typeface="Lockers" panose="02000506000000020004" pitchFamily="50" charset="0"/>
            </a:endParaRPr>
          </a:p>
          <a:p>
            <a:endParaRPr lang="en-US" dirty="0"/>
          </a:p>
        </p:txBody>
      </p:sp>
      <p:sp>
        <p:nvSpPr>
          <p:cNvPr id="12" name="TextBox 11">
            <a:extLst>
              <a:ext uri="{FF2B5EF4-FFF2-40B4-BE49-F238E27FC236}">
                <a16:creationId xmlns:a16="http://schemas.microsoft.com/office/drawing/2014/main" id="{32163F2B-B83D-493E-BE19-55F1DE555B62}"/>
              </a:ext>
            </a:extLst>
          </p:cNvPr>
          <p:cNvSpPr txBox="1"/>
          <p:nvPr/>
        </p:nvSpPr>
        <p:spPr>
          <a:xfrm>
            <a:off x="2711785" y="4824395"/>
            <a:ext cx="6373540" cy="1015663"/>
          </a:xfrm>
          <a:prstGeom prst="rect">
            <a:avLst/>
          </a:prstGeom>
          <a:noFill/>
        </p:spPr>
        <p:txBody>
          <a:bodyPr wrap="none" rtlCol="0">
            <a:spAutoFit/>
          </a:bodyPr>
          <a:lstStyle/>
          <a:p>
            <a:r>
              <a:rPr lang="en-US" sz="3000" dirty="0">
                <a:solidFill>
                  <a:schemeClr val="bg1"/>
                </a:solidFill>
                <a:latin typeface="Lockers" panose="02000506000000020004" pitchFamily="50" charset="0"/>
              </a:rPr>
              <a:t>Mini Grants and Resources: Know the Policy!</a:t>
            </a:r>
          </a:p>
          <a:p>
            <a:r>
              <a:rPr lang="en-US" sz="3000" dirty="0">
                <a:solidFill>
                  <a:schemeClr val="bg1"/>
                </a:solidFill>
                <a:latin typeface="Lockers" panose="02000506000000020004" pitchFamily="50" charset="0"/>
                <a:hlinkClick r:id="rId3">
                  <a:extLst>
                    <a:ext uri="{A12FA001-AC4F-418D-AE19-62706E023703}">
                      <ahyp:hlinkClr xmlns:ahyp="http://schemas.microsoft.com/office/drawing/2018/hyperlinkcolor" val="tx"/>
                    </a:ext>
                  </a:extLst>
                </a:hlinkClick>
              </a:rPr>
              <a:t>WV Parents 4 Wellness Network Website</a:t>
            </a:r>
            <a:endParaRPr lang="en-US" sz="3000" dirty="0">
              <a:solidFill>
                <a:schemeClr val="bg1"/>
              </a:solidFill>
              <a:latin typeface="Lockers" panose="02000506000000020004" pitchFamily="50" charset="0"/>
            </a:endParaRPr>
          </a:p>
        </p:txBody>
      </p:sp>
    </p:spTree>
    <p:extLst>
      <p:ext uri="{BB962C8B-B14F-4D97-AF65-F5344CB8AC3E}">
        <p14:creationId xmlns:p14="http://schemas.microsoft.com/office/powerpoint/2010/main" val="375303571"/>
      </p:ext>
    </p:extLst>
  </p:cSld>
  <p:clrMapOvr>
    <a:masterClrMapping/>
  </p:clrMapOvr>
</p:sld>
</file>

<file path=ppt/theme/theme1.xml><?xml version="1.0" encoding="utf-8"?>
<a:theme xmlns:a="http://schemas.openxmlformats.org/drawingml/2006/main" name="Frame">
  <a:themeElements>
    <a:clrScheme name="Custom 1">
      <a:dk1>
        <a:srgbClr val="000000"/>
      </a:dk1>
      <a:lt1>
        <a:srgbClr val="FFFFFF"/>
      </a:lt1>
      <a:dk2>
        <a:srgbClr val="545454"/>
      </a:dk2>
      <a:lt2>
        <a:srgbClr val="BFBFBF"/>
      </a:lt2>
      <a:accent1>
        <a:srgbClr val="C00000"/>
      </a:accent1>
      <a:accent2>
        <a:srgbClr val="FAB900"/>
      </a:accent2>
      <a:accent3>
        <a:srgbClr val="485D11"/>
      </a:accent3>
      <a:accent4>
        <a:srgbClr val="EE7008"/>
      </a:accent4>
      <a:accent5>
        <a:srgbClr val="7EFACB"/>
      </a:accent5>
      <a:accent6>
        <a:srgbClr val="C00000"/>
      </a:accent6>
      <a:hlink>
        <a:srgbClr val="485D11"/>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6577</TotalTime>
  <Words>742</Words>
  <Application>Microsoft Office PowerPoint</Application>
  <PresentationFormat>On-screen Show (4:3)</PresentationFormat>
  <Paragraphs>115</Paragraphs>
  <Slides>20</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Calibri</vt:lpstr>
      <vt:lpstr>Corbel</vt:lpstr>
      <vt:lpstr>Ford City</vt:lpstr>
      <vt:lpstr>Lockers</vt:lpstr>
      <vt:lpstr>Wingdings 2</vt:lpstr>
      <vt:lpstr>Frame</vt:lpstr>
      <vt:lpstr>Acrobat Document</vt:lpstr>
      <vt:lpstr>PowerPoint Presentation</vt:lpstr>
      <vt:lpstr>What is Families Leading Change?</vt:lpstr>
      <vt:lpstr>Our Goals</vt:lpstr>
      <vt:lpstr>What problems are we trying solve?</vt:lpstr>
      <vt:lpstr>PowerPoint Presentation</vt:lpstr>
      <vt:lpstr>How do I…</vt:lpstr>
      <vt:lpstr> What Would You Change  if You Were Governor of Your State?</vt:lpstr>
      <vt:lpstr>Who is making our policy?</vt:lpstr>
      <vt:lpstr>How did we create change?</vt:lpstr>
      <vt:lpstr>Our Policy Resume</vt:lpstr>
      <vt:lpstr>WV Shared Table</vt:lpstr>
      <vt:lpstr>Step One</vt:lpstr>
      <vt:lpstr>Step Two</vt:lpstr>
      <vt:lpstr>Step Three</vt:lpstr>
      <vt:lpstr>Build Relationships</vt:lpstr>
      <vt:lpstr>Policy Activity!!!</vt:lpstr>
      <vt:lpstr>Q &amp; A</vt:lpstr>
      <vt:lpstr>We ask parents &amp; students: Imagine you had $2,000</vt:lpstr>
      <vt:lpstr>How to keep in the FLC Loop…</vt:lpstr>
      <vt:lpstr>Jenny Anderson 304 208-0038 janderson@ourfuturewv.org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Jenny Anderson</cp:lastModifiedBy>
  <cp:revision>194</cp:revision>
  <dcterms:created xsi:type="dcterms:W3CDTF">2013-08-21T19:17:07Z</dcterms:created>
  <dcterms:modified xsi:type="dcterms:W3CDTF">2018-10-19T10:53:41Z</dcterms:modified>
</cp:coreProperties>
</file>