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27" r:id="rId2"/>
    <p:sldId id="328" r:id="rId3"/>
    <p:sldId id="329" r:id="rId4"/>
    <p:sldId id="330" r:id="rId5"/>
    <p:sldId id="331" r:id="rId6"/>
    <p:sldId id="349" r:id="rId7"/>
    <p:sldId id="350" r:id="rId8"/>
    <p:sldId id="351" r:id="rId9"/>
    <p:sldId id="316" r:id="rId10"/>
    <p:sldId id="317" r:id="rId11"/>
    <p:sldId id="318" r:id="rId12"/>
    <p:sldId id="319" r:id="rId13"/>
    <p:sldId id="343" r:id="rId14"/>
    <p:sldId id="340" r:id="rId15"/>
    <p:sldId id="339" r:id="rId16"/>
    <p:sldId id="341" r:id="rId17"/>
    <p:sldId id="352" r:id="rId18"/>
    <p:sldId id="332" r:id="rId19"/>
    <p:sldId id="333" r:id="rId20"/>
    <p:sldId id="267" r:id="rId21"/>
    <p:sldId id="324" r:id="rId22"/>
    <p:sldId id="325" r:id="rId23"/>
    <p:sldId id="326" r:id="rId24"/>
    <p:sldId id="261" r:id="rId25"/>
    <p:sldId id="334" r:id="rId26"/>
    <p:sldId id="355" r:id="rId27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7"/>
    <p:restoredTop sz="94691"/>
  </p:normalViewPr>
  <p:slideViewPr>
    <p:cSldViewPr snapToGrid="0" snapToObjects="1">
      <p:cViewPr varScale="1">
        <p:scale>
          <a:sx n="97" d="100"/>
          <a:sy n="97" d="100"/>
        </p:scale>
        <p:origin x="17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IL Delta Region</a:t>
            </a:r>
            <a:r>
              <a:rPr lang="en-US" baseline="0"/>
              <a:t> </a:t>
            </a:r>
            <a:r>
              <a:rPr lang="en-US"/>
              <a:t>Obesity by County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Obesity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Sheet1!$C$3:$C$19</c:f>
              <c:strCache>
                <c:ptCount val="17"/>
                <c:pt idx="0">
                  <c:v>Alexander</c:v>
                </c:pt>
                <c:pt idx="1">
                  <c:v>Franklin</c:v>
                </c:pt>
                <c:pt idx="2">
                  <c:v>Gallatin</c:v>
                </c:pt>
                <c:pt idx="3">
                  <c:v>Hardin</c:v>
                </c:pt>
                <c:pt idx="4">
                  <c:v>Hamilton</c:v>
                </c:pt>
                <c:pt idx="5">
                  <c:v>Jackson</c:v>
                </c:pt>
                <c:pt idx="6">
                  <c:v>Johnson</c:v>
                </c:pt>
                <c:pt idx="7">
                  <c:v>Massac</c:v>
                </c:pt>
                <c:pt idx="8">
                  <c:v>Perry</c:v>
                </c:pt>
                <c:pt idx="9">
                  <c:v>Pope</c:v>
                </c:pt>
                <c:pt idx="10">
                  <c:v>Pulaski</c:v>
                </c:pt>
                <c:pt idx="11">
                  <c:v>Randolph</c:v>
                </c:pt>
                <c:pt idx="12">
                  <c:v>Saline</c:v>
                </c:pt>
                <c:pt idx="13">
                  <c:v>Union</c:v>
                </c:pt>
                <c:pt idx="14">
                  <c:v>White</c:v>
                </c:pt>
                <c:pt idx="15">
                  <c:v>Williamson</c:v>
                </c:pt>
                <c:pt idx="16">
                  <c:v>Illinois AVG</c:v>
                </c:pt>
              </c:strCache>
            </c:strRef>
          </c:cat>
          <c:val>
            <c:numRef>
              <c:f>Sheet1!$D$3:$D$19</c:f>
              <c:numCache>
                <c:formatCode>0.0%</c:formatCode>
                <c:ptCount val="17"/>
                <c:pt idx="0">
                  <c:v>0.28000000000000003</c:v>
                </c:pt>
                <c:pt idx="1">
                  <c:v>0.3</c:v>
                </c:pt>
                <c:pt idx="2">
                  <c:v>0.28999999999999998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0.28000000000000003</c:v>
                </c:pt>
                <c:pt idx="6">
                  <c:v>0.28000000000000003</c:v>
                </c:pt>
                <c:pt idx="7">
                  <c:v>0.28000000000000003</c:v>
                </c:pt>
                <c:pt idx="8">
                  <c:v>0.3</c:v>
                </c:pt>
                <c:pt idx="9">
                  <c:v>0.28999999999999998</c:v>
                </c:pt>
                <c:pt idx="10">
                  <c:v>0.28000000000000003</c:v>
                </c:pt>
                <c:pt idx="11">
                  <c:v>0.27</c:v>
                </c:pt>
                <c:pt idx="12">
                  <c:v>0.28999999999999998</c:v>
                </c:pt>
                <c:pt idx="13">
                  <c:v>0.31</c:v>
                </c:pt>
                <c:pt idx="14">
                  <c:v>0.28000000000000003</c:v>
                </c:pt>
                <c:pt idx="15">
                  <c:v>0.27</c:v>
                </c:pt>
                <c:pt idx="16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63"/>
        <c:axId val="229898032"/>
        <c:axId val="229894896"/>
      </c:barChart>
      <c:catAx>
        <c:axId val="22989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94896"/>
        <c:crosses val="autoZero"/>
        <c:auto val="1"/>
        <c:lblAlgn val="ctr"/>
        <c:lblOffset val="100"/>
        <c:noMultiLvlLbl val="0"/>
      </c:catAx>
      <c:valAx>
        <c:axId val="229894896"/>
        <c:scaling>
          <c:orientation val="minMax"/>
          <c:min val="0.24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89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4E50F9-3A60-40FE-ABB3-E3470E83B8CB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DAA080-7AD2-4258-BCCE-9EF96165D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B7CB60-025F-4D48-8016-5CFA22425DA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D46448-CC55-4AAA-B5BE-3C4B9942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F7D5D9-0C96-4644-A464-668651531490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86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93C7A0-7C21-4251-862D-D8867A15A418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0450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Jeff please add number missing above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____ are CATCH schools</a:t>
            </a:r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A7AE83-E4B6-44BC-ABF4-1FA9739C0569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5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Script: </a:t>
            </a:r>
            <a:r>
              <a:rPr lang="en-US" altLang="en-US" b="1" smtClean="0"/>
              <a:t>We just got through talking about specific things related to what you do to create a healthy learning environment for kids. The reason we are emphasizing environment is because CATCH operates under the basic assumption that behavior is influenced by the environment; because environments are set up to value and reward certain behaviors.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Would you all agree with this basic assumption, that our behavior is influenced by our environment? &lt;</a:t>
            </a:r>
            <a:r>
              <a:rPr lang="en-US" altLang="en-US" smtClean="0"/>
              <a:t>Acknowledge that you’re getting agreement from participants.</a:t>
            </a:r>
            <a:r>
              <a:rPr lang="en-US" altLang="en-US" b="1" smtClean="0"/>
              <a:t>&gt;</a:t>
            </a: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22A141-DAFA-49D6-BCC4-CDA2284004E2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0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EC3AA1-5499-434E-9613-6008C4FA9471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6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0937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CECDA1-E396-496A-8118-E60D02E2BD9A}" type="slidenum">
              <a:rPr lang="en-US" altLang="en-US" sz="1200">
                <a:solidFill>
                  <a:prstClr val="black"/>
                </a:solidFill>
              </a:rPr>
              <a:pPr/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7950" y="735013"/>
            <a:ext cx="4730750" cy="365601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386" y="4635288"/>
            <a:ext cx="5484989" cy="43915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06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091CDD-63E1-4C57-993E-2E47F86EC5F0}" type="slidenum">
              <a:rPr lang="en-US" altLang="en-US">
                <a:solidFill>
                  <a:prstClr val="black"/>
                </a:solidFill>
                <a:ea typeface="ＭＳ Ｐゴシック" panose="020B0600070205080204" pitchFamily="34" charset="-128"/>
              </a:rPr>
              <a:pPr eaLnBrk="1" hangingPunct="1"/>
              <a:t>18</a:t>
            </a:fld>
            <a:endParaRPr lang="en-US" alt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Univers 65 Bold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22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9A1E83-D61F-4592-A2FB-B6E464BA55BF}" type="slidenum">
              <a:rPr lang="en-US" altLang="en-US">
                <a:solidFill>
                  <a:prstClr val="black"/>
                </a:solidFill>
                <a:ea typeface="ＭＳ Ｐゴシック" panose="020B0600070205080204" pitchFamily="34" charset="-128"/>
              </a:rPr>
              <a:pPr eaLnBrk="1" hangingPunct="1"/>
              <a:t>19</a:t>
            </a:fld>
            <a:endParaRPr lang="en-US" altLang="en-US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Univers 65 Bold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229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Physical activity – which can be maximized through physical education – also improves aspects of brain function related to academic performance in school.  These images demonstrate the differences in brain activity, as indicated by the red/yellow areas, for 20 students while taking the same test.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brain image on the left is a composite image of students who sat quietly before taking the test; the brain image on the right is the same 20 students taking the test after a 20 minute walk.  You see that the brain on the right is much more “lit up”, indicating that the student is ready to learn. 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In fact, students who regularly are scheduled for daily PE directly before the courses where they’re struggling most academically (math, literacy), have been shown to demonstrate growth a full grade-level higher than their peers. Now imagine what their brain would look like after an Enhanced P.E. class!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F11DB2-FA3C-4574-890E-880DC203AD38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79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154F5F-E6C5-454F-912A-E2E51F9E8459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8100" y="708025"/>
            <a:ext cx="4595813" cy="3551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685" y="4494874"/>
            <a:ext cx="5288633" cy="4260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850" tIns="46924" rIns="93850" bIns="4692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Just a couple of concluding thoughts/remarks: coordinated school health program is possible and it’s something that can enhance not only students’ health, but the school environment and other factors, too.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CATCH is a program that works, we can change kids’ behavior if we coordinate our efforts in delivering healthy messages to the kids.</a:t>
            </a:r>
          </a:p>
        </p:txBody>
      </p:sp>
    </p:spTree>
    <p:extLst>
      <p:ext uri="{BB962C8B-B14F-4D97-AF65-F5344CB8AC3E}">
        <p14:creationId xmlns:p14="http://schemas.microsoft.com/office/powerpoint/2010/main" val="82572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469041"/>
            <a:ext cx="8549640" cy="1421928"/>
          </a:xfrm>
        </p:spPr>
        <p:txBody>
          <a:bodyPr anchor="t" anchorCtr="0"/>
          <a:lstStyle>
            <a:lvl1pPr algn="l"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0" y="3170887"/>
            <a:ext cx="7543800" cy="100770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4274063"/>
            <a:ext cx="2263140" cy="41380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fld id="{F09292F8-EC2C-8344-8F7F-9BC130EF9FE0}" type="datetimeFigureOut">
              <a:rPr lang="en-US" smtClean="0"/>
              <a:pPr/>
              <a:t>10/10/2018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53" y="6482910"/>
            <a:ext cx="1564681" cy="8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338" y="1843566"/>
            <a:ext cx="6426904" cy="1421928"/>
          </a:xfrm>
        </p:spPr>
        <p:txBody>
          <a:bodyPr anchor="t" anchorCtr="0"/>
          <a:lstStyle>
            <a:lvl1pPr>
              <a:defRPr sz="3495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71338" y="3776943"/>
            <a:ext cx="6426904" cy="100770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747" b="1" i="0" baseline="0">
                <a:solidFill>
                  <a:schemeClr val="bg1"/>
                </a:solidFill>
              </a:defRPr>
            </a:lvl1pPr>
            <a:lvl2pPr marL="366116" indent="0" algn="ctr">
              <a:buNone/>
              <a:defRPr sz="1601"/>
            </a:lvl2pPr>
            <a:lvl3pPr marL="732231" indent="0" algn="ctr">
              <a:buNone/>
              <a:defRPr sz="1441"/>
            </a:lvl3pPr>
            <a:lvl4pPr marL="1098347" indent="0" algn="ctr">
              <a:buNone/>
              <a:defRPr sz="1281"/>
            </a:lvl4pPr>
            <a:lvl5pPr marL="1464462" indent="0" algn="ctr">
              <a:buNone/>
              <a:defRPr sz="1281"/>
            </a:lvl5pPr>
            <a:lvl6pPr marL="1830578" indent="0" algn="ctr">
              <a:buNone/>
              <a:defRPr sz="1281"/>
            </a:lvl6pPr>
            <a:lvl7pPr marL="2196695" indent="0" algn="ctr">
              <a:buNone/>
              <a:defRPr sz="1281"/>
            </a:lvl7pPr>
            <a:lvl8pPr marL="2562810" indent="0" algn="ctr">
              <a:buNone/>
              <a:defRPr sz="1281"/>
            </a:lvl8pPr>
            <a:lvl9pPr marL="2928926" indent="0" algn="ctr">
              <a:buNone/>
              <a:defRPr sz="128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7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338" y="1843566"/>
            <a:ext cx="6426904" cy="1421928"/>
          </a:xfrm>
        </p:spPr>
        <p:txBody>
          <a:bodyPr anchor="t" anchorCtr="0"/>
          <a:lstStyle>
            <a:lvl1pPr>
              <a:defRPr sz="3495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71338" y="3776943"/>
            <a:ext cx="6426904" cy="100770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747" b="1" i="0" baseline="0">
                <a:solidFill>
                  <a:schemeClr val="bg1"/>
                </a:solidFill>
              </a:defRPr>
            </a:lvl1pPr>
            <a:lvl2pPr marL="366116" indent="0" algn="ctr">
              <a:buNone/>
              <a:defRPr sz="1601"/>
            </a:lvl2pPr>
            <a:lvl3pPr marL="732231" indent="0" algn="ctr">
              <a:buNone/>
              <a:defRPr sz="1441"/>
            </a:lvl3pPr>
            <a:lvl4pPr marL="1098347" indent="0" algn="ctr">
              <a:buNone/>
              <a:defRPr sz="1281"/>
            </a:lvl4pPr>
            <a:lvl5pPr marL="1464462" indent="0" algn="ctr">
              <a:buNone/>
              <a:defRPr sz="1281"/>
            </a:lvl5pPr>
            <a:lvl6pPr marL="1830578" indent="0" algn="ctr">
              <a:buNone/>
              <a:defRPr sz="1281"/>
            </a:lvl6pPr>
            <a:lvl7pPr marL="2196695" indent="0" algn="ctr">
              <a:buNone/>
              <a:defRPr sz="1281"/>
            </a:lvl7pPr>
            <a:lvl8pPr marL="2562810" indent="0" algn="ctr">
              <a:buNone/>
              <a:defRPr sz="1281"/>
            </a:lvl8pPr>
            <a:lvl9pPr marL="2928926" indent="0" algn="ctr">
              <a:buNone/>
              <a:defRPr sz="128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0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338" y="1843566"/>
            <a:ext cx="6426904" cy="1421928"/>
          </a:xfrm>
        </p:spPr>
        <p:txBody>
          <a:bodyPr anchor="t" anchorCtr="0"/>
          <a:lstStyle>
            <a:lvl1pPr>
              <a:defRPr sz="3495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71338" y="3776943"/>
            <a:ext cx="6426904" cy="100770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747" b="1" i="0" baseline="0">
                <a:solidFill>
                  <a:schemeClr val="bg1"/>
                </a:solidFill>
              </a:defRPr>
            </a:lvl1pPr>
            <a:lvl2pPr marL="366116" indent="0" algn="ctr">
              <a:buNone/>
              <a:defRPr sz="1601"/>
            </a:lvl2pPr>
            <a:lvl3pPr marL="732231" indent="0" algn="ctr">
              <a:buNone/>
              <a:defRPr sz="1441"/>
            </a:lvl3pPr>
            <a:lvl4pPr marL="1098347" indent="0" algn="ctr">
              <a:buNone/>
              <a:defRPr sz="1281"/>
            </a:lvl4pPr>
            <a:lvl5pPr marL="1464462" indent="0" algn="ctr">
              <a:buNone/>
              <a:defRPr sz="1281"/>
            </a:lvl5pPr>
            <a:lvl6pPr marL="1830578" indent="0" algn="ctr">
              <a:buNone/>
              <a:defRPr sz="1281"/>
            </a:lvl6pPr>
            <a:lvl7pPr marL="2196695" indent="0" algn="ctr">
              <a:buNone/>
              <a:defRPr sz="1281"/>
            </a:lvl7pPr>
            <a:lvl8pPr marL="2562810" indent="0" algn="ctr">
              <a:buNone/>
              <a:defRPr sz="1281"/>
            </a:lvl8pPr>
            <a:lvl9pPr marL="2928926" indent="0" algn="ctr">
              <a:buNone/>
              <a:defRPr sz="128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8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338" y="1843566"/>
            <a:ext cx="6426904" cy="1421928"/>
          </a:xfrm>
        </p:spPr>
        <p:txBody>
          <a:bodyPr anchor="t" anchorCtr="0"/>
          <a:lstStyle>
            <a:lvl1pPr>
              <a:defRPr sz="4800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71338" y="3776943"/>
            <a:ext cx="6426904" cy="100770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24231" y="5065231"/>
            <a:ext cx="6426904" cy="1421928"/>
          </a:xfrm>
        </p:spPr>
        <p:txBody>
          <a:bodyPr anchor="t" anchorCtr="0"/>
          <a:lstStyle>
            <a:lvl1pPr>
              <a:defRPr sz="48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24231" y="6615836"/>
            <a:ext cx="4863918" cy="90138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2"/>
                </a:solidFill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0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77" r="74747" b="2"/>
          <a:stretch/>
        </p:blipFill>
        <p:spPr>
          <a:xfrm>
            <a:off x="0" y="6946900"/>
            <a:ext cx="2540000" cy="82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6" b="87092"/>
          <a:stretch/>
        </p:blipFill>
        <p:spPr>
          <a:xfrm>
            <a:off x="7251700" y="0"/>
            <a:ext cx="2806700" cy="100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2" y="213785"/>
            <a:ext cx="7237366" cy="507831"/>
          </a:xfrm>
        </p:spPr>
        <p:txBody>
          <a:bodyPr wrap="square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46732"/>
          <a:stretch/>
        </p:blipFill>
        <p:spPr>
          <a:xfrm>
            <a:off x="1714500" y="3632200"/>
            <a:ext cx="8343897" cy="4140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0242" y="1275907"/>
            <a:ext cx="9356650" cy="5490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2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18" y="6251669"/>
            <a:ext cx="1893265" cy="1075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618" y="4886101"/>
            <a:ext cx="6049926" cy="1200329"/>
          </a:xfrm>
        </p:spPr>
        <p:txBody>
          <a:bodyPr anchor="ctr" anchorCtr="0"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2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0242" y="213785"/>
            <a:ext cx="9356650" cy="5078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242" y="213785"/>
            <a:ext cx="9356650" cy="5078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242" y="1275907"/>
            <a:ext cx="9356650" cy="549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3752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32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72" r:id="rId5"/>
    <p:sldLayoutId id="2147483674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700" r:id="rId15"/>
    <p:sldLayoutId id="2147483687" r:id="rId16"/>
    <p:sldLayoutId id="2147483714" r:id="rId17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franklin@siumed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406" y="662796"/>
            <a:ext cx="9304020" cy="2086725"/>
          </a:xfrm>
        </p:spPr>
        <p:txBody>
          <a:bodyPr/>
          <a:lstStyle/>
          <a:p>
            <a:pPr algn="ctr"/>
            <a:r>
              <a:rPr lang="en-US" sz="3600" dirty="0" smtClean="0"/>
              <a:t>Illinois Catch </a:t>
            </a:r>
            <a:r>
              <a:rPr lang="en-US" sz="3600" dirty="0"/>
              <a:t>Onto </a:t>
            </a:r>
            <a:r>
              <a:rPr lang="en-US" sz="3600" dirty="0" smtClean="0"/>
              <a:t>Health Consortium: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A Whole Community, Whole School, Whole Child Strategy for Southern Illinois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516" y="3562689"/>
            <a:ext cx="7543800" cy="10077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/>
              <a:t>Jeffrey Franklin</a:t>
            </a:r>
          </a:p>
          <a:p>
            <a:pPr algn="ctr"/>
            <a:r>
              <a:rPr lang="en-US" sz="3200" dirty="0" smtClean="0"/>
              <a:t>Illinois Delta Project Director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144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07" y="832684"/>
            <a:ext cx="7237366" cy="590931"/>
          </a:xfrm>
        </p:spPr>
        <p:txBody>
          <a:bodyPr/>
          <a:lstStyle/>
          <a:p>
            <a:r>
              <a:rPr lang="en-US" sz="3600" dirty="0" smtClean="0"/>
              <a:t>Obesity: the impact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948" y="1275907"/>
            <a:ext cx="7700944" cy="5490734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Health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Fiscal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Social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Quality of Life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Life Expectancy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Emotional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Psychological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2" y="813019"/>
            <a:ext cx="7237366" cy="590931"/>
          </a:xfrm>
        </p:spPr>
        <p:txBody>
          <a:bodyPr/>
          <a:lstStyle/>
          <a:p>
            <a:r>
              <a:rPr lang="en-US" sz="3600" dirty="0"/>
              <a:t>Obesity: Academic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652" y="1275907"/>
            <a:ext cx="8035240" cy="5490734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Lower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standardized test scores	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Increased absence and tardiness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Increased behavioral problems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Poor emotional functioning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Inability to concentrate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Decreased psychosocial functioning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Increased anxiety and depression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Vulnerability to bullying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7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2" y="213785"/>
            <a:ext cx="7237366" cy="1089529"/>
          </a:xfrm>
        </p:spPr>
        <p:txBody>
          <a:bodyPr/>
          <a:lstStyle/>
          <a:p>
            <a:r>
              <a:rPr lang="en-US" sz="3600" dirty="0"/>
              <a:t>Growing up in an </a:t>
            </a:r>
            <a:br>
              <a:rPr lang="en-US" sz="3600" dirty="0"/>
            </a:br>
            <a:r>
              <a:rPr lang="en-US" sz="3600" dirty="0"/>
              <a:t>Obesogenic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Regardless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of weight status, most American children are:</a:t>
            </a:r>
          </a:p>
          <a:p>
            <a:pPr lvl="1"/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Poorly Nourished</a:t>
            </a:r>
          </a:p>
          <a:p>
            <a:pPr lvl="1"/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Physically Inactive or Underactive</a:t>
            </a:r>
          </a:p>
          <a:p>
            <a:pPr lvl="1"/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Sleep Deprived</a:t>
            </a:r>
          </a:p>
          <a:p>
            <a:endParaRPr lang="en-US" dirty="0"/>
          </a:p>
        </p:txBody>
      </p:sp>
      <p:pic>
        <p:nvPicPr>
          <p:cNvPr id="4" name="Picture 7" descr="Image result for sleep deprived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43" y="52530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http://www.philipcaruso-story.com/wp-content/uploads/2015/03/Inactive-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42" y="4567237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Image result for inactive chi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42" y="3348038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78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pic>
        <p:nvPicPr>
          <p:cNvPr id="79875" name="Picture 2" descr="http://www.cdc.gov/healthyyouth/images/schoolhealth/wsccmodel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30480"/>
            <a:ext cx="7566502" cy="7627620"/>
          </a:xfrm>
        </p:spPr>
      </p:pic>
    </p:spTree>
    <p:extLst>
      <p:ext uri="{BB962C8B-B14F-4D97-AF65-F5344CB8AC3E}">
        <p14:creationId xmlns:p14="http://schemas.microsoft.com/office/powerpoint/2010/main" val="7846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>
          <a:xfrm>
            <a:off x="674539" y="902043"/>
            <a:ext cx="7237366" cy="92333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We believe in these Basic Assumptions</a:t>
            </a:r>
          </a:p>
        </p:txBody>
      </p:sp>
      <p:sp>
        <p:nvSpPr>
          <p:cNvPr id="53251" name="Content Placeholder 1"/>
          <p:cNvSpPr>
            <a:spLocks noGrp="1"/>
          </p:cNvSpPr>
          <p:nvPr>
            <p:ph sz="quarter" idx="1"/>
          </p:nvPr>
        </p:nvSpPr>
        <p:spPr>
          <a:xfrm>
            <a:off x="331787" y="2561109"/>
            <a:ext cx="9354662" cy="50292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chemeClr val="tx2"/>
                </a:solidFill>
              </a:rPr>
              <a:t>Behavior </a:t>
            </a:r>
            <a:r>
              <a:rPr lang="en-US" altLang="en-US" sz="2400" b="1" dirty="0">
                <a:solidFill>
                  <a:schemeClr val="tx2"/>
                </a:solidFill>
              </a:rPr>
              <a:t>change is influenced or determined by the environment –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because  environments value and reward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certain behaviors.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400" b="1" dirty="0" smtClean="0">
              <a:solidFill>
                <a:schemeClr val="tx2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 dirty="0" smtClean="0">
                <a:solidFill>
                  <a:schemeClr val="tx2"/>
                </a:solidFill>
              </a:rPr>
              <a:t>&amp;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400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To address the obesity problem we need to affect an environmental change – to create an environment that teaches, reinforces and rewards physical activity and healthy eating habits.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000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86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5280"/>
              <a:t>What is CATCH?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1787" y="1794193"/>
            <a:ext cx="9354662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CATCH stands for Coordinated Approach To Child Health (formerly known as the Child and Adolescent Trial for Cardiovascular Health)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It is part of a Coordinated School Health Program designed to prevent sedentary behavior, poor dietary choices, and tobacco use through changes at the elementary school level</a:t>
            </a:r>
          </a:p>
        </p:txBody>
      </p:sp>
      <p:grpSp>
        <p:nvGrpSpPr>
          <p:cNvPr id="81924" name="Group 12"/>
          <p:cNvGrpSpPr>
            <a:grpSpLocks/>
          </p:cNvGrpSpPr>
          <p:nvPr/>
        </p:nvGrpSpPr>
        <p:grpSpPr bwMode="auto">
          <a:xfrm>
            <a:off x="7305368" y="5648115"/>
            <a:ext cx="1566863" cy="1618636"/>
            <a:chOff x="5928" y="3501"/>
            <a:chExt cx="474" cy="736"/>
          </a:xfrm>
        </p:grpSpPr>
        <p:sp>
          <p:nvSpPr>
            <p:cNvPr id="81926" name="Rectangle 13"/>
            <p:cNvSpPr>
              <a:spLocks noChangeArrowheads="1"/>
            </p:cNvSpPr>
            <p:nvPr/>
          </p:nvSpPr>
          <p:spPr bwMode="auto">
            <a:xfrm>
              <a:off x="5959" y="3529"/>
              <a:ext cx="443" cy="7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98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81927" name="Rectangle 14"/>
            <p:cNvSpPr>
              <a:spLocks noChangeArrowheads="1"/>
            </p:cNvSpPr>
            <p:nvPr/>
          </p:nvSpPr>
          <p:spPr bwMode="auto">
            <a:xfrm>
              <a:off x="5947" y="3516"/>
              <a:ext cx="442" cy="7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98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81928" name="Rectangle 15"/>
            <p:cNvSpPr>
              <a:spLocks noChangeArrowheads="1"/>
            </p:cNvSpPr>
            <p:nvPr/>
          </p:nvSpPr>
          <p:spPr bwMode="auto">
            <a:xfrm>
              <a:off x="5928" y="3501"/>
              <a:ext cx="443" cy="7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98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81929" name="Picture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" y="3557"/>
              <a:ext cx="369" cy="597"/>
            </a:xfrm>
            <a:prstGeom prst="rect">
              <a:avLst/>
            </a:prstGeom>
            <a:noFill/>
            <a:ln w="25400">
              <a:solidFill>
                <a:srgbClr val="79001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8047303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2" name="AutoShape 4"/>
          <p:cNvSpPr>
            <a:spLocks noChangeArrowheads="1"/>
          </p:cNvSpPr>
          <p:nvPr/>
        </p:nvSpPr>
        <p:spPr bwMode="auto">
          <a:xfrm>
            <a:off x="4159568" y="3320415"/>
            <a:ext cx="1676400" cy="184404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980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4380" y="1874521"/>
            <a:ext cx="2235200" cy="911543"/>
            <a:chOff x="811" y="1488"/>
            <a:chExt cx="1280" cy="522"/>
          </a:xfrm>
        </p:grpSpPr>
        <p:sp>
          <p:nvSpPr>
            <p:cNvPr id="467974" name="Oval 6"/>
            <p:cNvSpPr>
              <a:spLocks noChangeArrowheads="1"/>
            </p:cNvSpPr>
            <p:nvPr/>
          </p:nvSpPr>
          <p:spPr bwMode="auto">
            <a:xfrm>
              <a:off x="811" y="1637"/>
              <a:ext cx="162" cy="3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99537" tIns="48895" rIns="99537" bIns="48895" anchor="ctr">
              <a:spAutoFit/>
            </a:bodyPr>
            <a:lstStyle/>
            <a:p>
              <a:pPr>
                <a:defRPr/>
              </a:pPr>
              <a:endParaRPr lang="en-US" sz="1980">
                <a:solidFill>
                  <a:srgbClr val="000000"/>
                </a:solidFill>
              </a:endParaRPr>
            </a:p>
          </p:txBody>
        </p:sp>
        <p:sp>
          <p:nvSpPr>
            <p:cNvPr id="23571" name="Text Box 7"/>
            <p:cNvSpPr txBox="1">
              <a:spLocks noChangeArrowheads="1"/>
            </p:cNvSpPr>
            <p:nvPr/>
          </p:nvSpPr>
          <p:spPr bwMode="auto">
            <a:xfrm>
              <a:off x="981" y="1488"/>
              <a:ext cx="111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37" tIns="48895" rIns="99537" bIns="4889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640" dirty="0">
                  <a:solidFill>
                    <a:srgbClr val="FF0000"/>
                  </a:solidFill>
                  <a:latin typeface="Tahoma" panose="020B0604030504040204" pitchFamily="34" charset="0"/>
                </a:rPr>
                <a:t>Classroom Curriculum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0560" y="5981703"/>
            <a:ext cx="2085023" cy="911543"/>
            <a:chOff x="811" y="3120"/>
            <a:chExt cx="1194" cy="522"/>
          </a:xfrm>
        </p:grpSpPr>
        <p:sp>
          <p:nvSpPr>
            <p:cNvPr id="467977" name="Oval 9"/>
            <p:cNvSpPr>
              <a:spLocks noChangeArrowheads="1"/>
            </p:cNvSpPr>
            <p:nvPr/>
          </p:nvSpPr>
          <p:spPr bwMode="auto">
            <a:xfrm>
              <a:off x="811" y="3221"/>
              <a:ext cx="162" cy="3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99537" tIns="48895" rIns="99537" bIns="48895" anchor="ctr">
              <a:spAutoFit/>
            </a:bodyPr>
            <a:lstStyle/>
            <a:p>
              <a:pPr>
                <a:defRPr/>
              </a:pPr>
              <a:endParaRPr lang="en-US" sz="1980">
                <a:solidFill>
                  <a:srgbClr val="000000"/>
                </a:solidFill>
              </a:endParaRPr>
            </a:p>
          </p:txBody>
        </p:sp>
        <p:sp>
          <p:nvSpPr>
            <p:cNvPr id="23569" name="Text Box 10"/>
            <p:cNvSpPr txBox="1">
              <a:spLocks noChangeArrowheads="1"/>
            </p:cNvSpPr>
            <p:nvPr/>
          </p:nvSpPr>
          <p:spPr bwMode="auto">
            <a:xfrm>
              <a:off x="1067" y="3120"/>
              <a:ext cx="93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37" tIns="48895" rIns="99537" bIns="4889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640">
                  <a:solidFill>
                    <a:srgbClr val="FF0000"/>
                  </a:solidFill>
                  <a:latin typeface="Tahoma" panose="020B0604030504040204" pitchFamily="34" charset="0"/>
                </a:rPr>
                <a:t>Child Nutrition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040880" y="1958341"/>
            <a:ext cx="2235200" cy="911543"/>
            <a:chOff x="3797" y="1488"/>
            <a:chExt cx="1280" cy="522"/>
          </a:xfrm>
        </p:grpSpPr>
        <p:sp>
          <p:nvSpPr>
            <p:cNvPr id="467980" name="Oval 12"/>
            <p:cNvSpPr>
              <a:spLocks noChangeArrowheads="1"/>
            </p:cNvSpPr>
            <p:nvPr/>
          </p:nvSpPr>
          <p:spPr bwMode="auto">
            <a:xfrm>
              <a:off x="3797" y="1637"/>
              <a:ext cx="162" cy="3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99537" tIns="48895" rIns="99537" bIns="48895" anchor="ctr">
              <a:spAutoFit/>
            </a:bodyPr>
            <a:lstStyle/>
            <a:p>
              <a:pPr>
                <a:defRPr/>
              </a:pPr>
              <a:endParaRPr lang="en-US" sz="1980">
                <a:solidFill>
                  <a:srgbClr val="000000"/>
                </a:solidFill>
              </a:endParaRPr>
            </a:p>
          </p:txBody>
        </p:sp>
        <p:sp>
          <p:nvSpPr>
            <p:cNvPr id="23567" name="Text Box 13"/>
            <p:cNvSpPr txBox="1">
              <a:spLocks noChangeArrowheads="1"/>
            </p:cNvSpPr>
            <p:nvPr/>
          </p:nvSpPr>
          <p:spPr bwMode="auto">
            <a:xfrm>
              <a:off x="3968" y="1488"/>
              <a:ext cx="1109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37" tIns="48895" rIns="99537" bIns="4889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640">
                  <a:solidFill>
                    <a:srgbClr val="FF0000"/>
                  </a:solidFill>
                  <a:latin typeface="Tahoma" panose="020B0604030504040204" pitchFamily="34" charset="0"/>
                </a:rPr>
                <a:t>Physical Education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957060" y="5897883"/>
            <a:ext cx="2235200" cy="576263"/>
            <a:chOff x="3797" y="3216"/>
            <a:chExt cx="1280" cy="330"/>
          </a:xfrm>
        </p:grpSpPr>
        <p:sp>
          <p:nvSpPr>
            <p:cNvPr id="467983" name="Oval 15"/>
            <p:cNvSpPr>
              <a:spLocks noChangeArrowheads="1"/>
            </p:cNvSpPr>
            <p:nvPr/>
          </p:nvSpPr>
          <p:spPr bwMode="auto">
            <a:xfrm>
              <a:off x="3797" y="3221"/>
              <a:ext cx="162" cy="3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lIns="99537" tIns="48895" rIns="99537" bIns="48895" anchor="ctr">
              <a:spAutoFit/>
            </a:bodyPr>
            <a:lstStyle/>
            <a:p>
              <a:pPr>
                <a:defRPr/>
              </a:pPr>
              <a:endParaRPr lang="en-US" sz="1980">
                <a:solidFill>
                  <a:srgbClr val="000000"/>
                </a:solidFill>
              </a:endParaRPr>
            </a:p>
          </p:txBody>
        </p:sp>
        <p:sp>
          <p:nvSpPr>
            <p:cNvPr id="23565" name="Text Box 16"/>
            <p:cNvSpPr txBox="1">
              <a:spLocks noChangeArrowheads="1"/>
            </p:cNvSpPr>
            <p:nvPr/>
          </p:nvSpPr>
          <p:spPr bwMode="auto">
            <a:xfrm>
              <a:off x="3968" y="3216"/>
              <a:ext cx="110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37" tIns="48895" rIns="99537" bIns="4889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640">
                  <a:solidFill>
                    <a:srgbClr val="FF0000"/>
                  </a:solidFill>
                  <a:latin typeface="Tahoma" panose="020B0604030504040204" pitchFamily="34" charset="0"/>
                </a:rPr>
                <a:t>Family</a:t>
              </a:r>
            </a:p>
          </p:txBody>
        </p:sp>
      </p:grpSp>
      <p:sp>
        <p:nvSpPr>
          <p:cNvPr id="467985" name="Text Box 17"/>
          <p:cNvSpPr txBox="1">
            <a:spLocks noChangeArrowheads="1"/>
          </p:cNvSpPr>
          <p:nvPr/>
        </p:nvSpPr>
        <p:spPr bwMode="auto">
          <a:xfrm>
            <a:off x="419100" y="449580"/>
            <a:ext cx="9387840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40" b="1" dirty="0">
                <a:solidFill>
                  <a:srgbClr val="4C418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CATCH Components</a:t>
            </a:r>
          </a:p>
        </p:txBody>
      </p:sp>
      <p:pic>
        <p:nvPicPr>
          <p:cNvPr id="467986" name="Picture 18" descr="mama_teaching_boy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0" y="3299461"/>
            <a:ext cx="2849880" cy="18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7987" name="Picture 19" descr="MVC-002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3299460"/>
            <a:ext cx="2933700" cy="192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7988" name="Picture 20" descr="The image “http://www.sph.uth.tmc.edu/catch/digitial_picture_file/bryan_pics/bryan_running_girl.jpg” cannot be displayed, because it contains error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80" y="1371600"/>
            <a:ext cx="2933700" cy="19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7989" name="Picture 21" descr="The image “http://www.sph.uth.tmc.edu/catch/digitial_picture_file/ruben_sanchez_robstown/robstown_parent_fruit_cup.jpg” cannot be displayed, because it contains error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60" y="5227320"/>
            <a:ext cx="301752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9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27"/>
          <p:cNvGrpSpPr>
            <a:grpSpLocks/>
          </p:cNvGrpSpPr>
          <p:nvPr/>
        </p:nvGrpSpPr>
        <p:grpSpPr bwMode="auto">
          <a:xfrm>
            <a:off x="2705100" y="2778126"/>
            <a:ext cx="4146550" cy="3197225"/>
            <a:chOff x="1824" y="1361"/>
            <a:chExt cx="2612" cy="2014"/>
          </a:xfrm>
        </p:grpSpPr>
        <p:sp>
          <p:nvSpPr>
            <p:cNvPr id="6" name="Oval 1028"/>
            <p:cNvSpPr>
              <a:spLocks noChangeArrowheads="1"/>
            </p:cNvSpPr>
            <p:nvPr/>
          </p:nvSpPr>
          <p:spPr bwMode="auto">
            <a:xfrm>
              <a:off x="1860" y="1361"/>
              <a:ext cx="2576" cy="20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29"/>
            <p:cNvSpPr>
              <a:spLocks noChangeArrowheads="1"/>
            </p:cNvSpPr>
            <p:nvPr/>
          </p:nvSpPr>
          <p:spPr bwMode="auto">
            <a:xfrm>
              <a:off x="2688" y="2019"/>
              <a:ext cx="920" cy="73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C00000"/>
                  </a:solidFill>
                </a:rPr>
                <a:t>social &amp;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C00000"/>
                  </a:solidFill>
                </a:rPr>
                <a:t>emotional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C00000"/>
                  </a:solidFill>
                </a:rPr>
                <a:t>learning </a:t>
              </a:r>
            </a:p>
          </p:txBody>
        </p:sp>
        <p:sp>
          <p:nvSpPr>
            <p:cNvPr id="8" name="Line 1030"/>
            <p:cNvSpPr>
              <a:spLocks noChangeShapeType="1"/>
            </p:cNvSpPr>
            <p:nvPr/>
          </p:nvSpPr>
          <p:spPr bwMode="auto">
            <a:xfrm>
              <a:off x="3608" y="2484"/>
              <a:ext cx="736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 flipH="1">
              <a:off x="1906" y="2484"/>
              <a:ext cx="782" cy="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Line 1032"/>
            <p:cNvSpPr>
              <a:spLocks noChangeShapeType="1"/>
            </p:cNvSpPr>
            <p:nvPr/>
          </p:nvSpPr>
          <p:spPr bwMode="auto">
            <a:xfrm flipV="1">
              <a:off x="3378" y="1555"/>
              <a:ext cx="506" cy="5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2596" y="1570"/>
              <a:ext cx="9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Self-awareness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2208" y="2736"/>
              <a:ext cx="82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</a:rPr>
                <a:t>Social awareness</a:t>
              </a:r>
            </a:p>
          </p:txBody>
        </p:sp>
        <p:sp>
          <p:nvSpPr>
            <p:cNvPr id="13" name="Text Box 1035"/>
            <p:cNvSpPr txBox="1">
              <a:spLocks noChangeArrowheads="1"/>
            </p:cNvSpPr>
            <p:nvPr/>
          </p:nvSpPr>
          <p:spPr bwMode="auto">
            <a:xfrm>
              <a:off x="3216" y="2784"/>
              <a:ext cx="9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</a:rPr>
                <a:t>Relationship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</a:rPr>
                <a:t>Skills</a:t>
              </a:r>
            </a:p>
          </p:txBody>
        </p:sp>
        <p:sp>
          <p:nvSpPr>
            <p:cNvPr id="14" name="Line 1036"/>
            <p:cNvSpPr>
              <a:spLocks noChangeShapeType="1"/>
            </p:cNvSpPr>
            <p:nvPr/>
          </p:nvSpPr>
          <p:spPr bwMode="auto">
            <a:xfrm>
              <a:off x="2366" y="1555"/>
              <a:ext cx="552" cy="5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 Box 1037"/>
            <p:cNvSpPr txBox="1">
              <a:spLocks noChangeArrowheads="1"/>
            </p:cNvSpPr>
            <p:nvPr/>
          </p:nvSpPr>
          <p:spPr bwMode="auto">
            <a:xfrm>
              <a:off x="3504" y="2017"/>
              <a:ext cx="91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</a:rPr>
                <a:t>Responsible decision-making</a:t>
              </a:r>
            </a:p>
          </p:txBody>
        </p:sp>
        <p:sp>
          <p:nvSpPr>
            <p:cNvPr id="16" name="Text Box 1038"/>
            <p:cNvSpPr txBox="1">
              <a:spLocks noChangeArrowheads="1"/>
            </p:cNvSpPr>
            <p:nvPr/>
          </p:nvSpPr>
          <p:spPr bwMode="auto">
            <a:xfrm>
              <a:off x="1824" y="1920"/>
              <a:ext cx="101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</a:rPr>
                <a:t>Self-management</a:t>
              </a:r>
            </a:p>
          </p:txBody>
        </p:sp>
        <p:sp>
          <p:nvSpPr>
            <p:cNvPr id="17" name="Line 1039"/>
            <p:cNvSpPr>
              <a:spLocks noChangeShapeType="1"/>
            </p:cNvSpPr>
            <p:nvPr/>
          </p:nvSpPr>
          <p:spPr bwMode="auto">
            <a:xfrm>
              <a:off x="3102" y="2755"/>
              <a:ext cx="0" cy="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 Box 1042"/>
          <p:cNvSpPr txBox="1">
            <a:spLocks noChangeArrowheads="1"/>
          </p:cNvSpPr>
          <p:nvPr/>
        </p:nvSpPr>
        <p:spPr bwMode="auto">
          <a:xfrm>
            <a:off x="1008063" y="2470227"/>
            <a:ext cx="1860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</a:rPr>
              <a:t>Managing emotions and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</a:rPr>
              <a:t>behaviors to achieve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</a:rPr>
              <a:t>one’s goals</a:t>
            </a:r>
          </a:p>
        </p:txBody>
      </p:sp>
      <p:sp>
        <p:nvSpPr>
          <p:cNvPr id="20" name="Text Box 1044"/>
          <p:cNvSpPr txBox="1">
            <a:spLocks noChangeArrowheads="1"/>
          </p:cNvSpPr>
          <p:nvPr/>
        </p:nvSpPr>
        <p:spPr bwMode="auto">
          <a:xfrm>
            <a:off x="2835275" y="1743722"/>
            <a:ext cx="3505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</a:rPr>
              <a:t>Recognizing one’s emotions and values as well as one’s strengths and limitations</a:t>
            </a:r>
          </a:p>
        </p:txBody>
      </p:sp>
      <p:sp>
        <p:nvSpPr>
          <p:cNvPr id="21" name="Text Box 1041"/>
          <p:cNvSpPr txBox="1">
            <a:spLocks noChangeArrowheads="1"/>
          </p:cNvSpPr>
          <p:nvPr/>
        </p:nvSpPr>
        <p:spPr bwMode="auto">
          <a:xfrm>
            <a:off x="6545262" y="2232172"/>
            <a:ext cx="2133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</a:rPr>
              <a:t>Making ethical, constructive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</a:rPr>
              <a:t>choices about</a:t>
            </a:r>
            <a:br>
              <a:rPr lang="en-US" altLang="en-US" sz="1600" dirty="0">
                <a:solidFill>
                  <a:srgbClr val="000000"/>
                </a:solidFill>
              </a:rPr>
            </a:br>
            <a:r>
              <a:rPr lang="en-US" altLang="en-US" sz="1600" dirty="0">
                <a:solidFill>
                  <a:srgbClr val="000000"/>
                </a:solidFill>
              </a:rPr>
              <a:t>personal and</a:t>
            </a:r>
            <a:br>
              <a:rPr lang="en-US" altLang="en-US" sz="1600" dirty="0">
                <a:solidFill>
                  <a:srgbClr val="000000"/>
                </a:solidFill>
              </a:rPr>
            </a:br>
            <a:r>
              <a:rPr lang="en-US" altLang="en-US" sz="1600" dirty="0">
                <a:solidFill>
                  <a:srgbClr val="000000"/>
                </a:solidFill>
              </a:rPr>
              <a:t>social behavior</a:t>
            </a:r>
          </a:p>
        </p:txBody>
      </p:sp>
      <p:sp>
        <p:nvSpPr>
          <p:cNvPr id="22" name="Text Box 1040"/>
          <p:cNvSpPr txBox="1">
            <a:spLocks noChangeArrowheads="1"/>
          </p:cNvSpPr>
          <p:nvPr/>
        </p:nvSpPr>
        <p:spPr bwMode="auto">
          <a:xfrm>
            <a:off x="6340475" y="5263358"/>
            <a:ext cx="3276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</a:rPr>
              <a:t>Forming positive</a:t>
            </a:r>
            <a:br>
              <a:rPr lang="en-US" altLang="en-US" sz="1600" dirty="0">
                <a:solidFill>
                  <a:srgbClr val="000000"/>
                </a:solidFill>
              </a:rPr>
            </a:br>
            <a:r>
              <a:rPr lang="en-US" altLang="en-US" sz="1600" dirty="0">
                <a:solidFill>
                  <a:srgbClr val="000000"/>
                </a:solidFill>
              </a:rPr>
              <a:t>relationships, working in</a:t>
            </a:r>
            <a:br>
              <a:rPr lang="en-US" altLang="en-US" sz="1600" dirty="0">
                <a:solidFill>
                  <a:srgbClr val="000000"/>
                </a:solidFill>
              </a:rPr>
            </a:br>
            <a:r>
              <a:rPr lang="en-US" altLang="en-US" sz="1600" dirty="0">
                <a:solidFill>
                  <a:srgbClr val="000000"/>
                </a:solidFill>
              </a:rPr>
              <a:t>teams, and dealing effectively</a:t>
            </a:r>
            <a:br>
              <a:rPr lang="en-US" altLang="en-US" sz="1600" dirty="0">
                <a:solidFill>
                  <a:srgbClr val="000000"/>
                </a:solidFill>
              </a:rPr>
            </a:br>
            <a:r>
              <a:rPr lang="en-US" altLang="en-US" sz="1600" dirty="0">
                <a:solidFill>
                  <a:srgbClr val="000000"/>
                </a:solidFill>
              </a:rPr>
              <a:t>with conflict</a:t>
            </a:r>
          </a:p>
        </p:txBody>
      </p:sp>
      <p:sp>
        <p:nvSpPr>
          <p:cNvPr id="23" name="Text Box 1043"/>
          <p:cNvSpPr txBox="1">
            <a:spLocks noChangeArrowheads="1"/>
          </p:cNvSpPr>
          <p:nvPr/>
        </p:nvSpPr>
        <p:spPr bwMode="auto">
          <a:xfrm>
            <a:off x="371475" y="5387723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</a:rPr>
              <a:t>Showing understanding and empathy for others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276600" y="7216208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</a:rPr>
              <a:t>Graphic: CASEL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914400"/>
            <a:ext cx="9476509" cy="1754326"/>
          </a:xfrm>
        </p:spPr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</a:rPr>
              <a:t>What are the </a:t>
            </a:r>
            <a:r>
              <a:rPr lang="en-US" altLang="en-US" sz="4000" dirty="0" smtClean="0">
                <a:latin typeface="Arial" panose="020B0604020202020204" pitchFamily="34" charset="0"/>
              </a:rPr>
              <a:t>Core SE Competencies</a:t>
            </a:r>
            <a:r>
              <a:rPr lang="en-US" altLang="en-US" sz="4000" dirty="0">
                <a:latin typeface="Arial" panose="020B0604020202020204" pitchFamily="34" charset="0"/>
              </a:rPr>
              <a:t>?</a:t>
            </a:r>
            <a:br>
              <a:rPr lang="en-US" altLang="en-US" sz="4000" dirty="0">
                <a:latin typeface="Arial" panose="020B0604020202020204" pitchFamily="34" charset="0"/>
              </a:rPr>
            </a:br>
            <a:endParaRPr lang="en-US" altLang="en-US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1"/>
          <p:cNvSpPr>
            <a:spLocks noGrp="1" noChangeArrowheads="1"/>
          </p:cNvSpPr>
          <p:nvPr>
            <p:ph type="title"/>
          </p:nvPr>
        </p:nvSpPr>
        <p:spPr>
          <a:xfrm>
            <a:off x="502920" y="667861"/>
            <a:ext cx="8549640" cy="579839"/>
          </a:xfrm>
        </p:spPr>
        <p:txBody>
          <a:bodyPr/>
          <a:lstStyle/>
          <a:p>
            <a:pPr algn="ctr" eaLnBrk="1" hangingPunct="1"/>
            <a:r>
              <a:rPr lang="en-US" altLang="en-US" sz="3520" u="sng" dirty="0"/>
              <a:t>Strategies for Success</a:t>
            </a:r>
            <a:endParaRPr lang="en-US" altLang="en-US" sz="3520" u="sng" dirty="0">
              <a:latin typeface="Univers 65 Bold"/>
            </a:endParaRPr>
          </a:p>
        </p:txBody>
      </p:sp>
      <p:sp>
        <p:nvSpPr>
          <p:cNvPr id="146435" name="Rectangle 14"/>
          <p:cNvSpPr>
            <a:spLocks noGrp="1" noChangeArrowheads="1"/>
          </p:cNvSpPr>
          <p:nvPr>
            <p:ph idx="1"/>
          </p:nvPr>
        </p:nvSpPr>
        <p:spPr>
          <a:xfrm>
            <a:off x="754380" y="2545080"/>
            <a:ext cx="8549640" cy="31013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>
              <a:latin typeface="Univers 65 Bold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2640">
              <a:latin typeface="Univers 65 Bold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2920" y="1874521"/>
            <a:ext cx="8214360" cy="497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965606" lvl="1" indent="-422453">
              <a:spcBef>
                <a:spcPct val="20000"/>
              </a:spcBef>
              <a:buFont typeface="Wingdings 2"/>
              <a:buChar char=""/>
              <a:defRPr/>
            </a:pPr>
            <a:r>
              <a:rPr lang="en-US" sz="2420" b="1" kern="0" dirty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Formation of School Wellness Committee – Meets on a regular </a:t>
            </a:r>
            <a:r>
              <a:rPr lang="en-US" sz="2420" b="1" kern="0" dirty="0" smtClean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basis</a:t>
            </a:r>
          </a:p>
          <a:p>
            <a:pPr marL="965606" lvl="1" indent="-422453">
              <a:spcBef>
                <a:spcPct val="20000"/>
              </a:spcBef>
              <a:buFont typeface="Wingdings 2"/>
              <a:buChar char=""/>
              <a:defRPr/>
            </a:pPr>
            <a:r>
              <a:rPr lang="en-US" sz="2420" b="1" kern="0" dirty="0" smtClean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Capacity Building</a:t>
            </a:r>
            <a:endParaRPr lang="en-US" sz="2420" b="1" kern="0" dirty="0">
              <a:solidFill>
                <a:srgbClr val="68478D">
                  <a:lumMod val="75000"/>
                </a:srgbClr>
              </a:solidFill>
              <a:latin typeface="Univers 65 Bold"/>
            </a:endParaRPr>
          </a:p>
          <a:p>
            <a:pPr marL="965606" lvl="1" indent="-422453">
              <a:spcBef>
                <a:spcPct val="20000"/>
              </a:spcBef>
              <a:buFont typeface="Wingdings 2"/>
              <a:buChar char=""/>
              <a:defRPr/>
            </a:pPr>
            <a:r>
              <a:rPr lang="en-US" sz="2420" b="1" kern="0" dirty="0" smtClean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Policy, Systems, and Environmental Focus</a:t>
            </a:r>
          </a:p>
          <a:p>
            <a:pPr marL="965606" lvl="1" indent="-422453">
              <a:spcBef>
                <a:spcPct val="20000"/>
              </a:spcBef>
              <a:buFont typeface="Wingdings 2"/>
              <a:buChar char=""/>
              <a:defRPr/>
            </a:pPr>
            <a:r>
              <a:rPr lang="en-US" sz="2420" b="1" kern="0" dirty="0" smtClean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Social Determinants of Health</a:t>
            </a:r>
            <a:endParaRPr lang="en-US" sz="2420" b="1" kern="0" dirty="0">
              <a:solidFill>
                <a:srgbClr val="68478D">
                  <a:lumMod val="75000"/>
                </a:srgbClr>
              </a:solidFill>
              <a:latin typeface="Univers 65 Bold"/>
            </a:endParaRPr>
          </a:p>
          <a:p>
            <a:pPr marL="965606" lvl="1" indent="-422453">
              <a:spcBef>
                <a:spcPct val="20000"/>
              </a:spcBef>
              <a:buFont typeface="Wingdings 2"/>
              <a:buChar char=""/>
              <a:defRPr/>
            </a:pPr>
            <a:r>
              <a:rPr lang="en-US" sz="2420" b="1" kern="0" dirty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CDC’s School Health </a:t>
            </a:r>
            <a:r>
              <a:rPr lang="en-US" sz="2420" b="1" kern="0" dirty="0" smtClean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Index Assessment</a:t>
            </a:r>
            <a:endParaRPr lang="en-US" sz="2420" b="1" kern="0" dirty="0">
              <a:solidFill>
                <a:srgbClr val="68478D">
                  <a:lumMod val="75000"/>
                </a:srgbClr>
              </a:solidFill>
              <a:latin typeface="Univers 65 Bold"/>
            </a:endParaRPr>
          </a:p>
          <a:p>
            <a:pPr marL="965606" lvl="1" indent="-422453">
              <a:spcBef>
                <a:spcPct val="20000"/>
              </a:spcBef>
              <a:buFont typeface="Wingdings 2"/>
              <a:buChar char=""/>
              <a:defRPr/>
            </a:pPr>
            <a:r>
              <a:rPr lang="en-US" sz="2420" b="1" kern="0" dirty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Develop Action Plan – Wellness Policy Development</a:t>
            </a:r>
          </a:p>
          <a:p>
            <a:pPr marL="965606" lvl="1" indent="-422453">
              <a:spcBef>
                <a:spcPct val="20000"/>
              </a:spcBef>
              <a:buFont typeface="Wingdings 2"/>
              <a:buChar char=""/>
              <a:defRPr/>
            </a:pPr>
            <a:r>
              <a:rPr lang="en-US" sz="2420" b="1" kern="0" dirty="0" smtClean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Staff </a:t>
            </a:r>
            <a:r>
              <a:rPr lang="en-US" sz="2420" b="1" kern="0" dirty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Wellness Programs</a:t>
            </a:r>
          </a:p>
          <a:p>
            <a:pPr marL="965606" lvl="1" indent="-422453">
              <a:spcBef>
                <a:spcPct val="20000"/>
              </a:spcBef>
              <a:buFont typeface="Wingdings 2"/>
              <a:buChar char=""/>
              <a:defRPr/>
            </a:pPr>
            <a:r>
              <a:rPr lang="en-US" sz="2420" b="1" kern="0" dirty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Curriculum &amp; Equipment Purchase</a:t>
            </a:r>
          </a:p>
          <a:p>
            <a:pPr marL="965606" lvl="1" indent="-422453">
              <a:spcBef>
                <a:spcPct val="20000"/>
              </a:spcBef>
              <a:buFont typeface="Wingdings 2"/>
              <a:buChar char=""/>
              <a:defRPr/>
            </a:pPr>
            <a:r>
              <a:rPr lang="en-US" sz="2420" b="1" kern="0" dirty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Family Wellness Events – Community Involvement Strategy</a:t>
            </a:r>
          </a:p>
          <a:p>
            <a:pPr marL="965606" lvl="1" indent="-422453">
              <a:spcBef>
                <a:spcPct val="20000"/>
              </a:spcBef>
              <a:buFont typeface="Wingdings 2"/>
              <a:buChar char=""/>
              <a:defRPr/>
            </a:pPr>
            <a:r>
              <a:rPr lang="en-US" sz="2420" b="1" kern="0" dirty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Lesson Modeling</a:t>
            </a:r>
          </a:p>
          <a:p>
            <a:pPr marL="965606" lvl="1" indent="-422453">
              <a:spcBef>
                <a:spcPct val="20000"/>
              </a:spcBef>
              <a:buFont typeface="Wingdings 2"/>
              <a:buChar char=""/>
              <a:defRPr/>
            </a:pPr>
            <a:r>
              <a:rPr lang="en-US" sz="2420" b="1" kern="0" dirty="0" smtClean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Bullying </a:t>
            </a:r>
            <a:r>
              <a:rPr lang="en-US" sz="2420" b="1" kern="0" dirty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Prevention / Social and Emotional Learning </a:t>
            </a:r>
            <a:r>
              <a:rPr lang="en-US" sz="2420" b="1" kern="0" dirty="0" smtClean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On-going </a:t>
            </a:r>
            <a:r>
              <a:rPr lang="en-US" sz="2420" b="1" kern="0" dirty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Newsletters</a:t>
            </a:r>
          </a:p>
          <a:p>
            <a:pPr marL="965606" lvl="1" indent="-422453">
              <a:spcBef>
                <a:spcPct val="20000"/>
              </a:spcBef>
              <a:buFont typeface="Wingdings 2"/>
              <a:buChar char=""/>
              <a:defRPr/>
            </a:pPr>
            <a:r>
              <a:rPr lang="en-US" sz="2420" b="1" kern="0" dirty="0">
                <a:solidFill>
                  <a:srgbClr val="68478D">
                    <a:lumMod val="75000"/>
                  </a:srgbClr>
                </a:solidFill>
                <a:latin typeface="Univers 65 Bold"/>
              </a:rPr>
              <a:t>Student Involvement</a:t>
            </a:r>
          </a:p>
          <a:p>
            <a:pPr marL="462686" indent="-422453">
              <a:spcBef>
                <a:spcPct val="20000"/>
              </a:spcBef>
              <a:defRPr/>
            </a:pPr>
            <a:endParaRPr lang="en-US" sz="3520" kern="0" dirty="0">
              <a:solidFill>
                <a:srgbClr val="000000"/>
              </a:solidFill>
              <a:latin typeface="Univers 65 Bold"/>
            </a:endParaRPr>
          </a:p>
        </p:txBody>
      </p:sp>
    </p:spTree>
    <p:extLst>
      <p:ext uri="{BB962C8B-B14F-4D97-AF65-F5344CB8AC3E}">
        <p14:creationId xmlns:p14="http://schemas.microsoft.com/office/powerpoint/2010/main" val="3752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1"/>
          <p:cNvSpPr>
            <a:spLocks noGrp="1" noChangeArrowheads="1"/>
          </p:cNvSpPr>
          <p:nvPr>
            <p:ph type="title"/>
          </p:nvPr>
        </p:nvSpPr>
        <p:spPr>
          <a:xfrm>
            <a:off x="438958" y="529433"/>
            <a:ext cx="8549640" cy="579839"/>
          </a:xfrm>
        </p:spPr>
        <p:txBody>
          <a:bodyPr/>
          <a:lstStyle/>
          <a:p>
            <a:pPr algn="ctr" eaLnBrk="1" hangingPunct="1"/>
            <a:r>
              <a:rPr lang="en-US" altLang="en-US" sz="3520" u="sng" dirty="0" smtClean="0"/>
              <a:t>Strategies for Success</a:t>
            </a:r>
            <a:endParaRPr lang="en-US" altLang="en-US" sz="3520" u="sng" dirty="0">
              <a:latin typeface="Univers 65 Bold"/>
            </a:endParaRPr>
          </a:p>
        </p:txBody>
      </p:sp>
      <p:sp>
        <p:nvSpPr>
          <p:cNvPr id="19459" name="Rectangle 14"/>
          <p:cNvSpPr>
            <a:spLocks noGrp="1" noChangeArrowheads="1"/>
          </p:cNvSpPr>
          <p:nvPr>
            <p:ph idx="1"/>
          </p:nvPr>
        </p:nvSpPr>
        <p:spPr>
          <a:xfrm>
            <a:off x="754380" y="1476066"/>
            <a:ext cx="8549640" cy="5644573"/>
          </a:xfrm>
        </p:spPr>
        <p:txBody>
          <a:bodyPr>
            <a:normAutofit fontScale="25000" lnSpcReduction="20000"/>
          </a:bodyPr>
          <a:lstStyle/>
          <a:p>
            <a:pPr marL="301752" indent="-301752">
              <a:buFont typeface="Wingdings 2"/>
              <a:buChar char=""/>
              <a:defRPr/>
            </a:pPr>
            <a:r>
              <a:rPr lang="en-US" sz="9680" b="1" dirty="0">
                <a:solidFill>
                  <a:schemeClr val="tx2"/>
                </a:solidFill>
              </a:rPr>
              <a:t>Pre-Kindergarten Implementation</a:t>
            </a:r>
          </a:p>
          <a:p>
            <a:pPr marL="301752" indent="-301752">
              <a:buFont typeface="Wingdings 2"/>
              <a:buChar char=""/>
              <a:defRPr/>
            </a:pPr>
            <a:r>
              <a:rPr lang="en-US" sz="9680" b="1" dirty="0">
                <a:solidFill>
                  <a:schemeClr val="tx2"/>
                </a:solidFill>
              </a:rPr>
              <a:t>Leverage funding</a:t>
            </a:r>
          </a:p>
          <a:p>
            <a:pPr marL="301752" indent="-301752">
              <a:buFont typeface="Wingdings 2"/>
              <a:buChar char=""/>
              <a:defRPr/>
            </a:pPr>
            <a:r>
              <a:rPr lang="en-US" sz="9680" b="1" dirty="0">
                <a:solidFill>
                  <a:schemeClr val="tx2"/>
                </a:solidFill>
              </a:rPr>
              <a:t>After-School Component</a:t>
            </a:r>
          </a:p>
          <a:p>
            <a:pPr marL="301752" indent="-301752">
              <a:buFont typeface="Wingdings 2"/>
              <a:buChar char=""/>
              <a:defRPr/>
            </a:pPr>
            <a:r>
              <a:rPr lang="en-US" sz="9680" b="1" dirty="0">
                <a:solidFill>
                  <a:schemeClr val="tx2"/>
                </a:solidFill>
              </a:rPr>
              <a:t>Professional Development Opportunities</a:t>
            </a:r>
          </a:p>
          <a:p>
            <a:pPr marL="603504" lvl="1" indent="-301752">
              <a:buFont typeface="Wingdings"/>
              <a:buChar char=""/>
              <a:defRPr/>
            </a:pPr>
            <a:r>
              <a:rPr lang="en-US" sz="9680" b="1" dirty="0" smtClean="0">
                <a:solidFill>
                  <a:schemeClr val="tx2"/>
                </a:solidFill>
              </a:rPr>
              <a:t>C.A.T.C.H. (Coordinated Approach to Child Health)</a:t>
            </a:r>
          </a:p>
          <a:p>
            <a:pPr marL="603504" lvl="1" indent="-301752">
              <a:buFont typeface="Wingdings"/>
              <a:buChar char=""/>
              <a:defRPr/>
            </a:pPr>
            <a:r>
              <a:rPr lang="en-US" sz="9680" b="1" dirty="0" smtClean="0">
                <a:solidFill>
                  <a:schemeClr val="tx2"/>
                </a:solidFill>
              </a:rPr>
              <a:t>Mental Health First Aid (Youth and Adult)</a:t>
            </a:r>
          </a:p>
          <a:p>
            <a:pPr marL="603504" lvl="1" indent="-301752">
              <a:buFont typeface="Wingdings"/>
              <a:buChar char=""/>
              <a:defRPr/>
            </a:pPr>
            <a:r>
              <a:rPr lang="en-US" sz="9680" b="1" dirty="0" smtClean="0">
                <a:solidFill>
                  <a:schemeClr val="tx2"/>
                </a:solidFill>
              </a:rPr>
              <a:t>Signs of Suicide</a:t>
            </a:r>
            <a:endParaRPr lang="en-US" sz="9680" b="1" dirty="0">
              <a:solidFill>
                <a:schemeClr val="tx2"/>
              </a:solidFill>
            </a:endParaRPr>
          </a:p>
          <a:p>
            <a:pPr marL="603504" lvl="1" indent="-301752">
              <a:buFont typeface="Wingdings"/>
              <a:buChar char=""/>
              <a:defRPr/>
            </a:pPr>
            <a:r>
              <a:rPr lang="en-US" sz="9680" b="1" dirty="0">
                <a:solidFill>
                  <a:schemeClr val="tx2"/>
                </a:solidFill>
              </a:rPr>
              <a:t>Physical </a:t>
            </a:r>
            <a:r>
              <a:rPr lang="en-US" sz="9680" b="1" dirty="0" smtClean="0">
                <a:solidFill>
                  <a:schemeClr val="tx2"/>
                </a:solidFill>
              </a:rPr>
              <a:t>Education</a:t>
            </a:r>
            <a:endParaRPr lang="en-US" sz="9680" b="1" dirty="0">
              <a:solidFill>
                <a:schemeClr val="tx2"/>
              </a:solidFill>
            </a:endParaRPr>
          </a:p>
          <a:p>
            <a:pPr marL="603504" lvl="1" indent="-301752">
              <a:buFont typeface="Wingdings"/>
              <a:buChar char=""/>
              <a:defRPr/>
            </a:pPr>
            <a:r>
              <a:rPr lang="en-US" sz="9680" b="1" dirty="0" smtClean="0">
                <a:solidFill>
                  <a:schemeClr val="tx2"/>
                </a:solidFill>
              </a:rPr>
              <a:t>School Lunch Rocks (Professional Development for School Chefs)</a:t>
            </a:r>
            <a:endParaRPr lang="en-US" sz="9680" b="1" dirty="0">
              <a:solidFill>
                <a:schemeClr val="tx2"/>
              </a:solidFill>
            </a:endParaRPr>
          </a:p>
          <a:p>
            <a:pPr marL="301752" indent="-301752">
              <a:buFont typeface="Wingdings 2"/>
              <a:buChar char=""/>
              <a:defRPr/>
            </a:pPr>
            <a:r>
              <a:rPr lang="en-US" sz="9680" b="1" dirty="0">
                <a:solidFill>
                  <a:schemeClr val="tx2"/>
                </a:solidFill>
              </a:rPr>
              <a:t>Community Engagement – </a:t>
            </a:r>
            <a:r>
              <a:rPr lang="en-US" sz="9680" b="1" dirty="0" smtClean="0">
                <a:solidFill>
                  <a:schemeClr val="tx2"/>
                </a:solidFill>
              </a:rPr>
              <a:t>i.e. Forums</a:t>
            </a:r>
            <a:endParaRPr lang="en-US" sz="9680" b="1" dirty="0">
              <a:solidFill>
                <a:schemeClr val="tx2"/>
              </a:solidFill>
            </a:endParaRPr>
          </a:p>
          <a:p>
            <a:pPr marL="301752" indent="-301752">
              <a:buFont typeface="Wingdings 2"/>
              <a:buChar char=""/>
              <a:defRPr/>
            </a:pPr>
            <a:r>
              <a:rPr lang="en-US" sz="9680" b="1" dirty="0">
                <a:solidFill>
                  <a:schemeClr val="tx2"/>
                </a:solidFill>
              </a:rPr>
              <a:t>Farm-to-School / Local Farmer </a:t>
            </a:r>
            <a:r>
              <a:rPr lang="en-US" sz="9680" b="1" dirty="0" smtClean="0">
                <a:solidFill>
                  <a:schemeClr val="tx2"/>
                </a:solidFill>
              </a:rPr>
              <a:t>Engagement</a:t>
            </a:r>
            <a:endParaRPr lang="en-US" sz="9680" b="1" dirty="0">
              <a:solidFill>
                <a:schemeClr val="tx2"/>
              </a:solidFill>
            </a:endParaRPr>
          </a:p>
          <a:p>
            <a:pPr marL="301752" indent="-301752">
              <a:buFont typeface="Wingdings 2"/>
              <a:buChar char=""/>
              <a:defRPr/>
            </a:pPr>
            <a:r>
              <a:rPr lang="en-US" sz="9680" b="1" dirty="0">
                <a:solidFill>
                  <a:schemeClr val="tx2"/>
                </a:solidFill>
              </a:rPr>
              <a:t>Summer Youth </a:t>
            </a:r>
            <a:r>
              <a:rPr lang="en-US" sz="9680" b="1" dirty="0" smtClean="0">
                <a:solidFill>
                  <a:schemeClr val="tx2"/>
                </a:solidFill>
              </a:rPr>
              <a:t>Programming</a:t>
            </a:r>
            <a:endParaRPr lang="en-US" sz="9680" b="1" dirty="0">
              <a:solidFill>
                <a:schemeClr val="tx2"/>
              </a:solidFill>
            </a:endParaRPr>
          </a:p>
          <a:p>
            <a:pPr marL="301752" indent="-301752">
              <a:lnSpc>
                <a:spcPct val="110000"/>
              </a:lnSpc>
              <a:buFont typeface="Wingdings 2"/>
              <a:buChar char=""/>
              <a:defRPr/>
            </a:pPr>
            <a:endParaRPr lang="en-US" sz="2860" dirty="0">
              <a:solidFill>
                <a:schemeClr val="tx2"/>
              </a:solidFill>
              <a:latin typeface="Univers 65 Bold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6598" y="2386899"/>
            <a:ext cx="8214360" cy="48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62686" indent="-422453">
              <a:spcBef>
                <a:spcPct val="20000"/>
              </a:spcBef>
              <a:defRPr/>
            </a:pPr>
            <a:endParaRPr lang="en-US" sz="3520" kern="0" dirty="0">
              <a:solidFill>
                <a:srgbClr val="000000"/>
              </a:solidFill>
              <a:latin typeface="Univers 65 Bold"/>
            </a:endParaRPr>
          </a:p>
        </p:txBody>
      </p:sp>
    </p:spTree>
    <p:extLst>
      <p:ext uri="{BB962C8B-B14F-4D97-AF65-F5344CB8AC3E}">
        <p14:creationId xmlns:p14="http://schemas.microsoft.com/office/powerpoint/2010/main" val="27645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340242" y="213785"/>
            <a:ext cx="7237366" cy="92333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Healthy Southern Illinois Delta Network</a:t>
            </a:r>
          </a:p>
        </p:txBody>
      </p:sp>
      <p:sp>
        <p:nvSpPr>
          <p:cNvPr id="126979" name="Content Placeholder 4"/>
          <p:cNvSpPr>
            <a:spLocks noGrp="1"/>
          </p:cNvSpPr>
          <p:nvPr>
            <p:ph idx="1"/>
          </p:nvPr>
        </p:nvSpPr>
        <p:spPr>
          <a:xfrm>
            <a:off x="331787" y="1533832"/>
            <a:ext cx="9354662" cy="528956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</a:p>
        </p:txBody>
      </p:sp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0" y="2096295"/>
            <a:ext cx="4067017" cy="536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1460" y="2025445"/>
            <a:ext cx="4945380" cy="479969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en-US" sz="2530" b="1" dirty="0">
                <a:solidFill>
                  <a:srgbClr val="FF3300"/>
                </a:solidFill>
                <a:cs typeface="Times New Roman" pitchFamily="18" charset="0"/>
              </a:rPr>
              <a:t>Mission: </a:t>
            </a:r>
            <a:r>
              <a:rPr lang="en-US" altLang="en-US" sz="2530" i="1" dirty="0">
                <a:solidFill>
                  <a:srgbClr val="000000"/>
                </a:solidFill>
                <a:cs typeface="Times New Roman" pitchFamily="18" charset="0"/>
              </a:rPr>
              <a:t>Transforming Southern Illinois into a Region that Supports and Enhances Healthy </a:t>
            </a:r>
            <a:r>
              <a:rPr lang="en-US" altLang="en-US" sz="2530" i="1" dirty="0" smtClean="0">
                <a:solidFill>
                  <a:srgbClr val="000000"/>
                </a:solidFill>
                <a:cs typeface="Times New Roman" pitchFamily="18" charset="0"/>
              </a:rPr>
              <a:t>Living</a:t>
            </a:r>
          </a:p>
          <a:p>
            <a:pPr marL="0" indent="0">
              <a:buFont typeface="Arial"/>
              <a:buNone/>
              <a:defRPr/>
            </a:pPr>
            <a:r>
              <a:rPr lang="en-US" altLang="en-US" sz="253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en-US" sz="2530" b="1" i="1" dirty="0" smtClean="0">
                <a:solidFill>
                  <a:srgbClr val="000000"/>
                </a:solidFill>
                <a:cs typeface="Times New Roman" pitchFamily="18" charset="0"/>
              </a:rPr>
              <a:t>www.HSIDN.org</a:t>
            </a:r>
          </a:p>
          <a:p>
            <a:pPr marL="0" indent="0">
              <a:buFont typeface="Arial"/>
              <a:buNone/>
              <a:defRPr/>
            </a:pPr>
            <a:r>
              <a:rPr lang="en-US" altLang="en-US" sz="2530" b="1" dirty="0" smtClean="0">
                <a:solidFill>
                  <a:srgbClr val="FF3300"/>
                </a:solidFill>
                <a:cs typeface="Times New Roman" pitchFamily="18" charset="0"/>
              </a:rPr>
              <a:t>Goal</a:t>
            </a:r>
            <a:r>
              <a:rPr lang="en-US" altLang="en-US" sz="2530" b="1" dirty="0">
                <a:solidFill>
                  <a:srgbClr val="FF3300"/>
                </a:solidFill>
                <a:cs typeface="Times New Roman" pitchFamily="18" charset="0"/>
              </a:rPr>
              <a:t>:</a:t>
            </a:r>
            <a:endParaRPr lang="en-US" altLang="en-US" sz="2090" i="1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buFont typeface="Arial"/>
              <a:buNone/>
              <a:defRPr/>
            </a:pPr>
            <a:endParaRPr lang="en-US" altLang="en-US" sz="2090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090" dirty="0">
                <a:solidFill>
                  <a:srgbClr val="000000"/>
                </a:solidFill>
              </a:rPr>
              <a:t>Create infrastructure leading to policy, systems &amp; environmental changes for a healthy southern Illinois.  </a:t>
            </a:r>
            <a:br>
              <a:rPr lang="en-US" sz="2090" dirty="0">
                <a:solidFill>
                  <a:srgbClr val="000000"/>
                </a:solidFill>
              </a:rPr>
            </a:br>
            <a:endParaRPr lang="en-US" sz="209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90" dirty="0">
                <a:solidFill>
                  <a:srgbClr val="000000"/>
                </a:solidFill>
              </a:rPr>
              <a:t>Prevent and control overweight/obesity related chronic disease. </a:t>
            </a:r>
            <a:br>
              <a:rPr lang="en-US" sz="2090" dirty="0">
                <a:solidFill>
                  <a:srgbClr val="000000"/>
                </a:solidFill>
              </a:rPr>
            </a:br>
            <a:endParaRPr lang="en-US" sz="209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90" dirty="0">
                <a:solidFill>
                  <a:srgbClr val="000000"/>
                </a:solidFill>
              </a:rPr>
              <a:t>Reduce tobacco use and eliminate exposure to secondhand smoke. </a:t>
            </a:r>
            <a:br>
              <a:rPr lang="en-US" sz="2090" dirty="0">
                <a:solidFill>
                  <a:srgbClr val="000000"/>
                </a:solidFill>
              </a:rPr>
            </a:br>
            <a:endParaRPr lang="en-US" sz="209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90" dirty="0">
                <a:solidFill>
                  <a:srgbClr val="000000"/>
                </a:solidFill>
              </a:rPr>
              <a:t>Promote high impact clinical preventative services. </a:t>
            </a:r>
            <a:endParaRPr lang="en-US" altLang="en-US" sz="2090" i="1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buFont typeface="Arial"/>
              <a:buNone/>
              <a:defRPr/>
            </a:pPr>
            <a:endParaRPr lang="en-US" sz="264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2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What does the research say?</a:t>
            </a:r>
          </a:p>
        </p:txBody>
      </p:sp>
      <p:pic>
        <p:nvPicPr>
          <p:cNvPr id="104451" name="Picture 245" descr="B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" y="2712720"/>
            <a:ext cx="4107180" cy="3941287"/>
          </a:xfrm>
        </p:spPr>
      </p:pic>
      <p:pic>
        <p:nvPicPr>
          <p:cNvPr id="104452" name="Picture 248" descr="EI.png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8675" y="2628900"/>
            <a:ext cx="4149725" cy="3983038"/>
          </a:xfrm>
        </p:spPr>
      </p:pic>
      <p:sp>
        <p:nvSpPr>
          <p:cNvPr id="104453" name="Text Placeholder 11"/>
          <p:cNvSpPr txBox="1">
            <a:spLocks/>
          </p:cNvSpPr>
          <p:nvPr/>
        </p:nvSpPr>
        <p:spPr bwMode="auto">
          <a:xfrm>
            <a:off x="502920" y="1706880"/>
            <a:ext cx="4444207" cy="82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Font typeface="Wingdings 2" panose="05020102010507070707" pitchFamily="18" charset="2"/>
              <a:buNone/>
            </a:pPr>
            <a:r>
              <a:rPr lang="en-US" altLang="en-US" sz="2640">
                <a:solidFill>
                  <a:srgbClr val="7030A0"/>
                </a:solidFill>
              </a:rPr>
              <a:t>Brains after sitting quietly</a:t>
            </a:r>
          </a:p>
        </p:txBody>
      </p:sp>
      <p:sp>
        <p:nvSpPr>
          <p:cNvPr id="104454" name="Text Placeholder 13"/>
          <p:cNvSpPr txBox="1">
            <a:spLocks/>
          </p:cNvSpPr>
          <p:nvPr/>
        </p:nvSpPr>
        <p:spPr bwMode="auto">
          <a:xfrm>
            <a:off x="5113020" y="1706880"/>
            <a:ext cx="4945380" cy="82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00"/>
              </a:buClr>
              <a:buFont typeface="Wingdings 2" panose="05020102010507070707" pitchFamily="18" charset="2"/>
              <a:buNone/>
            </a:pPr>
            <a:r>
              <a:rPr lang="en-US" altLang="en-US" sz="2640">
                <a:solidFill>
                  <a:srgbClr val="7030A0"/>
                </a:solidFill>
              </a:rPr>
              <a:t>Brains after 20 minute walk</a:t>
            </a:r>
          </a:p>
        </p:txBody>
      </p:sp>
      <p:sp>
        <p:nvSpPr>
          <p:cNvPr id="104455" name="TextBox 8"/>
          <p:cNvSpPr txBox="1">
            <a:spLocks noChangeArrowheads="1"/>
          </p:cNvSpPr>
          <p:nvPr/>
        </p:nvSpPr>
        <p:spPr bwMode="auto">
          <a:xfrm>
            <a:off x="586740" y="6316981"/>
            <a:ext cx="882205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40">
                <a:ea typeface="ＭＳ Ｐゴシック" panose="020B0600070205080204" pitchFamily="34" charset="-128"/>
              </a:rPr>
              <a:t>Average composite of 20 student brains taking the same test</a:t>
            </a:r>
          </a:p>
        </p:txBody>
      </p:sp>
      <p:sp>
        <p:nvSpPr>
          <p:cNvPr id="104456" name="TextBox 7"/>
          <p:cNvSpPr txBox="1">
            <a:spLocks noChangeArrowheads="1"/>
          </p:cNvSpPr>
          <p:nvPr/>
        </p:nvSpPr>
        <p:spPr bwMode="auto">
          <a:xfrm>
            <a:off x="3520440" y="2633725"/>
            <a:ext cx="33528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60" b="1">
                <a:solidFill>
                  <a:srgbClr val="FF0000"/>
                </a:solidFill>
              </a:rPr>
              <a:t>ROI: </a:t>
            </a:r>
            <a:r>
              <a:rPr lang="en-US" altLang="en-US" sz="1760"/>
              <a:t>Studies show children scored a </a:t>
            </a:r>
            <a:r>
              <a:rPr lang="en-US" altLang="en-US" sz="1760" b="1" u="sng"/>
              <a:t>full grade-level higher in reading </a:t>
            </a:r>
            <a:r>
              <a:rPr lang="en-US" altLang="en-US" sz="1760"/>
              <a:t>comprehension after physical activity than after a period of rest</a:t>
            </a:r>
            <a:endParaRPr lang="en-US" altLang="en-US" sz="1760" i="1"/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922020" y="6736081"/>
            <a:ext cx="821436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320" b="1" dirty="0">
                <a:ea typeface="ＭＳ Ｐゴシック" pitchFamily="-84" charset="-128"/>
              </a:rPr>
              <a:t>Research/scan compliments of Dr. Chuck Hillman University of Illinois: </a:t>
            </a:r>
            <a:r>
              <a:rPr lang="en-US" sz="132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-84" charset="-128"/>
              </a:rPr>
              <a:t>Hillman, C.H., et al. (2009) The effect of acute treadmill walking on cognitive control and academic achievement in preadolescent children. </a:t>
            </a:r>
            <a:r>
              <a:rPr lang="en-US" sz="132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-84" charset="-128"/>
              </a:rPr>
              <a:t>Neuroscience. </a:t>
            </a:r>
            <a:r>
              <a:rPr lang="en-US" sz="132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-84" charset="-128"/>
              </a:rPr>
              <a:t>159(3):1044-54. </a:t>
            </a:r>
            <a:endParaRPr lang="en-US" sz="1320" b="1" i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05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2" y="213785"/>
            <a:ext cx="7237366" cy="590931"/>
          </a:xfrm>
        </p:spPr>
        <p:txBody>
          <a:bodyPr/>
          <a:lstStyle/>
          <a:p>
            <a:r>
              <a:rPr lang="en-US" sz="3600" dirty="0" smtClean="0"/>
              <a:t>Enhanced</a:t>
            </a:r>
            <a:r>
              <a:rPr lang="en-US" dirty="0" smtClean="0"/>
              <a:t> </a:t>
            </a:r>
            <a:r>
              <a:rPr lang="en-US" sz="3600" dirty="0" smtClean="0"/>
              <a:t>PE</a:t>
            </a:r>
            <a:endParaRPr lang="en-US" sz="3600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31005" y="1659910"/>
            <a:ext cx="8504238" cy="4572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3000" b="1" dirty="0" smtClean="0">
                <a:solidFill>
                  <a:schemeClr val="accent5">
                    <a:lumMod val="75000"/>
                  </a:schemeClr>
                </a:solidFill>
              </a:rPr>
              <a:t>Goal</a:t>
            </a: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3000" dirty="0">
                <a:solidFill>
                  <a:schemeClr val="accent5">
                    <a:lumMod val="75000"/>
                  </a:schemeClr>
                </a:solidFill>
              </a:rPr>
              <a:t>All Illinois K‐12 school students will participate in daily, high‐quality physical education (PE) in order to promote academic achievement and realize the lifetime benefits of exercise and fitness.</a:t>
            </a: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3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3000" b="1" dirty="0">
                <a:solidFill>
                  <a:schemeClr val="accent5">
                    <a:lumMod val="75000"/>
                  </a:schemeClr>
                </a:solidFill>
              </a:rPr>
              <a:t>Enhanced PE</a:t>
            </a: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3000" dirty="0">
                <a:solidFill>
                  <a:schemeClr val="accent5">
                    <a:lumMod val="75000"/>
                  </a:schemeClr>
                </a:solidFill>
              </a:rPr>
              <a:t>Increasing the amount of moderate‐to‐vigorous physical activity (MVPA) that students receive during P.E. class to at least 50% of class time.</a:t>
            </a: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81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2" y="213785"/>
            <a:ext cx="7237366" cy="590931"/>
          </a:xfrm>
        </p:spPr>
        <p:txBody>
          <a:bodyPr/>
          <a:lstStyle/>
          <a:p>
            <a:r>
              <a:rPr lang="en-US" sz="3600" dirty="0" smtClean="0"/>
              <a:t>Enhanced </a:t>
            </a:r>
            <a:r>
              <a:rPr lang="en-US" sz="3600" dirty="0" err="1" smtClean="0"/>
              <a:t>pe</a:t>
            </a:r>
            <a:r>
              <a:rPr lang="en-US" sz="3600" dirty="0" smtClean="0"/>
              <a:t> &amp; catch</a:t>
            </a:r>
            <a:endParaRPr lang="en-US" sz="36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74453" y="1645162"/>
            <a:ext cx="3965575" cy="4572000"/>
          </a:xfrm>
        </p:spPr>
        <p:txBody>
          <a:bodyPr>
            <a:normAutofit fontScale="62500" lnSpcReduction="20000"/>
          </a:bodyPr>
          <a:lstStyle/>
          <a:p>
            <a:pPr marL="274320" indent="-274320" algn="ctr">
              <a:buNone/>
              <a:defRPr/>
            </a:pPr>
            <a:r>
              <a:rPr lang="en-US" sz="3800" b="1" dirty="0" smtClean="0">
                <a:ea typeface="+mn-ea"/>
              </a:rPr>
              <a:t>Enhanced PE: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endParaRPr lang="en-US" dirty="0" smtClean="0">
              <a:ea typeface="+mn-ea"/>
            </a:endParaRP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en-US" dirty="0" smtClean="0">
                <a:ea typeface="+mn-ea"/>
              </a:rPr>
              <a:t>Leads to better learners, better behavior in the classroom, and better student health.</a:t>
            </a:r>
          </a:p>
          <a:p>
            <a:pPr marL="274320" indent="-274320">
              <a:buNone/>
              <a:defRPr/>
            </a:pPr>
            <a:r>
              <a:rPr lang="en-US" dirty="0" smtClean="0">
                <a:ea typeface="+mn-ea"/>
              </a:rPr>
              <a:t> 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en-US" dirty="0" smtClean="0">
                <a:ea typeface="+mn-ea"/>
              </a:rPr>
              <a:t>Changing policies, practices, and curricula so that students spend more time in moderate to vigorous physical activity (MVPA) during each class.</a:t>
            </a:r>
          </a:p>
          <a:p>
            <a:pPr marL="274320" indent="-274320">
              <a:buNone/>
              <a:defRPr/>
            </a:pPr>
            <a:endParaRPr lang="en-US" dirty="0" smtClean="0">
              <a:ea typeface="+mn-ea"/>
            </a:endParaRP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en-US" dirty="0" smtClean="0">
                <a:ea typeface="+mn-ea"/>
              </a:rPr>
              <a:t>Schools will see a return on investment on the dollars and time dedicated to P.E. and physical activity. </a:t>
            </a:r>
          </a:p>
          <a:p>
            <a:pPr marL="274320" indent="-274320">
              <a:buFont typeface="Wingdings 2"/>
              <a:buChar char=""/>
              <a:defRPr/>
            </a:pPr>
            <a:endParaRPr lang="en-US" dirty="0"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9895" y="1506913"/>
            <a:ext cx="43154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CATCH</a:t>
            </a:r>
          </a:p>
          <a:p>
            <a:pPr algn="ctr">
              <a:defRPr/>
            </a:pPr>
            <a:endParaRPr lang="en-US" sz="19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Has researched-based curriculums and equipment to create healthier students and better learners.</a:t>
            </a:r>
          </a:p>
          <a:p>
            <a:pPr>
              <a:defRPr/>
            </a:pPr>
            <a:endParaRPr lang="en-US" sz="19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Emphasizes wellness policies and committees, completion of the School Health Index, SOFIT evaluations, etc. </a:t>
            </a:r>
          </a:p>
          <a:p>
            <a:pPr>
              <a:defRPr/>
            </a:pPr>
            <a:endParaRPr lang="en-US" sz="19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en-US" sz="19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Schools have a designated CATCH trainer who will conduct follow-up interviews with staff, conduct evaluations and share results with school staff.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1500" b="1" dirty="0">
              <a:solidFill>
                <a:srgbClr val="00B0F0"/>
              </a:solidFill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21749" y="2627671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40028" y="3588775"/>
            <a:ext cx="972321" cy="422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40749" y="4994787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6174" y="6585226"/>
            <a:ext cx="9303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</a:rPr>
              <a:t>CATCH is a method to helps meet the Enhanced PE Standards</a:t>
            </a:r>
          </a:p>
        </p:txBody>
      </p:sp>
    </p:spTree>
    <p:extLst>
      <p:ext uri="{BB962C8B-B14F-4D97-AF65-F5344CB8AC3E}">
        <p14:creationId xmlns:p14="http://schemas.microsoft.com/office/powerpoint/2010/main" val="1333542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2" y="213785"/>
            <a:ext cx="7237366" cy="590931"/>
          </a:xfrm>
        </p:spPr>
        <p:txBody>
          <a:bodyPr/>
          <a:lstStyle/>
          <a:p>
            <a:r>
              <a:rPr lang="en-US" sz="3600" dirty="0" smtClean="0"/>
              <a:t>School report cards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" y="921365"/>
            <a:ext cx="9454756" cy="63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75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855" y="-92364"/>
            <a:ext cx="12783128" cy="78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3280" y="993057"/>
            <a:ext cx="8809328" cy="507831"/>
          </a:xfrm>
        </p:spPr>
        <p:txBody>
          <a:bodyPr/>
          <a:lstStyle/>
          <a:p>
            <a:pPr eaLnBrk="1" hangingPunct="1"/>
            <a:r>
              <a:rPr lang="en-US" altLang="en-US" b="1" u="sng" dirty="0" smtClean="0"/>
              <a:t>Conclusions and Recommendations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00613" y="1779251"/>
            <a:ext cx="9354662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WSCC model enhances school connectedness, student health, staff and family wellness, and educational outcomes.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CATCH demonstrated that behaviors such as eating foods high in saturated fat and physical inactivity can be changed.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A coordinated school health program can be implemented in schools &amp; it is possible to broadly disseminate a coordinated program. </a:t>
            </a:r>
          </a:p>
        </p:txBody>
      </p:sp>
      <p:grpSp>
        <p:nvGrpSpPr>
          <p:cNvPr id="144388" name="Group 4"/>
          <p:cNvGrpSpPr>
            <a:grpSpLocks/>
          </p:cNvGrpSpPr>
          <p:nvPr/>
        </p:nvGrpSpPr>
        <p:grpSpPr bwMode="auto">
          <a:xfrm>
            <a:off x="8263244" y="6361855"/>
            <a:ext cx="1713865" cy="1285240"/>
            <a:chOff x="5928" y="3501"/>
            <a:chExt cx="474" cy="736"/>
          </a:xfrm>
        </p:grpSpPr>
        <p:sp>
          <p:nvSpPr>
            <p:cNvPr id="144390" name="Rectangle 5"/>
            <p:cNvSpPr>
              <a:spLocks noChangeArrowheads="1"/>
            </p:cNvSpPr>
            <p:nvPr/>
          </p:nvSpPr>
          <p:spPr bwMode="auto">
            <a:xfrm>
              <a:off x="5959" y="3529"/>
              <a:ext cx="443" cy="7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98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44391" name="Rectangle 6"/>
            <p:cNvSpPr>
              <a:spLocks noChangeArrowheads="1"/>
            </p:cNvSpPr>
            <p:nvPr/>
          </p:nvSpPr>
          <p:spPr bwMode="auto">
            <a:xfrm>
              <a:off x="5947" y="3516"/>
              <a:ext cx="442" cy="7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98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44392" name="Rectangle 7"/>
            <p:cNvSpPr>
              <a:spLocks noChangeArrowheads="1"/>
            </p:cNvSpPr>
            <p:nvPr/>
          </p:nvSpPr>
          <p:spPr bwMode="auto">
            <a:xfrm>
              <a:off x="5928" y="3501"/>
              <a:ext cx="443" cy="7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98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144393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" y="3557"/>
              <a:ext cx="369" cy="597"/>
            </a:xfrm>
            <a:prstGeom prst="rect">
              <a:avLst/>
            </a:prstGeom>
            <a:noFill/>
            <a:ln w="25400">
              <a:solidFill>
                <a:srgbClr val="79001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5759581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1079" y="397164"/>
            <a:ext cx="7237366" cy="646331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For More Information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1150375" y="1651820"/>
            <a:ext cx="7177547" cy="2939846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2000" b="1" u="sng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2000" b="1" u="sng" dirty="0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2000" b="1" u="sng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en-US" sz="5100" b="1" u="sng" dirty="0" smtClean="0">
                <a:solidFill>
                  <a:schemeClr val="tx2"/>
                </a:solidFill>
              </a:rPr>
              <a:t>Jeff </a:t>
            </a:r>
            <a:r>
              <a:rPr lang="en-US" altLang="en-US" sz="5100" b="1" u="sng" dirty="0" smtClean="0">
                <a:solidFill>
                  <a:schemeClr val="tx2"/>
                </a:solidFill>
              </a:rPr>
              <a:t>Franklin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en-US" sz="5100" dirty="0" smtClean="0">
                <a:solidFill>
                  <a:schemeClr val="tx2"/>
                </a:solidFill>
              </a:rPr>
              <a:t>SIU Medicine - CRHSSD</a:t>
            </a:r>
            <a:endParaRPr lang="en-US" altLang="en-US" sz="51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en-US" sz="5100" dirty="0">
                <a:solidFill>
                  <a:schemeClr val="tx2"/>
                </a:solidFill>
                <a:hlinkClick r:id="rId3"/>
              </a:rPr>
              <a:t>jfranklin@siumed.edu</a:t>
            </a:r>
            <a:endParaRPr lang="en-US" altLang="en-US" sz="51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en-US" sz="5100" dirty="0" smtClean="0">
                <a:solidFill>
                  <a:schemeClr val="tx2"/>
                </a:solidFill>
              </a:rPr>
              <a:t>618-453-1251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20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altLang="en-US" sz="2640" dirty="0"/>
          </a:p>
          <a:p>
            <a:pPr eaLnBrk="1" hangingPunct="1">
              <a:buFontTx/>
              <a:buNone/>
            </a:pPr>
            <a:endParaRPr lang="en-US" altLang="en-US" sz="2640" dirty="0"/>
          </a:p>
          <a:p>
            <a:pPr eaLnBrk="1" hangingPunct="1">
              <a:buFontTx/>
              <a:buNone/>
            </a:pPr>
            <a:endParaRPr lang="en-US" altLang="en-US" sz="2640" dirty="0"/>
          </a:p>
        </p:txBody>
      </p:sp>
      <p:pic>
        <p:nvPicPr>
          <p:cNvPr id="33797" name="Picture 4" descr="CATC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80" y="4972442"/>
            <a:ext cx="3688080" cy="155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73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264" y="624366"/>
            <a:ext cx="8612809" cy="2086725"/>
          </a:xfrm>
        </p:spPr>
        <p:txBody>
          <a:bodyPr/>
          <a:lstStyle/>
          <a:p>
            <a:pPr algn="ctr"/>
            <a:r>
              <a:rPr lang="en-US" dirty="0" smtClean="0"/>
              <a:t>Illinois Delta Network</a:t>
            </a:r>
            <a:br>
              <a:rPr lang="en-US" dirty="0" smtClean="0"/>
            </a:br>
            <a:r>
              <a:rPr lang="en-US" dirty="0" smtClean="0"/>
              <a:t>Illinois CATCH on to Health Consortium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4" descr="http://www.hsidn.org/uploads/1/8/3/8/1838087/1339082_orig.png?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8" y="2181739"/>
            <a:ext cx="6475258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/>
          <a:srcRect t="13403"/>
          <a:stretch/>
        </p:blipFill>
        <p:spPr bwMode="auto">
          <a:xfrm>
            <a:off x="7458572" y="3048000"/>
            <a:ext cx="1514178" cy="261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4005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374266" y="349464"/>
            <a:ext cx="7961103" cy="1189300"/>
          </a:xfrm>
        </p:spPr>
        <p:txBody>
          <a:bodyPr/>
          <a:lstStyle/>
          <a:p>
            <a:pPr eaLnBrk="1" hangingPunct="1"/>
            <a:r>
              <a:rPr lang="en-US" altLang="en-US" sz="3960" dirty="0"/>
              <a:t>Illinois CATCH on to Health Consortium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331787" y="1794193"/>
            <a:ext cx="9354662" cy="502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Vision</a:t>
            </a:r>
          </a:p>
          <a:p>
            <a:pPr lvl="1" eaLnBrk="1" hangingPunct="1"/>
            <a:r>
              <a:rPr lang="en-US" altLang="en-US" dirty="0" smtClean="0">
                <a:solidFill>
                  <a:schemeClr val="tx2"/>
                </a:solidFill>
              </a:rPr>
              <a:t>ICHC will build sustainable school environments that positively impact the health of children and the communities in which they live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Mission</a:t>
            </a:r>
          </a:p>
          <a:p>
            <a:pPr lvl="1" eaLnBrk="1" hangingPunct="1"/>
            <a:r>
              <a:rPr lang="en-US" altLang="en-US" dirty="0" smtClean="0">
                <a:solidFill>
                  <a:schemeClr val="tx2"/>
                </a:solidFill>
              </a:rPr>
              <a:t>Illinois CATCH on to Health Consortium is dedicated to providing children with the knowledge and skills to make healthy choices for a lifetime.</a:t>
            </a:r>
          </a:p>
          <a:p>
            <a:pPr lvl="1"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295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>
          <a:xfrm>
            <a:off x="147061" y="931443"/>
            <a:ext cx="9387840" cy="1189300"/>
          </a:xfrm>
        </p:spPr>
        <p:txBody>
          <a:bodyPr/>
          <a:lstStyle/>
          <a:p>
            <a:pPr eaLnBrk="1" hangingPunct="1"/>
            <a:r>
              <a:rPr lang="en-US" altLang="en-US" sz="3960" dirty="0"/>
              <a:t>Working Together To Improve Southern Illinois</a:t>
            </a:r>
          </a:p>
        </p:txBody>
      </p:sp>
      <p:sp>
        <p:nvSpPr>
          <p:cNvPr id="131075" name="Text Placeholder 2"/>
          <p:cNvSpPr>
            <a:spLocks noGrp="1"/>
          </p:cNvSpPr>
          <p:nvPr>
            <p:ph idx="1"/>
          </p:nvPr>
        </p:nvSpPr>
        <p:spPr>
          <a:xfrm>
            <a:off x="331787" y="2071198"/>
            <a:ext cx="9354662" cy="5029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Over 70 schools in the southern 16 counties have implemented at least one component of CATCH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18" y="3176210"/>
            <a:ext cx="6291723" cy="44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469041"/>
            <a:ext cx="8549640" cy="75713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85649" y="2021494"/>
          <a:ext cx="7312700" cy="3745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512"/>
                <a:gridCol w="364131"/>
                <a:gridCol w="865937"/>
                <a:gridCol w="321247"/>
                <a:gridCol w="877223"/>
                <a:gridCol w="305448"/>
                <a:gridCol w="888509"/>
                <a:gridCol w="397985"/>
                <a:gridCol w="868948"/>
                <a:gridCol w="349835"/>
                <a:gridCol w="787696"/>
                <a:gridCol w="476229"/>
              </a:tblGrid>
              <a:tr h="463106">
                <a:tc gridSpan="12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Table 1: County Health Rankings (2014) – Health Outcomes and Factors – Southern Illinois Delta Counties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8529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POOREST HEALTH OUTCOMES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POOREST HEALTH FACTORS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POOREST HEALTH BEHAVIORS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POOREST CLINICAL CARE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POOREST SOCIAL AND ECONOMIC FACTORS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POOREST PHYSICAL ENVIRONMENT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58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Alexander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Alexander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Alexander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Hamilton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Alexander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Randolph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</a:tr>
              <a:tr h="3858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Gallatin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Pulaski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Saline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Hardin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Pulaski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Johnson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</a:tr>
              <a:tr h="3858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Franklin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Hardin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Massac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Gallatin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Hardin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Pulaski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</a:tr>
              <a:tr h="3858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Saline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Saline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Pulaski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Pulaski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Franklin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Gallatin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# 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</a:tr>
              <a:tr h="3858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Pulaski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Pope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</a:tr>
              <a:tr h="26812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Massac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</a:tr>
              <a:tr h="22632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Hardin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# 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35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40900" y="1905298"/>
          <a:ext cx="7576600" cy="4185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3886"/>
                <a:gridCol w="1904801"/>
                <a:gridCol w="1883112"/>
                <a:gridCol w="1904801"/>
              </a:tblGrid>
              <a:tr h="638387"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Table 2: County Health Rankings (2014) – Health Behaviors and Clinical Care –                             Southern Illinois Delta Counties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528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SMOKING *                              *(BRFSS Round 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OBESITY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PHYSICAL INACTIVITY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DIABETIC SCREENING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</a:tr>
              <a:tr h="351413"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Number and Percent of  Southern Illinois Delta Counties Worse Than Adult National Benchmark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76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16/16   100%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16/16   100%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16/16   100%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14/16   88%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</a:tr>
              <a:tr h="59972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 Benchmark     13%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 Benchmark     25%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 Benchmark     21%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 Benchmark     90%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</a:tr>
              <a:tr h="37117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Median          21%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Median            30%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US Median           28%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Median            84%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</a:tr>
              <a:tr h="25776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Illinois                  18%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Illinois                    27%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Illinois                   23%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Illinois                    85%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</a:tr>
              <a:tr h="63838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So. IL. Delta Counties  Range 15.2% - 27.5%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So. IL. Delta Counties  Range 28% - 34%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So. IL. Delta Counties  Range 23% - 32%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So. IL. Delta Counties  Range 79% - 91%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</a:tr>
              <a:tr h="535282">
                <a:tc gridSpan="4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</a:rPr>
                        <a:t>http://www.countyhealthrankings.org/sites/default/files/resources/2013%20National%20Benchmarks.pdf,</a:t>
                      </a:r>
                      <a:r>
                        <a:rPr lang="en-US" sz="900" dirty="0">
                          <a:effectLst/>
                        </a:rPr>
                        <a:t> retrieved March 2016.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72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r="1" b="59551"/>
          <a:stretch/>
        </p:blipFill>
        <p:spPr bwMode="auto">
          <a:xfrm>
            <a:off x="373909" y="1627979"/>
            <a:ext cx="9537988" cy="4525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62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2" y="213785"/>
            <a:ext cx="6945461" cy="1089529"/>
          </a:xfrm>
        </p:spPr>
        <p:txBody>
          <a:bodyPr/>
          <a:lstStyle/>
          <a:p>
            <a:r>
              <a:rPr lang="en-US" sz="3600" dirty="0"/>
              <a:t>Illinois Delta Region</a:t>
            </a:r>
            <a:br>
              <a:rPr lang="en-US" sz="3600" dirty="0"/>
            </a:br>
            <a:r>
              <a:rPr lang="en-US" sz="3600" dirty="0"/>
              <a:t>Obesity Rates - 2014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668458"/>
              </p:ext>
            </p:extLst>
          </p:nvPr>
        </p:nvGraphicFramePr>
        <p:xfrm>
          <a:off x="1277886" y="1476275"/>
          <a:ext cx="7600950" cy="559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2825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U Medicine">
      <a:dk1>
        <a:srgbClr val="000000"/>
      </a:dk1>
      <a:lt1>
        <a:srgbClr val="FFFFFF"/>
      </a:lt1>
      <a:dk2>
        <a:srgbClr val="68478D"/>
      </a:dk2>
      <a:lt2>
        <a:srgbClr val="FFFFFF"/>
      </a:lt2>
      <a:accent1>
        <a:srgbClr val="68478D"/>
      </a:accent1>
      <a:accent2>
        <a:srgbClr val="702082"/>
      </a:accent2>
      <a:accent3>
        <a:srgbClr val="4C4184"/>
      </a:accent3>
      <a:accent4>
        <a:srgbClr val="949CD0"/>
      </a:accent4>
      <a:accent5>
        <a:srgbClr val="926EBF"/>
      </a:accent5>
      <a:accent6>
        <a:srgbClr val="B884CB"/>
      </a:accent6>
      <a:hlink>
        <a:srgbClr val="68478D"/>
      </a:hlink>
      <a:folHlink>
        <a:srgbClr val="6D20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U_001_PPT_Template_Graphics_CG_120916" id="{0127B0F4-E2F0-A741-8EBB-81E5F25CD587}" vid="{17F57329-B092-1F41-AB4B-B49042532F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</TotalTime>
  <Words>1440</Words>
  <Application>Microsoft Office PowerPoint</Application>
  <PresentationFormat>Custom</PresentationFormat>
  <Paragraphs>296</Paragraphs>
  <Slides>26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Calibri</vt:lpstr>
      <vt:lpstr>Georgia</vt:lpstr>
      <vt:lpstr>Tahoma</vt:lpstr>
      <vt:lpstr>Times New Roman</vt:lpstr>
      <vt:lpstr>Univers 65 Bold</vt:lpstr>
      <vt:lpstr>Wingdings</vt:lpstr>
      <vt:lpstr>Wingdings 2</vt:lpstr>
      <vt:lpstr>Office Theme</vt:lpstr>
      <vt:lpstr>Illinois Catch Onto Health Consortium:  A Whole Community, Whole School, Whole Child Strategy for Southern Illinois</vt:lpstr>
      <vt:lpstr>Healthy Southern Illinois Delta Network</vt:lpstr>
      <vt:lpstr>Illinois Delta Network Illinois CATCH on to Health Consortium</vt:lpstr>
      <vt:lpstr>Illinois CATCH on to Health Consortium</vt:lpstr>
      <vt:lpstr>Working Together To Improve Southern Illinois</vt:lpstr>
      <vt:lpstr>  </vt:lpstr>
      <vt:lpstr> </vt:lpstr>
      <vt:lpstr> </vt:lpstr>
      <vt:lpstr>Illinois Delta Region Obesity Rates - 2014</vt:lpstr>
      <vt:lpstr>Obesity: the impact</vt:lpstr>
      <vt:lpstr>Obesity: Academic Impact</vt:lpstr>
      <vt:lpstr>Growing up in an  Obesogenic Environment</vt:lpstr>
      <vt:lpstr>PowerPoint Presentation</vt:lpstr>
      <vt:lpstr>We believe in these Basic Assumptions</vt:lpstr>
      <vt:lpstr>What is CATCH?</vt:lpstr>
      <vt:lpstr>PowerPoint Presentation</vt:lpstr>
      <vt:lpstr>What are the Core SE Competencies? </vt:lpstr>
      <vt:lpstr>Strategies for Success</vt:lpstr>
      <vt:lpstr>Strategies for Success</vt:lpstr>
      <vt:lpstr>What does the research say?</vt:lpstr>
      <vt:lpstr>Enhanced PE</vt:lpstr>
      <vt:lpstr>Enhanced pe &amp; catch</vt:lpstr>
      <vt:lpstr>School report cards</vt:lpstr>
      <vt:lpstr>PowerPoint Presentation</vt:lpstr>
      <vt:lpstr>Conclusions and Recommendations</vt:lpstr>
      <vt:lpstr>For More Information</vt:lpstr>
    </vt:vector>
  </TitlesOfParts>
  <Company>SIU School of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JFranklin</dc:creator>
  <cp:lastModifiedBy>Jeffrey Franklin</cp:lastModifiedBy>
  <cp:revision>73</cp:revision>
  <cp:lastPrinted>2018-10-08T20:36:54Z</cp:lastPrinted>
  <dcterms:created xsi:type="dcterms:W3CDTF">2017-06-21T14:04:55Z</dcterms:created>
  <dcterms:modified xsi:type="dcterms:W3CDTF">2018-10-10T15:51:10Z</dcterms:modified>
</cp:coreProperties>
</file>