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theme/theme14.xml" ContentType="application/vnd.openxmlformats-officedocument.theme+xml"/>
  <Override PartName="/ppt/slideLayouts/slideLayout67.xml" ContentType="application/vnd.openxmlformats-officedocument.presentationml.slideLayout+xml"/>
  <Override PartName="/ppt/theme/theme15.xml" ContentType="application/vnd.openxmlformats-officedocument.theme+xml"/>
  <Override PartName="/ppt/slideLayouts/slideLayout68.xml" ContentType="application/vnd.openxmlformats-officedocument.presentationml.slideLayout+xml"/>
  <Override PartName="/ppt/theme/theme16.xml" ContentType="application/vnd.openxmlformats-officedocument.theme+xml"/>
  <Override PartName="/ppt/slideLayouts/slideLayout69.xml" ContentType="application/vnd.openxmlformats-officedocument.presentationml.slideLayout+xml"/>
  <Override PartName="/ppt/theme/theme17.xml" ContentType="application/vnd.openxmlformats-officedocument.theme+xml"/>
  <Override PartName="/ppt/slideLayouts/slideLayout70.xml" ContentType="application/vnd.openxmlformats-officedocument.presentationml.slideLayout+xml"/>
  <Override PartName="/ppt/theme/theme18.xml" ContentType="application/vnd.openxmlformats-officedocument.theme+xml"/>
  <Override PartName="/ppt/slideLayouts/slideLayout71.xml" ContentType="application/vnd.openxmlformats-officedocument.presentationml.slideLayout+xml"/>
  <Override PartName="/ppt/theme/theme19.xml" ContentType="application/vnd.openxmlformats-officedocument.theme+xml"/>
  <Override PartName="/ppt/slideLayouts/slideLayout72.xml" ContentType="application/vnd.openxmlformats-officedocument.presentationml.slideLayout+xml"/>
  <Override PartName="/ppt/theme/theme20.xml" ContentType="application/vnd.openxmlformats-officedocument.theme+xml"/>
  <Override PartName="/ppt/slideLayouts/slideLayout73.xml" ContentType="application/vnd.openxmlformats-officedocument.presentationml.slideLayout+xml"/>
  <Override PartName="/ppt/theme/theme21.xml" ContentType="application/vnd.openxmlformats-officedocument.theme+xml"/>
  <Override PartName="/ppt/slideLayouts/slideLayout74.xml" ContentType="application/vnd.openxmlformats-officedocument.presentationml.slideLayout+xml"/>
  <Override PartName="/ppt/theme/theme22.xml" ContentType="application/vnd.openxmlformats-officedocument.theme+xml"/>
  <Override PartName="/ppt/slideLayouts/slideLayout75.xml" ContentType="application/vnd.openxmlformats-officedocument.presentationml.slideLayout+xml"/>
  <Override PartName="/ppt/theme/theme23.xml" ContentType="application/vnd.openxmlformats-officedocument.theme+xml"/>
  <Override PartName="/ppt/slideLayouts/slideLayout76.xml" ContentType="application/vnd.openxmlformats-officedocument.presentationml.slideLayout+xml"/>
  <Override PartName="/ppt/theme/theme2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696" r:id="rId2"/>
    <p:sldMasterId id="2147483708" r:id="rId3"/>
    <p:sldMasterId id="2147483720" r:id="rId4"/>
    <p:sldMasterId id="2147483745" r:id="rId5"/>
    <p:sldMasterId id="2147483791" r:id="rId6"/>
    <p:sldMasterId id="2147483793" r:id="rId7"/>
    <p:sldMasterId id="2147483795" r:id="rId8"/>
    <p:sldMasterId id="2147483797" r:id="rId9"/>
    <p:sldMasterId id="2147483799" r:id="rId10"/>
    <p:sldMasterId id="2147483801" r:id="rId11"/>
    <p:sldMasterId id="2147483803" r:id="rId12"/>
    <p:sldMasterId id="2147483805" r:id="rId13"/>
    <p:sldMasterId id="2147483807" r:id="rId14"/>
    <p:sldMasterId id="2147483809" r:id="rId15"/>
    <p:sldMasterId id="2147483811" r:id="rId16"/>
    <p:sldMasterId id="2147483813" r:id="rId17"/>
    <p:sldMasterId id="2147483815" r:id="rId18"/>
    <p:sldMasterId id="2147483817" r:id="rId19"/>
    <p:sldMasterId id="2147483819" r:id="rId20"/>
    <p:sldMasterId id="2147483857" r:id="rId21"/>
    <p:sldMasterId id="2147483859" r:id="rId22"/>
    <p:sldMasterId id="2147483861" r:id="rId23"/>
    <p:sldMasterId id="2147483863" r:id="rId24"/>
    <p:sldMasterId id="2147483893" r:id="rId25"/>
  </p:sldMasterIdLst>
  <p:notesMasterIdLst>
    <p:notesMasterId r:id="rId68"/>
  </p:notesMasterIdLst>
  <p:handoutMasterIdLst>
    <p:handoutMasterId r:id="rId69"/>
  </p:handoutMasterIdLst>
  <p:sldIdLst>
    <p:sldId id="367" r:id="rId26"/>
    <p:sldId id="627" r:id="rId27"/>
    <p:sldId id="579" r:id="rId28"/>
    <p:sldId id="629" r:id="rId29"/>
    <p:sldId id="628" r:id="rId30"/>
    <p:sldId id="582" r:id="rId31"/>
    <p:sldId id="659" r:id="rId32"/>
    <p:sldId id="646" r:id="rId33"/>
    <p:sldId id="647" r:id="rId34"/>
    <p:sldId id="640" r:id="rId35"/>
    <p:sldId id="620" r:id="rId36"/>
    <p:sldId id="621" r:id="rId37"/>
    <p:sldId id="496" r:id="rId38"/>
    <p:sldId id="625" r:id="rId39"/>
    <p:sldId id="638" r:id="rId40"/>
    <p:sldId id="587" r:id="rId41"/>
    <p:sldId id="622" r:id="rId42"/>
    <p:sldId id="586" r:id="rId43"/>
    <p:sldId id="630" r:id="rId44"/>
    <p:sldId id="639" r:id="rId45"/>
    <p:sldId id="631" r:id="rId46"/>
    <p:sldId id="636" r:id="rId47"/>
    <p:sldId id="637" r:id="rId48"/>
    <p:sldId id="575" r:id="rId49"/>
    <p:sldId id="642" r:id="rId50"/>
    <p:sldId id="656" r:id="rId51"/>
    <p:sldId id="648" r:id="rId52"/>
    <p:sldId id="644" r:id="rId53"/>
    <p:sldId id="596" r:id="rId54"/>
    <p:sldId id="645" r:id="rId55"/>
    <p:sldId id="650" r:id="rId56"/>
    <p:sldId id="651" r:id="rId57"/>
    <p:sldId id="652" r:id="rId58"/>
    <p:sldId id="653" r:id="rId59"/>
    <p:sldId id="654" r:id="rId60"/>
    <p:sldId id="655" r:id="rId61"/>
    <p:sldId id="635" r:id="rId62"/>
    <p:sldId id="633" r:id="rId63"/>
    <p:sldId id="657" r:id="rId64"/>
    <p:sldId id="658" r:id="rId65"/>
    <p:sldId id="613" r:id="rId66"/>
    <p:sldId id="626" r:id="rId67"/>
  </p:sldIdLst>
  <p:sldSz cx="6858000" cy="51435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6" autoAdjust="0"/>
    <p:restoredTop sz="79178" autoAdjust="0"/>
  </p:normalViewPr>
  <p:slideViewPr>
    <p:cSldViewPr snapToObjects="1">
      <p:cViewPr varScale="1">
        <p:scale>
          <a:sx n="110" d="100"/>
          <a:sy n="110" d="100"/>
        </p:scale>
        <p:origin x="1856" y="168"/>
      </p:cViewPr>
      <p:guideLst>
        <p:guide orient="horz" pos="1620"/>
        <p:guide pos="2160"/>
      </p:guideLst>
    </p:cSldViewPr>
  </p:slideViewPr>
  <p:outlineViewPr>
    <p:cViewPr>
      <p:scale>
        <a:sx n="33" d="100"/>
        <a:sy n="33" d="100"/>
      </p:scale>
      <p:origin x="0" y="-516"/>
    </p:cViewPr>
  </p:outlineViewPr>
  <p:notesTextViewPr>
    <p:cViewPr>
      <p:scale>
        <a:sx n="3" d="2"/>
        <a:sy n="3" d="2"/>
      </p:scale>
      <p:origin x="0" y="0"/>
    </p:cViewPr>
  </p:notesTextViewPr>
  <p:sorterViewPr>
    <p:cViewPr>
      <p:scale>
        <a:sx n="120" d="100"/>
        <a:sy n="120" d="100"/>
      </p:scale>
      <p:origin x="0" y="0"/>
    </p:cViewPr>
  </p:sorterViewPr>
  <p:notesViewPr>
    <p:cSldViewPr snapToGrid="0" snapToObjects="1">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5" Type="http://schemas.openxmlformats.org/officeDocument/2006/relationships/slideMaster" Target="slideMasters/slideMaster5.xml"/><Relationship Id="rId61" Type="http://schemas.openxmlformats.org/officeDocument/2006/relationships/slide" Target="slides/slide3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 Type="http://schemas.openxmlformats.org/officeDocument/2006/relationships/slideMaster" Target="slideMasters/slideMaster7.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2017 Multi-State Nutrition Assistants' Conference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t>5/9/2017</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76C974B-9301-8E4E-8114-11895BFC98A3}" type="slidenum">
              <a:rPr lang="en-US" smtClean="0"/>
              <a:pPr/>
              <a:t>‹#›</a:t>
            </a:fld>
            <a:endParaRPr lang="en-US" dirty="0"/>
          </a:p>
        </p:txBody>
      </p:sp>
    </p:spTree>
    <p:extLst>
      <p:ext uri="{BB962C8B-B14F-4D97-AF65-F5344CB8AC3E}">
        <p14:creationId xmlns:p14="http://schemas.microsoft.com/office/powerpoint/2010/main" val="246175016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2017 Multi-State Nutrition Assistants' Conference</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t>5/9/2017</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FB0C33-F185-2746-956E-EF7964142E4C}" type="slidenum">
              <a:rPr lang="en-US" smtClean="0"/>
              <a:pPr/>
              <a:t>‹#›</a:t>
            </a:fld>
            <a:endParaRPr lang="en-US" dirty="0"/>
          </a:p>
        </p:txBody>
      </p:sp>
    </p:spTree>
    <p:extLst>
      <p:ext uri="{BB962C8B-B14F-4D97-AF65-F5344CB8AC3E}">
        <p14:creationId xmlns:p14="http://schemas.microsoft.com/office/powerpoint/2010/main" val="267026341"/>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a:t>
            </a:fld>
            <a:endParaRPr lang="en-US" dirty="0"/>
          </a:p>
        </p:txBody>
      </p:sp>
      <p:sp>
        <p:nvSpPr>
          <p:cNvPr id="5" name="Date Placeholder 4"/>
          <p:cNvSpPr>
            <a:spLocks noGrp="1"/>
          </p:cNvSpPr>
          <p:nvPr>
            <p:ph type="dt" idx="11"/>
          </p:nvPr>
        </p:nvSpPr>
        <p:spPr/>
        <p:txBody>
          <a:bodyPr/>
          <a:lstStyle/>
          <a:p>
            <a:r>
              <a:rPr lang="en-US" dirty="0"/>
              <a:t>5/9/2017</a:t>
            </a:r>
          </a:p>
        </p:txBody>
      </p:sp>
      <p:sp>
        <p:nvSpPr>
          <p:cNvPr id="7" name="Header Placeholder 6"/>
          <p:cNvSpPr>
            <a:spLocks noGrp="1"/>
          </p:cNvSpPr>
          <p:nvPr>
            <p:ph type="hdr" sz="quarter" idx="12"/>
          </p:nvPr>
        </p:nvSpPr>
        <p:spPr/>
        <p:txBody>
          <a:bodyPr/>
          <a:lstStyle/>
          <a:p>
            <a:r>
              <a:rPr lang="en-US" dirty="0"/>
              <a:t>2017 Multi-State Nutrition Assistants' Conference</a:t>
            </a:r>
          </a:p>
        </p:txBody>
      </p:sp>
    </p:spTree>
    <p:extLst>
      <p:ext uri="{BB962C8B-B14F-4D97-AF65-F5344CB8AC3E}">
        <p14:creationId xmlns:p14="http://schemas.microsoft.com/office/powerpoint/2010/main" val="65733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Go NAP SACC is based on a set of best practices — </a:t>
            </a:r>
          </a:p>
          <a:p>
            <a:pPr marL="628650" lvl="1" indent="-171450">
              <a:buFont typeface="Arial" panose="020B0604020202020204" pitchFamily="34" charset="0"/>
              <a:buChar char="•"/>
            </a:pPr>
            <a:r>
              <a:rPr lang="en-US" dirty="0">
                <a:effectLst/>
              </a:rPr>
              <a:t>recommendations that stem from the latest research and guidelines in the field</a:t>
            </a:r>
          </a:p>
          <a:p>
            <a:pPr marL="171450" lvl="0" indent="-171450">
              <a:buFont typeface="Arial" panose="020B0604020202020204" pitchFamily="34" charset="0"/>
              <a:buChar char="•"/>
            </a:pPr>
            <a:r>
              <a:rPr lang="en-US" dirty="0">
                <a:effectLst/>
              </a:rPr>
              <a:t>Programs use Go NAP SACC to improve their practices, policies, and environments and meet these best practices.</a:t>
            </a:r>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11</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70602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and refresher training</a:t>
            </a:r>
          </a:p>
          <a:p>
            <a:r>
              <a:rPr lang="en-US" dirty="0"/>
              <a:t>Healthy</a:t>
            </a:r>
            <a:r>
              <a:rPr lang="en-US" baseline="0" dirty="0"/>
              <a:t> Habits System – tools to integrate IMIL concepts into all learning domains</a:t>
            </a:r>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12</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216872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13</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161747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14</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094502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16</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60010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B0C33-F185-2746-956E-EF7964142E4C}" type="slidenum">
              <a:rPr lang="en-US" smtClean="0"/>
              <a:pPr/>
              <a:t>17</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1574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18</a:t>
            </a:fld>
            <a:endParaRPr lang="en-US" dirty="0"/>
          </a:p>
        </p:txBody>
      </p:sp>
      <p:sp>
        <p:nvSpPr>
          <p:cNvPr id="5" name="Date Placeholder 4"/>
          <p:cNvSpPr>
            <a:spLocks noGrp="1"/>
          </p:cNvSpPr>
          <p:nvPr>
            <p:ph type="dt" idx="11"/>
          </p:nvPr>
        </p:nvSpPr>
        <p:spPr/>
        <p:txBody>
          <a:bodyPr/>
          <a:lstStyle/>
          <a:p>
            <a:r>
              <a:rPr lang="en-US" dirty="0"/>
              <a:t>5/9/2017</a:t>
            </a:r>
          </a:p>
        </p:txBody>
      </p:sp>
      <p:sp>
        <p:nvSpPr>
          <p:cNvPr id="7" name="Header Placeholder 6"/>
          <p:cNvSpPr>
            <a:spLocks noGrp="1"/>
          </p:cNvSpPr>
          <p:nvPr>
            <p:ph type="hdr" sz="quarter" idx="12"/>
          </p:nvPr>
        </p:nvSpPr>
        <p:spPr/>
        <p:txBody>
          <a:bodyPr/>
          <a:lstStyle/>
          <a:p>
            <a:r>
              <a:rPr lang="en-US" dirty="0"/>
              <a:t>2017 Multi-State Nutrition Assistants' Conference</a:t>
            </a:r>
          </a:p>
        </p:txBody>
      </p:sp>
    </p:spTree>
    <p:extLst>
      <p:ext uri="{BB962C8B-B14F-4D97-AF65-F5344CB8AC3E}">
        <p14:creationId xmlns:p14="http://schemas.microsoft.com/office/powerpoint/2010/main" val="26460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757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B0C33-F185-2746-956E-EF7964142E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5/9/2017</a:t>
            </a:r>
          </a:p>
        </p:txBody>
      </p:sp>
      <p:sp>
        <p:nvSpPr>
          <p:cNvPr id="7" name="Header Placeholder 6"/>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2017 Multi-State Nutrition Assistants' Conference</a:t>
            </a:r>
          </a:p>
        </p:txBody>
      </p:sp>
    </p:spTree>
    <p:extLst>
      <p:ext uri="{BB962C8B-B14F-4D97-AF65-F5344CB8AC3E}">
        <p14:creationId xmlns:p14="http://schemas.microsoft.com/office/powerpoint/2010/main" val="74812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24</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0951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25</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600876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26</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2551089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27</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942418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28</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2899733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29</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41758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30</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583796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31</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54940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32</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4221195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33</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294812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2036780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34</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4260349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35</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1886975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36</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1804719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B0C33-F185-2746-956E-EF7964142E4C}" type="slidenum">
              <a:rPr lang="en-US" smtClean="0"/>
              <a:pPr/>
              <a:t>41</a:t>
            </a:fld>
            <a:endParaRPr lang="en-US" dirty="0"/>
          </a:p>
        </p:txBody>
      </p:sp>
      <p:sp>
        <p:nvSpPr>
          <p:cNvPr id="5" name="Date Placeholder 4"/>
          <p:cNvSpPr>
            <a:spLocks noGrp="1"/>
          </p:cNvSpPr>
          <p:nvPr>
            <p:ph type="dt" idx="11"/>
          </p:nvPr>
        </p:nvSpPr>
        <p:spPr/>
        <p:txBody>
          <a:bodyPr/>
          <a:lstStyle/>
          <a:p>
            <a:r>
              <a:rPr lang="en-US" dirty="0"/>
              <a:t>5/9/2017</a:t>
            </a:r>
          </a:p>
        </p:txBody>
      </p:sp>
      <p:sp>
        <p:nvSpPr>
          <p:cNvPr id="7" name="Header Placeholder 6"/>
          <p:cNvSpPr>
            <a:spLocks noGrp="1"/>
          </p:cNvSpPr>
          <p:nvPr>
            <p:ph type="hdr" sz="quarter" idx="12"/>
          </p:nvPr>
        </p:nvSpPr>
        <p:spPr/>
        <p:txBody>
          <a:bodyPr/>
          <a:lstStyle/>
          <a:p>
            <a:r>
              <a:rPr lang="en-US" dirty="0"/>
              <a:t>2017 Multi-State Nutrition Assistants' Conference</a:t>
            </a:r>
          </a:p>
        </p:txBody>
      </p:sp>
    </p:spTree>
    <p:extLst>
      <p:ext uri="{BB962C8B-B14F-4D97-AF65-F5344CB8AC3E}">
        <p14:creationId xmlns:p14="http://schemas.microsoft.com/office/powerpoint/2010/main" val="151791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B0C33-F185-2746-956E-EF7964142E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5/9/2017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Multi-State Nutrition Assistants' Conference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29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7066" indent="-291179">
              <a:spcBef>
                <a:spcPct val="30000"/>
              </a:spcBef>
              <a:defRPr sz="1200">
                <a:solidFill>
                  <a:schemeClr val="tx1"/>
                </a:solidFill>
                <a:latin typeface="Arial" panose="020B0604020202020204" pitchFamily="34" charset="0"/>
                <a:cs typeface="Arial" panose="020B0604020202020204" pitchFamily="34" charset="0"/>
              </a:defRPr>
            </a:lvl2pPr>
            <a:lvl3pPr marL="1164717" indent="-232943">
              <a:spcBef>
                <a:spcPct val="30000"/>
              </a:spcBef>
              <a:defRPr sz="1200">
                <a:solidFill>
                  <a:schemeClr val="tx1"/>
                </a:solidFill>
                <a:latin typeface="Arial" panose="020B0604020202020204" pitchFamily="34" charset="0"/>
                <a:cs typeface="Arial" panose="020B0604020202020204" pitchFamily="34" charset="0"/>
              </a:defRPr>
            </a:lvl3pPr>
            <a:lvl4pPr marL="1630604" indent="-232943">
              <a:spcBef>
                <a:spcPct val="30000"/>
              </a:spcBef>
              <a:defRPr sz="1200">
                <a:solidFill>
                  <a:schemeClr val="tx1"/>
                </a:solidFill>
                <a:latin typeface="Arial" panose="020B0604020202020204" pitchFamily="34" charset="0"/>
                <a:cs typeface="Arial" panose="020B0604020202020204" pitchFamily="34" charset="0"/>
              </a:defRPr>
            </a:lvl4pPr>
            <a:lvl5pPr marL="2096491" indent="-232943">
              <a:spcBef>
                <a:spcPct val="30000"/>
              </a:spcBef>
              <a:defRPr sz="1200">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C8512FD-DB80-4B00-9083-9CE60E0C0CC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55817" y="4490032"/>
            <a:ext cx="5254554" cy="425278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with more than 40% spending more than 35 hours there each week</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child care serves as a home-away-from-home and has the potential to positively influence their health.</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Early</a:t>
            </a:r>
            <a:r>
              <a:rPr lang="en-US" altLang="en-US" baseline="0" dirty="0">
                <a:latin typeface="Arial" panose="020B0604020202020204" pitchFamily="34" charset="0"/>
                <a:cs typeface="Arial" panose="020B0604020202020204" pitchFamily="34" charset="0"/>
              </a:rPr>
              <a:t> childcare educators</a:t>
            </a:r>
            <a:r>
              <a:rPr lang="en-US" altLang="en-US" dirty="0">
                <a:latin typeface="Arial" panose="020B0604020202020204" pitchFamily="34" charset="0"/>
                <a:cs typeface="Arial" panose="020B0604020202020204" pitchFamily="34" charset="0"/>
              </a:rPr>
              <a:t> serve as role models for healthy eating and activity, they are the providers of food and outdoor play time, they are educators, and most importantly, they are advocates for healthy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cs typeface="Arial" panose="020B0604020202020204" pitchFamily="34" charset="0"/>
              </a:rPr>
              <a:t>This makes the child care environment a unique and important setting for interventions to prevent child obesity. </a:t>
            </a:r>
          </a:p>
          <a:p>
            <a:pPr marL="171450" indent="-171450"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baseline="30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5/9/2017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Header Placeholder 3"/>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Multi-State Nutrition Assistants' Conference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11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B0C33-F185-2746-956E-EF7964142E4C}" type="slidenum">
              <a:rPr lang="en-US" smtClean="0"/>
              <a:pPr/>
              <a:t>6</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119640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B0C33-F185-2746-956E-EF7964142E4C}" type="slidenum">
              <a:rPr lang="en-US" smtClean="0"/>
              <a:pPr/>
              <a:t>8</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17459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B0C33-F185-2746-956E-EF7964142E4C}" type="slidenum">
              <a:rPr lang="en-US" smtClean="0"/>
              <a:pPr/>
              <a:t>9</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31690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B0C33-F185-2746-956E-EF7964142E4C}" type="slidenum">
              <a:rPr lang="en-US" smtClean="0"/>
              <a:pPr/>
              <a:t>10</a:t>
            </a:fld>
            <a:endParaRPr lang="en-US" dirty="0"/>
          </a:p>
        </p:txBody>
      </p:sp>
      <p:sp>
        <p:nvSpPr>
          <p:cNvPr id="5" name="Date Placeholder 4"/>
          <p:cNvSpPr>
            <a:spLocks noGrp="1"/>
          </p:cNvSpPr>
          <p:nvPr>
            <p:ph type="dt" idx="11"/>
          </p:nvPr>
        </p:nvSpPr>
        <p:spPr/>
        <p:txBody>
          <a:bodyPr/>
          <a:lstStyle/>
          <a:p>
            <a:r>
              <a:rPr lang="en-US"/>
              <a:t>5/9/2017</a:t>
            </a:r>
            <a:endParaRPr lang="en-US" dirty="0"/>
          </a:p>
        </p:txBody>
      </p:sp>
      <p:sp>
        <p:nvSpPr>
          <p:cNvPr id="7" name="Header Placeholder 6"/>
          <p:cNvSpPr>
            <a:spLocks noGrp="1"/>
          </p:cNvSpPr>
          <p:nvPr>
            <p:ph type="hdr" sz="quarter" idx="12"/>
          </p:nvPr>
        </p:nvSpPr>
        <p:spPr/>
        <p:txBody>
          <a:bodyPr/>
          <a:lstStyle/>
          <a:p>
            <a:r>
              <a:rPr lang="en-US"/>
              <a:t>2017 Multi-State Nutrition Assistants' Conference</a:t>
            </a:r>
            <a:endParaRPr lang="en-US" dirty="0"/>
          </a:p>
        </p:txBody>
      </p:sp>
    </p:spTree>
    <p:extLst>
      <p:ext uri="{BB962C8B-B14F-4D97-AF65-F5344CB8AC3E}">
        <p14:creationId xmlns:p14="http://schemas.microsoft.com/office/powerpoint/2010/main" val="373105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2701926"/>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157761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80040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4639"/>
            <a:ext cx="1478756"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4639"/>
            <a:ext cx="4321969"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1625626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2701926"/>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296924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20488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700"/>
            <a:ext cx="5915025"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16"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310358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116333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274639"/>
            <a:ext cx="5915025" cy="993775"/>
          </a:xfrm>
        </p:spPr>
        <p:txBody>
          <a:bodyPr/>
          <a:lstStyle/>
          <a:p>
            <a:r>
              <a:rPr lang="en-US"/>
              <a:t>Click to edit Master title style</a:t>
            </a:r>
          </a:p>
        </p:txBody>
      </p:sp>
      <p:sp>
        <p:nvSpPr>
          <p:cNvPr id="3" name="Text Placeholder 2"/>
          <p:cNvSpPr>
            <a:spLocks noGrp="1"/>
          </p:cNvSpPr>
          <p:nvPr>
            <p:ph type="body" idx="1"/>
          </p:nvPr>
        </p:nvSpPr>
        <p:spPr>
          <a:xfrm>
            <a:off x="472679" y="1260475"/>
            <a:ext cx="290155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475"/>
            <a:ext cx="291584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176148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52034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2485365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841" y="741364"/>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8631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2627552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841" y="741364"/>
            <a:ext cx="3471863"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4037188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9855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4639"/>
            <a:ext cx="1478756"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4639"/>
            <a:ext cx="4321969"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DA8BB-6E89-4A04-BC59-3701402B699F}"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1567306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2701926"/>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4268317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4121223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700"/>
            <a:ext cx="5915025"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16"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2421200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138524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679" y="274639"/>
            <a:ext cx="5915025" cy="993775"/>
          </a:xfrm>
        </p:spPr>
        <p:txBody>
          <a:bodyPr/>
          <a:lstStyle/>
          <a:p>
            <a:r>
              <a:rPr lang="en-US"/>
              <a:t>Click to edit Master title style</a:t>
            </a:r>
          </a:p>
        </p:txBody>
      </p:sp>
      <p:sp>
        <p:nvSpPr>
          <p:cNvPr id="3" name="Text Placeholder 2"/>
          <p:cNvSpPr>
            <a:spLocks noGrp="1"/>
          </p:cNvSpPr>
          <p:nvPr>
            <p:ph type="body" idx="1"/>
          </p:nvPr>
        </p:nvSpPr>
        <p:spPr>
          <a:xfrm>
            <a:off x="472679" y="1260475"/>
            <a:ext cx="290155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475"/>
            <a:ext cx="291584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2014451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2487578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85794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700"/>
            <a:ext cx="5915025"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16"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3684698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841" y="741364"/>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1943972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841" y="741364"/>
            <a:ext cx="3471863"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34171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307394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4639"/>
            <a:ext cx="1478756"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4639"/>
            <a:ext cx="4321969"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84C7-3C91-4974-BDC4-BADE773626B7}"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1805844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2701926"/>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04800" y="4804586"/>
            <a:ext cx="1543050" cy="274637"/>
          </a:xfrm>
        </p:spPr>
        <p:txBody>
          <a:bodyPr/>
          <a:lstStyle/>
          <a:p>
            <a:fld id="{67286480-5F12-4AD7-9DF3-2F910D922913}"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2052463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2774660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700"/>
            <a:ext cx="5915025"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16"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2523223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146907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274639"/>
            <a:ext cx="5915025" cy="993775"/>
          </a:xfrm>
        </p:spPr>
        <p:txBody>
          <a:bodyPr/>
          <a:lstStyle/>
          <a:p>
            <a:r>
              <a:rPr lang="en-US"/>
              <a:t>Click to edit Master title style</a:t>
            </a:r>
          </a:p>
        </p:txBody>
      </p:sp>
      <p:sp>
        <p:nvSpPr>
          <p:cNvPr id="3" name="Text Placeholder 2"/>
          <p:cNvSpPr>
            <a:spLocks noGrp="1"/>
          </p:cNvSpPr>
          <p:nvPr>
            <p:ph type="body" idx="1"/>
          </p:nvPr>
        </p:nvSpPr>
        <p:spPr>
          <a:xfrm>
            <a:off x="472679" y="1260475"/>
            <a:ext cx="290155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475"/>
            <a:ext cx="291584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3592462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7767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2708085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1793623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841" y="741364"/>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3764206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841" y="741364"/>
            <a:ext cx="3471863"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2412715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3937957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4639"/>
            <a:ext cx="1478756"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4639"/>
            <a:ext cx="4321969"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2861101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86480-5F12-4AD7-9DF3-2F910D922913}" type="datetimeFigureOut">
              <a:rPr lang="en-US" smtClean="0"/>
              <a:pPr/>
              <a:t>10/5/18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1115145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a:t>Click to edit Master title style</a:t>
            </a:r>
          </a:p>
        </p:txBody>
      </p:sp>
      <p:sp>
        <p:nvSpPr>
          <p:cNvPr id="3" name="Text Placeholder 2"/>
          <p:cNvSpPr>
            <a:spLocks noGrp="1"/>
          </p:cNvSpPr>
          <p:nvPr>
            <p:ph type="body" sz="half" idx="1"/>
          </p:nvPr>
        </p:nvSpPr>
        <p:spPr>
          <a:xfrm>
            <a:off x="342900" y="1200151"/>
            <a:ext cx="30289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486150" y="1200150"/>
            <a:ext cx="302895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86150" y="2953942"/>
            <a:ext cx="302895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fontAlgn="base">
              <a:spcBef>
                <a:spcPct val="0"/>
              </a:spcBef>
              <a:spcAft>
                <a:spcPct val="0"/>
              </a:spcAft>
              <a:defRPr>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7" name="Footer Placeholder 2"/>
          <p:cNvSpPr>
            <a:spLocks noGrp="1"/>
          </p:cNvSpPr>
          <p:nvPr>
            <p:ph type="ftr" sz="quarter" idx="11"/>
          </p:nvPr>
        </p:nvSpPr>
        <p:spPr/>
        <p:txBody>
          <a:bodyPr/>
          <a:lstStyle>
            <a:lvl1pPr fontAlgn="base">
              <a:spcBef>
                <a:spcPct val="0"/>
              </a:spcBef>
              <a:spcAft>
                <a:spcPct val="0"/>
              </a:spcAft>
              <a:defRPr>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8" name="Slide Number Placeholder 22"/>
          <p:cNvSpPr>
            <a:spLocks noGrp="1"/>
          </p:cNvSpPr>
          <p:nvPr>
            <p:ph type="sldNum" sz="quarter" idx="12"/>
          </p:nvPr>
        </p:nvSpPr>
        <p:spPr/>
        <p:txBody>
          <a:bodyPr/>
          <a:lstStyle>
            <a:lvl1pPr fontAlgn="base">
              <a:spcBef>
                <a:spcPct val="0"/>
              </a:spcBef>
              <a:spcAft>
                <a:spcPct val="0"/>
              </a:spcAft>
              <a:defRPr>
                <a:solidFill>
                  <a:schemeClr val="tx1">
                    <a:tint val="75000"/>
                  </a:schemeClr>
                </a:solidFill>
                <a:latin typeface="Arial" panose="020B0604020202020204" pitchFamily="34" charset="0"/>
                <a:cs typeface="Arial" panose="020B0604020202020204" pitchFamily="34" charset="0"/>
              </a:defRPr>
            </a:lvl1pPr>
          </a:lstStyle>
          <a:p>
            <a:pPr>
              <a:defRPr/>
            </a:pPr>
            <a:fld id="{4E619025-CB8A-4FFC-ADB2-6A6CDA69BF88}" type="slidenum">
              <a:rPr lang="en-US" altLang="en-US"/>
              <a:pPr>
                <a:defRPr/>
              </a:pPr>
              <a:t>‹#›</a:t>
            </a:fld>
            <a:endParaRPr lang="en-US" altLang="en-US" dirty="0"/>
          </a:p>
        </p:txBody>
      </p:sp>
    </p:spTree>
    <p:extLst>
      <p:ext uri="{BB962C8B-B14F-4D97-AF65-F5344CB8AC3E}">
        <p14:creationId xmlns:p14="http://schemas.microsoft.com/office/powerpoint/2010/main" val="2107574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5059DB-8C8E-4B8D-AEC9-DD1C6E383CB1}" type="datetimeFigureOut">
              <a:rPr lang="en-US" smtClean="0"/>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1096205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5059DB-8C8E-4B8D-AEC9-DD1C6E383CB1}" type="datetimeFigureOut">
              <a:rPr lang="en-US" smtClean="0"/>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2326916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059DB-8C8E-4B8D-AEC9-DD1C6E383CB1}" type="datetimeFigureOut">
              <a:rPr lang="en-US" smtClean="0"/>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181954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274639"/>
            <a:ext cx="5915025" cy="993775"/>
          </a:xfrm>
        </p:spPr>
        <p:txBody>
          <a:bodyPr/>
          <a:lstStyle/>
          <a:p>
            <a:r>
              <a:rPr lang="en-US"/>
              <a:t>Click to edit Master title style</a:t>
            </a:r>
          </a:p>
        </p:txBody>
      </p:sp>
      <p:sp>
        <p:nvSpPr>
          <p:cNvPr id="3" name="Text Placeholder 2"/>
          <p:cNvSpPr>
            <a:spLocks noGrp="1"/>
          </p:cNvSpPr>
          <p:nvPr>
            <p:ph type="body" idx="1"/>
          </p:nvPr>
        </p:nvSpPr>
        <p:spPr>
          <a:xfrm>
            <a:off x="472679" y="1260475"/>
            <a:ext cx="290155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475"/>
            <a:ext cx="291584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649844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5059DB-8C8E-4B8D-AEC9-DD1C6E383CB1}" type="datetimeFigureOut">
              <a:rPr lang="en-US" smtClean="0"/>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2056272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5059DB-8C8E-4B8D-AEC9-DD1C6E383CB1}" type="datetimeFigureOut">
              <a:rPr lang="en-US" smtClean="0"/>
              <a:t>10/5/18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178337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5059DB-8C8E-4B8D-AEC9-DD1C6E383CB1}" type="datetimeFigureOut">
              <a:rPr lang="en-US" smtClean="0"/>
              <a:t>10/5/18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2544915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059DB-8C8E-4B8D-AEC9-DD1C6E383CB1}" type="datetimeFigureOut">
              <a:rPr lang="en-US" smtClean="0"/>
              <a:t>10/5/18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118351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059DB-8C8E-4B8D-AEC9-DD1C6E383CB1}" type="datetimeFigureOut">
              <a:rPr lang="en-US" smtClean="0"/>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1802348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059DB-8C8E-4B8D-AEC9-DD1C6E383CB1}" type="datetimeFigureOut">
              <a:rPr lang="en-US" smtClean="0"/>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381656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5059DB-8C8E-4B8D-AEC9-DD1C6E383CB1}" type="datetimeFigureOut">
              <a:rPr lang="en-US" smtClean="0"/>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708339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5059DB-8C8E-4B8D-AEC9-DD1C6E383CB1}" type="datetimeFigureOut">
              <a:rPr lang="en-US" smtClean="0"/>
              <a:t>10/5/18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6C8A3-1E7A-42CA-ACF0-895A7A26C6D2}" type="slidenum">
              <a:rPr lang="en-US" smtClean="0"/>
              <a:t>‹#›</a:t>
            </a:fld>
            <a:endParaRPr lang="en-US" dirty="0"/>
          </a:p>
        </p:txBody>
      </p:sp>
    </p:spTree>
    <p:extLst>
      <p:ext uri="{BB962C8B-B14F-4D97-AF65-F5344CB8AC3E}">
        <p14:creationId xmlns:p14="http://schemas.microsoft.com/office/powerpoint/2010/main" val="1362965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43E1-1BAD-411E-B249-0C8EFFFEC282}"/>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58A32-F10C-4385-A728-BA2863A17617}"/>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778392-9523-4862-AB72-ED649A5B4B77}"/>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14038D7-D9B5-4210-80B2-3FDA87D552F9}"/>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69835FF-E696-437D-A8B0-EB24A068B2E2}"/>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4090674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45C6-3123-40B9-8CB2-D707F830F64B}"/>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D4015-C8B6-4FE6-92C2-9FFAC3C6CC74}"/>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0B634-9F4E-4CBB-A923-696AAF8C00AF}"/>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868364-C213-4FF5-A712-65E6D788A97A}"/>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5731E5F-BB07-471D-B941-B30B64CDD055}"/>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8149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2123332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04F4-4680-4A32-B78C-FEA59B0BAB62}"/>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DE7F55-1E2C-4A6F-BEED-B3A48B5F817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74CF03-540A-436A-9BCB-94C4D661D118}"/>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8C0C012-1CA0-484B-AE23-6B7ECAE590BB}"/>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D39F5CF-9801-4366-9E57-56AA153652E6}"/>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2316011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4EBE-A415-4027-BC22-7CB75F986CE1}"/>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BFF1B-E537-4A31-8BA2-B43BAC3A2158}"/>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50D32-6BF8-4A0F-A8AA-E38268524320}"/>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DEA3DFA-B164-4C85-80A3-58112CDAFD3B}"/>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02525ED-FEBF-44F5-9D27-5AF0709F95A8}"/>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520195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1E4C-001D-4674-978D-921357776A3B}"/>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7DF0B-EF13-455B-ADD3-658FCA952D67}"/>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7B1386-1EB0-40FF-BB5C-E15DE2A8301F}"/>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0D4E814-462B-4F3D-86AF-E4AF788785E1}"/>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DEC361B-5A55-457B-AFEF-F168166D1591}"/>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961835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2C49-CC0B-41C5-BA64-E8C61C51D608}"/>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1EF331-88DE-4620-AA69-4FB6CF3ED4D7}"/>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3ADA3-2693-4657-9EF5-C8F2C51FA83B}"/>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1CD1879-6586-4287-9582-158409055C09}"/>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AA703C1-A82A-45D2-9E5A-E0E053CE9774}"/>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22725026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69D6-C9C6-4F73-9B0D-CF4ABEFBA9FD}"/>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45431-6D0B-4262-BB88-6ACCAD66551A}"/>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A758B-BB2C-4D0C-8DCF-A0481FE5B151}"/>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2B7854B-B0D0-42A0-93B5-7AC60087D951}"/>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9F241FF-0FA7-4AE1-8A46-1FD85921EA52}"/>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230677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69A8-2F6D-40AC-A501-5BA205D8AE19}"/>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51398A-36AA-4DB8-ABD7-9CF82CABC73C}"/>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FDB6B-A685-4C0A-AAA2-5B96181CADE2}"/>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C156966-D536-4CC0-B707-FB88371F0D18}"/>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609F7D2-42F0-4DEA-9837-0A9DB4A961D8}"/>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2126434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DC59-F8DD-44D5-8F71-B4D4F8A4AE47}"/>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A8DCA8-A6CD-446A-AA50-45944696EAB9}"/>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83A9B-B5F4-4F19-BAB8-3B0C18308CFA}"/>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9444D15-E837-445B-A7EC-AE3B1793EDCC}"/>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CB3E308-D825-48C4-A3AE-664C1BBB0E1B}"/>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969280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A19E-06A6-4317-B1C0-C9D414775E03}"/>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D54708-B850-4412-B811-636C8ACF2BE5}"/>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08D65-ACB6-4ABC-8B4B-0FF3DDEE45A7}"/>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8DC7F7E-A055-413B-AFA3-84DD476EB1F6}"/>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388009D-E27F-4405-864B-0E56D8E72A9B}"/>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405812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847A-F3A7-4ED8-BD33-D205AADF8455}"/>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5AA634-04ED-44F3-8BF6-C6B8B5977ACE}"/>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F7468F-B341-4C94-A96B-28B910751218}"/>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E645008-C70F-4CCC-BD10-E47552062950}"/>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E015518-711A-4C6F-8463-B88A6D2E11E3}"/>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365744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C796-60E4-4C2A-9947-C287C97DFD54}"/>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991950-8B5B-46F8-A4FC-22627DBB3E6D}"/>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09A51-9CEF-42F5-8E1A-02EB5CDA16A7}"/>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CBF30BF-E0CB-4476-9AB3-5E0BCE66B49E}"/>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9528FB3-5BC0-4808-98AC-2765F54B0B5E}"/>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400362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3755467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C4B6-4CB1-4BFD-8B07-C29B46EAA0C7}"/>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9E575-E80C-44E5-A7EB-3B4402CFD231}"/>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78208F-6728-485B-A0B9-6F07013EBFCF}"/>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4234A10-F60C-476D-99EB-CE97C0C47602}"/>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40205C0-2761-4216-A6F0-19613B25FE8D}"/>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628218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5FDB-F0FC-436E-AF6B-4749DF18E088}"/>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7A775-9D58-4E79-BE5C-3EE32F4CAE78}"/>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62532-DF17-4377-BC85-1E6644A4AAB3}"/>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56591C9-8C54-4C17-9696-FF9EF1999DEB}"/>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8E6E898-882C-4520-9D28-3B82955605B5}"/>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066407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5565-D8DB-40F5-A152-EEA7947C10AC}"/>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423A50-6A73-469D-984C-012FDFBC77DD}"/>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9A81E8-A1D9-4A5A-9742-1687893F00F7}"/>
              </a:ext>
            </a:extLst>
          </p:cNvPr>
          <p:cNvSpPr>
            <a:spLocks noGrp="1"/>
          </p:cNvSpPr>
          <p:nvPr>
            <p:ph type="dt" sz="half" idx="10"/>
          </p:nvPr>
        </p:nvSpPr>
        <p:spPr/>
        <p:txBody>
          <a:body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604B618-0748-4F83-B1FC-A605E80FC941}"/>
              </a:ext>
            </a:extLst>
          </p:cNvPr>
          <p:cNvSpPr>
            <a:spLocks noGrp="1"/>
          </p:cNvSpPr>
          <p:nvPr>
            <p:ph type="ftr" sz="quarter" idx="11"/>
          </p:nvPr>
        </p:nvSpPr>
        <p:spPr/>
        <p:txBody>
          <a:bodyPr/>
          <a:lstStyle/>
          <a:p>
            <a:pPr defTabSz="457189"/>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78F0E5C-2ED4-40EC-85B2-69DA41AEA96B}"/>
              </a:ext>
            </a:extLst>
          </p:cNvPr>
          <p:cNvSpPr>
            <a:spLocks noGrp="1"/>
          </p:cNvSpPr>
          <p:nvPr>
            <p:ph type="sldNum" sz="quarter" idx="12"/>
          </p:nvPr>
        </p:nvSpPr>
        <p:spPr/>
        <p:txBody>
          <a:body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868977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D68C2-79B4-49C2-8FB4-4A4F819ED07B}"/>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B772CD-DA7D-4BA7-808F-09DE7AFA053F}"/>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4D58D9-F55E-40A6-B60D-5CF7F663C196}"/>
              </a:ext>
            </a:extLst>
          </p:cNvPr>
          <p:cNvSpPr>
            <a:spLocks noGrp="1"/>
          </p:cNvSpPr>
          <p:nvPr>
            <p:ph type="dt" sz="half" idx="10"/>
          </p:nvPr>
        </p:nvSpPr>
        <p:spPr/>
        <p:txBody>
          <a:body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a:extLst>
              <a:ext uri="{FF2B5EF4-FFF2-40B4-BE49-F238E27FC236}">
                <a16:creationId xmlns:a16="http://schemas.microsoft.com/office/drawing/2014/main" id="{72310711-75A8-477C-9959-0A91B550A398}"/>
              </a:ext>
            </a:extLst>
          </p:cNvPr>
          <p:cNvSpPr>
            <a:spLocks noGrp="1"/>
          </p:cNvSpPr>
          <p:nvPr>
            <p:ph type="ftr" sz="quarter" idx="11"/>
          </p:nvPr>
        </p:nvSpPr>
        <p:spPr/>
        <p:txBody>
          <a:body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a:extLst>
              <a:ext uri="{FF2B5EF4-FFF2-40B4-BE49-F238E27FC236}">
                <a16:creationId xmlns:a16="http://schemas.microsoft.com/office/drawing/2014/main" id="{6C0DD87A-4F26-4321-9704-6FBB0EC32D2B}"/>
              </a:ext>
            </a:extLst>
          </p:cNvPr>
          <p:cNvSpPr>
            <a:spLocks noGrp="1"/>
          </p:cNvSpPr>
          <p:nvPr>
            <p:ph type="sldNum" sz="quarter" idx="12"/>
          </p:nvPr>
        </p:nvSpPr>
        <p:spPr/>
        <p:txBody>
          <a:body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03282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2F8B-9BEB-4940-B539-33A4090C9108}"/>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6414DC-A32A-41FA-992B-7CE6B9169A7C}"/>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82C9F-411B-4130-8778-A7B41B5D32A0}"/>
              </a:ext>
            </a:extLst>
          </p:cNvPr>
          <p:cNvSpPr>
            <a:spLocks noGrp="1"/>
          </p:cNvSpPr>
          <p:nvPr>
            <p:ph type="dt" sz="half" idx="10"/>
          </p:nvPr>
        </p:nvSpPr>
        <p:spPr/>
        <p:txBody>
          <a:body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a:extLst>
              <a:ext uri="{FF2B5EF4-FFF2-40B4-BE49-F238E27FC236}">
                <a16:creationId xmlns:a16="http://schemas.microsoft.com/office/drawing/2014/main" id="{FFAD0880-BFDD-4461-9308-8AE80122BB0D}"/>
              </a:ext>
            </a:extLst>
          </p:cNvPr>
          <p:cNvSpPr>
            <a:spLocks noGrp="1"/>
          </p:cNvSpPr>
          <p:nvPr>
            <p:ph type="ftr" sz="quarter" idx="11"/>
          </p:nvPr>
        </p:nvSpPr>
        <p:spPr/>
        <p:txBody>
          <a:body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a:extLst>
              <a:ext uri="{FF2B5EF4-FFF2-40B4-BE49-F238E27FC236}">
                <a16:creationId xmlns:a16="http://schemas.microsoft.com/office/drawing/2014/main" id="{C88A1514-DA29-4B3E-9290-7E58C8AD5F12}"/>
              </a:ext>
            </a:extLst>
          </p:cNvPr>
          <p:cNvSpPr>
            <a:spLocks noGrp="1"/>
          </p:cNvSpPr>
          <p:nvPr>
            <p:ph type="sldNum" sz="quarter" idx="12"/>
          </p:nvPr>
        </p:nvSpPr>
        <p:spPr/>
        <p:txBody>
          <a:body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902464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B237-79A8-4C9D-85EA-DDBD91E38B99}"/>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964B38-1871-4A1B-B9DA-40A96848F2AC}"/>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25635-676A-4D01-8BF5-917C2C171317}"/>
              </a:ext>
            </a:extLst>
          </p:cNvPr>
          <p:cNvSpPr>
            <a:spLocks noGrp="1"/>
          </p:cNvSpPr>
          <p:nvPr>
            <p:ph type="dt" sz="half" idx="10"/>
          </p:nvPr>
        </p:nvSpPr>
        <p:spPr/>
        <p:txBody>
          <a:body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a:extLst>
              <a:ext uri="{FF2B5EF4-FFF2-40B4-BE49-F238E27FC236}">
                <a16:creationId xmlns:a16="http://schemas.microsoft.com/office/drawing/2014/main" id="{476E111C-8388-4BF0-9589-73752FF1A25E}"/>
              </a:ext>
            </a:extLst>
          </p:cNvPr>
          <p:cNvSpPr>
            <a:spLocks noGrp="1"/>
          </p:cNvSpPr>
          <p:nvPr>
            <p:ph type="ftr" sz="quarter" idx="11"/>
          </p:nvPr>
        </p:nvSpPr>
        <p:spPr/>
        <p:txBody>
          <a:body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a:extLst>
              <a:ext uri="{FF2B5EF4-FFF2-40B4-BE49-F238E27FC236}">
                <a16:creationId xmlns:a16="http://schemas.microsoft.com/office/drawing/2014/main" id="{F5A07DB6-34CA-4149-91AC-38DD115D55E0}"/>
              </a:ext>
            </a:extLst>
          </p:cNvPr>
          <p:cNvSpPr>
            <a:spLocks noGrp="1"/>
          </p:cNvSpPr>
          <p:nvPr>
            <p:ph type="sldNum" sz="quarter" idx="12"/>
          </p:nvPr>
        </p:nvSpPr>
        <p:spPr/>
        <p:txBody>
          <a:body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0457384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3FD8-79F0-4A8D-AB41-56D4BF8F1DCB}"/>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BFB75-F94A-4FBC-9FE3-33BA76079A1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37C6BE-E8AA-425D-B103-9FC74B1A49BC}"/>
              </a:ext>
            </a:extLst>
          </p:cNvPr>
          <p:cNvSpPr>
            <a:spLocks noGrp="1"/>
          </p:cNvSpPr>
          <p:nvPr>
            <p:ph type="dt" sz="half" idx="10"/>
          </p:nvPr>
        </p:nvSpPr>
        <p:spPr/>
        <p:txBody>
          <a:body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a:extLst>
              <a:ext uri="{FF2B5EF4-FFF2-40B4-BE49-F238E27FC236}">
                <a16:creationId xmlns:a16="http://schemas.microsoft.com/office/drawing/2014/main" id="{C45C4242-5BD1-4614-83F5-7F7E718DE032}"/>
              </a:ext>
            </a:extLst>
          </p:cNvPr>
          <p:cNvSpPr>
            <a:spLocks noGrp="1"/>
          </p:cNvSpPr>
          <p:nvPr>
            <p:ph type="ftr" sz="quarter" idx="11"/>
          </p:nvPr>
        </p:nvSpPr>
        <p:spPr/>
        <p:txBody>
          <a:body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a:extLst>
              <a:ext uri="{FF2B5EF4-FFF2-40B4-BE49-F238E27FC236}">
                <a16:creationId xmlns:a16="http://schemas.microsoft.com/office/drawing/2014/main" id="{187A2A52-FB92-4D36-9E0A-1153AE42A2FB}"/>
              </a:ext>
            </a:extLst>
          </p:cNvPr>
          <p:cNvSpPr>
            <a:spLocks noGrp="1"/>
          </p:cNvSpPr>
          <p:nvPr>
            <p:ph type="sldNum" sz="quarter" idx="12"/>
          </p:nvPr>
        </p:nvSpPr>
        <p:spPr/>
        <p:txBody>
          <a:body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863874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2701926"/>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454994-8E6D-4B6E-BDEC-F3BC5315D35B}" type="datetime1">
              <a:rPr lang="en-US" smtClean="0">
                <a:solidFill>
                  <a:prstClr val="black">
                    <a:tint val="75000"/>
                  </a:prstClr>
                </a:solidFill>
              </a:rPr>
              <a:pPr/>
              <a:t>10/5/18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0645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31E70-78B2-4B21-8D3C-F42146CBF072}" type="datetime1">
              <a:rPr lang="en-US" smtClean="0">
                <a:solidFill>
                  <a:prstClr val="black">
                    <a:tint val="75000"/>
                  </a:prstClr>
                </a:solidFill>
              </a:rPr>
              <a:pPr/>
              <a:t>10/5/18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02451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700"/>
            <a:ext cx="5915025"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16"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413C3C-FAEF-4CE8-9F33-08048EB3B010}" type="datetime1">
              <a:rPr lang="en-US" smtClean="0">
                <a:solidFill>
                  <a:prstClr val="black">
                    <a:tint val="75000"/>
                  </a:prstClr>
                </a:solidFill>
              </a:rPr>
              <a:pPr/>
              <a:t>10/5/18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841" y="741364"/>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1793500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F35A9-937C-46AD-8479-69D2F2814CC9}" type="datetime1">
              <a:rPr lang="en-US" smtClean="0">
                <a:solidFill>
                  <a:prstClr val="black">
                    <a:tint val="75000"/>
                  </a:prstClr>
                </a:solidFill>
              </a:rPr>
              <a:pPr/>
              <a:t>10/5/18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71608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274639"/>
            <a:ext cx="5915025" cy="993775"/>
          </a:xfrm>
        </p:spPr>
        <p:txBody>
          <a:bodyPr/>
          <a:lstStyle/>
          <a:p>
            <a:r>
              <a:rPr lang="en-US"/>
              <a:t>Click to edit Master title style</a:t>
            </a:r>
          </a:p>
        </p:txBody>
      </p:sp>
      <p:sp>
        <p:nvSpPr>
          <p:cNvPr id="3" name="Text Placeholder 2"/>
          <p:cNvSpPr>
            <a:spLocks noGrp="1"/>
          </p:cNvSpPr>
          <p:nvPr>
            <p:ph type="body" idx="1"/>
          </p:nvPr>
        </p:nvSpPr>
        <p:spPr>
          <a:xfrm>
            <a:off x="472679" y="1260475"/>
            <a:ext cx="290155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475"/>
            <a:ext cx="291584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42FA9-45CE-4A63-AB8E-E2DF9E3EC737}" type="datetime1">
              <a:rPr lang="en-US" smtClean="0">
                <a:solidFill>
                  <a:prstClr val="black">
                    <a:tint val="75000"/>
                  </a:prstClr>
                </a:solidFill>
              </a:rPr>
              <a:pPr/>
              <a:t>10/5/18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5277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CF91D-D580-46DA-AE99-13AB2C2151C4}" type="datetime1">
              <a:rPr lang="en-US" smtClean="0">
                <a:solidFill>
                  <a:prstClr val="black">
                    <a:tint val="75000"/>
                  </a:prstClr>
                </a:solidFill>
              </a:rPr>
              <a:pPr/>
              <a:t>10/5/18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2069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E5AA3-9F45-48CF-9390-C38B42968CE9}" type="datetime1">
              <a:rPr lang="en-US" smtClean="0">
                <a:solidFill>
                  <a:prstClr val="black">
                    <a:tint val="75000"/>
                  </a:prstClr>
                </a:solidFill>
              </a:rPr>
              <a:pPr/>
              <a:t>10/5/18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74347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841" y="741364"/>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D6FE4C-4514-4F94-A9CC-BA8AAFFED814}" type="datetime1">
              <a:rPr lang="en-US" smtClean="0">
                <a:solidFill>
                  <a:prstClr val="black">
                    <a:tint val="75000"/>
                  </a:prstClr>
                </a:solidFill>
              </a:rPr>
              <a:pPr/>
              <a:t>10/5/18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4944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841" y="741364"/>
            <a:ext cx="3471863"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F1CC8-4450-47D0-BC55-C4FAE74DC02B}" type="datetime1">
              <a:rPr lang="en-US" smtClean="0">
                <a:solidFill>
                  <a:prstClr val="black">
                    <a:tint val="75000"/>
                  </a:prstClr>
                </a:solidFill>
              </a:rPr>
              <a:pPr/>
              <a:t>10/5/18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4827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E5AD3-77FB-4F11-BBE4-3FADB158406C}" type="datetime1">
              <a:rPr lang="en-US" smtClean="0">
                <a:solidFill>
                  <a:prstClr val="black">
                    <a:tint val="75000"/>
                  </a:prstClr>
                </a:solidFill>
              </a:rPr>
              <a:pPr/>
              <a:t>10/5/18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6430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4639"/>
            <a:ext cx="1478756"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4639"/>
            <a:ext cx="4321969"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4E95D-45B9-45BD-AC71-8BDD86635B41}" type="datetime1">
              <a:rPr lang="en-US" smtClean="0">
                <a:solidFill>
                  <a:prstClr val="black">
                    <a:tint val="75000"/>
                  </a:prstClr>
                </a:solidFill>
              </a:rPr>
              <a:pPr/>
              <a:t>10/5/18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48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841" y="741364"/>
            <a:ext cx="3471863"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2F3C8-8BE9-42D5-B909-13813805887A}" type="datetimeFigureOut">
              <a:rPr lang="en-US" smtClean="0"/>
              <a:pPr/>
              <a:t>10/5/18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139655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6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3.xml"/><Relationship Id="rId1" Type="http://schemas.openxmlformats.org/officeDocument/2006/relationships/slideLayout" Target="../slideLayouts/slideLayout6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6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5.xml"/><Relationship Id="rId1" Type="http://schemas.openxmlformats.org/officeDocument/2006/relationships/slideLayout" Target="../slideLayouts/slideLayout67.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6.xml"/><Relationship Id="rId1" Type="http://schemas.openxmlformats.org/officeDocument/2006/relationships/slideLayout" Target="../slideLayouts/slideLayout68.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7.xml"/><Relationship Id="rId1" Type="http://schemas.openxmlformats.org/officeDocument/2006/relationships/slideLayout" Target="../slideLayouts/slideLayout6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70.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0.xml"/><Relationship Id="rId1" Type="http://schemas.openxmlformats.org/officeDocument/2006/relationships/slideLayout" Target="../slideLayouts/slideLayout72.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1.xml"/><Relationship Id="rId1" Type="http://schemas.openxmlformats.org/officeDocument/2006/relationships/slideLayout" Target="../slideLayouts/slideLayout73.xml"/><Relationship Id="rId4" Type="http://schemas.openxmlformats.org/officeDocument/2006/relationships/image" Target="../media/image6.jpe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2.xml"/><Relationship Id="rId1" Type="http://schemas.openxmlformats.org/officeDocument/2006/relationships/slideLayout" Target="../slideLayouts/slideLayout74.xml"/><Relationship Id="rId4" Type="http://schemas.openxmlformats.org/officeDocument/2006/relationships/image" Target="../media/image6.jpe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3.xml"/><Relationship Id="rId1" Type="http://schemas.openxmlformats.org/officeDocument/2006/relationships/slideLayout" Target="../slideLayouts/slideLayout75.xml"/><Relationship Id="rId4" Type="http://schemas.openxmlformats.org/officeDocument/2006/relationships/image" Target="../media/image6.jpe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4.xml"/><Relationship Id="rId1" Type="http://schemas.openxmlformats.org/officeDocument/2006/relationships/slideLayout" Target="../slideLayouts/slideLayout76.xml"/><Relationship Id="rId4" Type="http://schemas.openxmlformats.org/officeDocument/2006/relationships/image" Target="../media/image6.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4.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2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62F3C8-8BE9-42D5-B909-13813805887A}" type="datetimeFigureOut">
              <a:rPr lang="en-US" smtClean="0"/>
              <a:pPr/>
              <a:t>10/5/18</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9443F60-1EBB-4A1E-B504-C6D0F3722F6E}" type="slidenum">
              <a:rPr lang="en-US" smtClean="0"/>
              <a:pPr/>
              <a:t>‹#›</a:t>
            </a:fld>
            <a:endParaRPr lang="en-US" dirty="0"/>
          </a:p>
        </p:txBody>
      </p:sp>
    </p:spTree>
    <p:extLst>
      <p:ext uri="{BB962C8B-B14F-4D97-AF65-F5344CB8AC3E}">
        <p14:creationId xmlns:p14="http://schemas.microsoft.com/office/powerpoint/2010/main" val="6235910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240675405"/>
      </p:ext>
    </p:extLst>
  </p:cSld>
  <p:clrMap bg1="lt1" tx1="dk1" bg2="lt2" tx2="dk2" accent1="accent1" accent2="accent2" accent3="accent3" accent4="accent4" accent5="accent5" accent6="accent6" hlink="hlink" folHlink="folHlink"/>
  <p:sldLayoutIdLst>
    <p:sldLayoutId id="2147483909"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374313921"/>
      </p:ext>
    </p:extLst>
  </p:cSld>
  <p:clrMap bg1="lt1" tx1="dk1" bg2="lt2" tx2="dk2" accent1="accent1" accent2="accent2" accent3="accent3" accent4="accent4" accent5="accent5" accent6="accent6" hlink="hlink" folHlink="folHlink"/>
  <p:sldLayoutIdLst>
    <p:sldLayoutId id="2147483910"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664127768"/>
      </p:ext>
    </p:extLst>
  </p:cSld>
  <p:clrMap bg1="lt1" tx1="dk1" bg2="lt2" tx2="dk2" accent1="accent1" accent2="accent2" accent3="accent3" accent4="accent4" accent5="accent5" accent6="accent6" hlink="hlink" folHlink="folHlink"/>
  <p:sldLayoutIdLst>
    <p:sldLayoutId id="2147483911"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4070504409"/>
      </p:ext>
    </p:extLst>
  </p:cSld>
  <p:clrMap bg1="lt1" tx1="dk1" bg2="lt2" tx2="dk2" accent1="accent1" accent2="accent2" accent3="accent3" accent4="accent4" accent5="accent5" accent6="accent6" hlink="hlink" folHlink="folHlink"/>
  <p:sldLayoutIdLst>
    <p:sldLayoutId id="2147483912"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786409740"/>
      </p:ext>
    </p:extLst>
  </p:cSld>
  <p:clrMap bg1="lt1" tx1="dk1" bg2="lt2" tx2="dk2" accent1="accent1" accent2="accent2" accent3="accent3" accent4="accent4" accent5="accent5" accent6="accent6" hlink="hlink" folHlink="folHlink"/>
  <p:sldLayoutIdLst>
    <p:sldLayoutId id="2147483913"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367310261"/>
      </p:ext>
    </p:extLst>
  </p:cSld>
  <p:clrMap bg1="lt1" tx1="dk1" bg2="lt2" tx2="dk2" accent1="accent1" accent2="accent2" accent3="accent3" accent4="accent4" accent5="accent5" accent6="accent6" hlink="hlink" folHlink="folHlink"/>
  <p:sldLayoutIdLst>
    <p:sldLayoutId id="2147483914"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4077210802"/>
      </p:ext>
    </p:extLst>
  </p:cSld>
  <p:clrMap bg1="lt1" tx1="dk1" bg2="lt2" tx2="dk2" accent1="accent1" accent2="accent2" accent3="accent3" accent4="accent4" accent5="accent5" accent6="accent6" hlink="hlink" folHlink="folHlink"/>
  <p:sldLayoutIdLst>
    <p:sldLayoutId id="2147483915"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496223588"/>
      </p:ext>
    </p:extLst>
  </p:cSld>
  <p:clrMap bg1="lt1" tx1="dk1" bg2="lt2" tx2="dk2" accent1="accent1" accent2="accent2" accent3="accent3" accent4="accent4" accent5="accent5" accent6="accent6" hlink="hlink" folHlink="folHlink"/>
  <p:sldLayoutIdLst>
    <p:sldLayoutId id="2147483916"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555825644"/>
      </p:ext>
    </p:extLst>
  </p:cSld>
  <p:clrMap bg1="lt1" tx1="dk1" bg2="lt2" tx2="dk2" accent1="accent1" accent2="accent2" accent3="accent3" accent4="accent4" accent5="accent5" accent6="accent6" hlink="hlink" folHlink="folHlink"/>
  <p:sldLayoutIdLst>
    <p:sldLayoutId id="2147483917"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998017781"/>
      </p:ext>
    </p:extLst>
  </p:cSld>
  <p:clrMap bg1="lt1" tx1="dk1" bg2="lt2" tx2="dk2" accent1="accent1" accent2="accent2" accent3="accent3" accent4="accent4" accent5="accent5" accent6="accent6" hlink="hlink" folHlink="folHlink"/>
  <p:sldLayoutIdLst>
    <p:sldLayoutId id="2147483918"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B3DA8BB-6E89-4A04-BC59-3701402B699F}" type="datetimeFigureOut">
              <a:rPr lang="en-US" smtClean="0"/>
              <a:pPr/>
              <a:t>10/5/18</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60F3E4F-10A0-43B9-8F4F-29D6F9B4AB63}" type="slidenum">
              <a:rPr lang="en-US" smtClean="0"/>
              <a:pPr/>
              <a:t>‹#›</a:t>
            </a:fld>
            <a:endParaRPr lang="en-US" dirty="0"/>
          </a:p>
        </p:txBody>
      </p:sp>
    </p:spTree>
    <p:extLst>
      <p:ext uri="{BB962C8B-B14F-4D97-AF65-F5344CB8AC3E}">
        <p14:creationId xmlns:p14="http://schemas.microsoft.com/office/powerpoint/2010/main" val="3600275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865405384"/>
      </p:ext>
    </p:extLst>
  </p:cSld>
  <p:clrMap bg1="lt1" tx1="dk1" bg2="lt2" tx2="dk2" accent1="accent1" accent2="accent2" accent3="accent3" accent4="accent4" accent5="accent5" accent6="accent6" hlink="hlink" folHlink="folHlink"/>
  <p:sldLayoutIdLst>
    <p:sldLayoutId id="2147483919"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 y="57150"/>
            <a:ext cx="2263379" cy="457200"/>
          </a:xfrm>
          <a:prstGeom prst="rect">
            <a:avLst/>
          </a:prstGeom>
          <a:noFill/>
          <a:ln w="9525">
            <a:noFill/>
            <a:miter lim="800000"/>
            <a:headEnd/>
            <a:tailEnd/>
          </a:ln>
        </p:spPr>
      </p:pic>
      <p:pic>
        <p:nvPicPr>
          <p:cNvPr id="1027" name="Picture 6" descr="Checker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29150"/>
            <a:ext cx="6858000" cy="514350"/>
          </a:xfrm>
          <a:prstGeom prst="rect">
            <a:avLst/>
          </a:prstGeom>
          <a:noFill/>
          <a:ln w="9525">
            <a:noFill/>
            <a:miter lim="800000"/>
            <a:headEnd/>
            <a:tailEnd/>
          </a:ln>
        </p:spPr>
      </p:pic>
      <p:sp>
        <p:nvSpPr>
          <p:cNvPr id="1028" name="Title Placeholder 1"/>
          <p:cNvSpPr>
            <a:spLocks noGrp="1"/>
          </p:cNvSpPr>
          <p:nvPr>
            <p:ph type="title"/>
          </p:nvPr>
        </p:nvSpPr>
        <p:spPr bwMode="auto">
          <a:xfrm>
            <a:off x="342900" y="205979"/>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342900" y="1200151"/>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239628892"/>
      </p:ext>
    </p:extLst>
  </p:cSld>
  <p:clrMap bg1="lt1" tx1="dk1" bg2="lt2" tx2="dk2" accent1="accent1" accent2="accent2" accent3="accent3" accent4="accent4" accent5="accent5" accent6="accent6" hlink="hlink" folHlink="folHlink"/>
  <p:sldLayoutIdLst>
    <p:sldLayoutId id="2147483920"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 y="57150"/>
            <a:ext cx="2263379" cy="457200"/>
          </a:xfrm>
          <a:prstGeom prst="rect">
            <a:avLst/>
          </a:prstGeom>
          <a:noFill/>
          <a:ln w="9525">
            <a:noFill/>
            <a:miter lim="800000"/>
            <a:headEnd/>
            <a:tailEnd/>
          </a:ln>
        </p:spPr>
      </p:pic>
      <p:pic>
        <p:nvPicPr>
          <p:cNvPr id="1027" name="Picture 6" descr="Checker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29150"/>
            <a:ext cx="6858000" cy="514350"/>
          </a:xfrm>
          <a:prstGeom prst="rect">
            <a:avLst/>
          </a:prstGeom>
          <a:noFill/>
          <a:ln w="9525">
            <a:noFill/>
            <a:miter lim="800000"/>
            <a:headEnd/>
            <a:tailEnd/>
          </a:ln>
        </p:spPr>
      </p:pic>
      <p:sp>
        <p:nvSpPr>
          <p:cNvPr id="1028" name="Title Placeholder 1"/>
          <p:cNvSpPr>
            <a:spLocks noGrp="1"/>
          </p:cNvSpPr>
          <p:nvPr>
            <p:ph type="title"/>
          </p:nvPr>
        </p:nvSpPr>
        <p:spPr bwMode="auto">
          <a:xfrm>
            <a:off x="342900" y="205979"/>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342900" y="1200151"/>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355973133"/>
      </p:ext>
    </p:extLst>
  </p:cSld>
  <p:clrMap bg1="lt1" tx1="dk1" bg2="lt2" tx2="dk2" accent1="accent1" accent2="accent2" accent3="accent3" accent4="accent4" accent5="accent5" accent6="accent6" hlink="hlink" folHlink="folHlink"/>
  <p:sldLayoutIdLst>
    <p:sldLayoutId id="2147483921"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 y="57150"/>
            <a:ext cx="2263379" cy="457200"/>
          </a:xfrm>
          <a:prstGeom prst="rect">
            <a:avLst/>
          </a:prstGeom>
          <a:noFill/>
          <a:ln w="9525">
            <a:noFill/>
            <a:miter lim="800000"/>
            <a:headEnd/>
            <a:tailEnd/>
          </a:ln>
        </p:spPr>
      </p:pic>
      <p:pic>
        <p:nvPicPr>
          <p:cNvPr id="1027" name="Picture 6" descr="Checker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29150"/>
            <a:ext cx="6858000" cy="514350"/>
          </a:xfrm>
          <a:prstGeom prst="rect">
            <a:avLst/>
          </a:prstGeom>
          <a:noFill/>
          <a:ln w="9525">
            <a:noFill/>
            <a:miter lim="800000"/>
            <a:headEnd/>
            <a:tailEnd/>
          </a:ln>
        </p:spPr>
      </p:pic>
      <p:sp>
        <p:nvSpPr>
          <p:cNvPr id="1028" name="Title Placeholder 1"/>
          <p:cNvSpPr>
            <a:spLocks noGrp="1"/>
          </p:cNvSpPr>
          <p:nvPr>
            <p:ph type="title"/>
          </p:nvPr>
        </p:nvSpPr>
        <p:spPr bwMode="auto">
          <a:xfrm>
            <a:off x="342900" y="205979"/>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342900" y="1200151"/>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502113642"/>
      </p:ext>
    </p:extLst>
  </p:cSld>
  <p:clrMap bg1="lt1" tx1="dk1" bg2="lt2" tx2="dk2" accent1="accent1" accent2="accent2" accent3="accent3" accent4="accent4" accent5="accent5" accent6="accent6" hlink="hlink" folHlink="folHlink"/>
  <p:sldLayoutIdLst>
    <p:sldLayoutId id="2147483922"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 y="57150"/>
            <a:ext cx="2263379" cy="457200"/>
          </a:xfrm>
          <a:prstGeom prst="rect">
            <a:avLst/>
          </a:prstGeom>
          <a:noFill/>
          <a:ln w="9525">
            <a:noFill/>
            <a:miter lim="800000"/>
            <a:headEnd/>
            <a:tailEnd/>
          </a:ln>
        </p:spPr>
      </p:pic>
      <p:pic>
        <p:nvPicPr>
          <p:cNvPr id="1027" name="Picture 6" descr="Checker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29150"/>
            <a:ext cx="6858000" cy="514350"/>
          </a:xfrm>
          <a:prstGeom prst="rect">
            <a:avLst/>
          </a:prstGeom>
          <a:noFill/>
          <a:ln w="9525">
            <a:noFill/>
            <a:miter lim="800000"/>
            <a:headEnd/>
            <a:tailEnd/>
          </a:ln>
        </p:spPr>
      </p:pic>
      <p:sp>
        <p:nvSpPr>
          <p:cNvPr id="1028" name="Title Placeholder 1"/>
          <p:cNvSpPr>
            <a:spLocks noGrp="1"/>
          </p:cNvSpPr>
          <p:nvPr>
            <p:ph type="title"/>
          </p:nvPr>
        </p:nvSpPr>
        <p:spPr bwMode="auto">
          <a:xfrm>
            <a:off x="342900" y="205979"/>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342900" y="1200151"/>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defRPr/>
            </a:pPr>
            <a:fld id="{AB6CFC49-4801-4916-88F3-1E4321B6B5CB}" type="datetimeFigureOut">
              <a:rPr lang="en-US" smtClean="0">
                <a:solidFill>
                  <a:prstClr val="black">
                    <a:tint val="75000"/>
                  </a:prstClr>
                </a:solidFill>
                <a:latin typeface="Arial" charset="0"/>
                <a:cs typeface="Arial" charset="0"/>
              </a:rPr>
              <a:pPr defTabSz="685800" fontAlgn="base">
                <a:spcBef>
                  <a:spcPct val="0"/>
                </a:spcBef>
                <a:spcAft>
                  <a:spcPct val="0"/>
                </a:spcAft>
                <a:defRPr/>
              </a:pPr>
              <a:t>10/5/18</a:t>
            </a:fld>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defTabSz="685800"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defRPr/>
            </a:pPr>
            <a:fld id="{7A32486C-F786-4C1A-9837-4724A7130F20}" type="slidenum">
              <a:rPr lang="en-US" smtClean="0">
                <a:solidFill>
                  <a:prstClr val="black">
                    <a:tint val="75000"/>
                  </a:prstClr>
                </a:solidFill>
                <a:latin typeface="Arial" charset="0"/>
                <a:cs typeface="Arial" charset="0"/>
              </a:rPr>
              <a:pPr defTabSz="685800"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16972236"/>
      </p:ext>
    </p:extLst>
  </p:cSld>
  <p:clrMap bg1="lt1" tx1="dk1" bg2="lt2" tx2="dk2" accent1="accent1" accent2="accent2" accent3="accent3" accent4="accent4" accent5="accent5" accent6="accent6" hlink="hlink" folHlink="folHlink"/>
  <p:sldLayoutIdLst>
    <p:sldLayoutId id="2147483923"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191D9CD-F353-4C8B-934D-B88685D2BAC4}" type="datetime1">
              <a:rPr lang="en-US" smtClean="0">
                <a:solidFill>
                  <a:prstClr val="black">
                    <a:tint val="75000"/>
                  </a:prstClr>
                </a:solidFill>
              </a:rPr>
              <a:pPr/>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633A835-E96A-4671-B571-49996BDB1D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708699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21084C7-3C91-4974-BDC4-BADE773626B7}" type="datetimeFigureOut">
              <a:rPr lang="en-US" smtClean="0"/>
              <a:pPr/>
              <a:t>10/5/18</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2C18D42-B32A-4AB1-BD9E-C102D8A2E5DA}" type="slidenum">
              <a:rPr lang="en-US" smtClean="0"/>
              <a:pPr/>
              <a:t>‹#›</a:t>
            </a:fld>
            <a:endParaRPr lang="en-US" dirty="0"/>
          </a:p>
        </p:txBody>
      </p:sp>
    </p:spTree>
    <p:extLst>
      <p:ext uri="{BB962C8B-B14F-4D97-AF65-F5344CB8AC3E}">
        <p14:creationId xmlns:p14="http://schemas.microsoft.com/office/powerpoint/2010/main" val="17134403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7286480-5F12-4AD7-9DF3-2F910D922913}" type="datetimeFigureOut">
              <a:rPr lang="en-US" smtClean="0"/>
              <a:pPr/>
              <a:t>10/5/18</a:t>
            </a:fld>
            <a:endParaRPr lang="en-US" dirty="0"/>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633A835-E96A-4671-B571-49996BDB1D22}" type="slidenum">
              <a:rPr lang="en-US" smtClean="0"/>
              <a:pPr/>
              <a:t>‹#›</a:t>
            </a:fld>
            <a:endParaRPr lang="en-US" dirty="0"/>
          </a:p>
        </p:txBody>
      </p:sp>
    </p:spTree>
    <p:extLst>
      <p:ext uri="{BB962C8B-B14F-4D97-AF65-F5344CB8AC3E}">
        <p14:creationId xmlns:p14="http://schemas.microsoft.com/office/powerpoint/2010/main" val="36169719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4"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15059DB-8C8E-4B8D-AEC9-DD1C6E383CB1}" type="datetimeFigureOut">
              <a:rPr lang="en-US" smtClean="0"/>
              <a:t>10/5/18</a:t>
            </a:fld>
            <a:endParaRPr lang="en-US" dirty="0"/>
          </a:p>
        </p:txBody>
      </p:sp>
      <p:sp>
        <p:nvSpPr>
          <p:cNvPr id="5" name="Footer Placeholder 4"/>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AE6C8A3-1E7A-42CA-ACF0-895A7A26C6D2}" type="slidenum">
              <a:rPr lang="en-US" smtClean="0"/>
              <a:t>‹#›</a:t>
            </a:fld>
            <a:endParaRPr lang="en-US" dirty="0"/>
          </a:p>
        </p:txBody>
      </p:sp>
    </p:spTree>
    <p:extLst>
      <p:ext uri="{BB962C8B-B14F-4D97-AF65-F5344CB8AC3E}">
        <p14:creationId xmlns:p14="http://schemas.microsoft.com/office/powerpoint/2010/main" val="77690237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3108347764"/>
      </p:ext>
    </p:extLst>
  </p:cSld>
  <p:clrMap bg1="lt1" tx1="dk1" bg2="lt2" tx2="dk2" accent1="accent1" accent2="accent2" accent3="accent3" accent4="accent4" accent5="accent5" accent6="accent6" hlink="hlink" folHlink="folHlink"/>
  <p:sldLayoutIdLst>
    <p:sldLayoutId id="2147483905"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916029874"/>
      </p:ext>
    </p:extLst>
  </p:cSld>
  <p:clrMap bg1="lt1" tx1="dk1" bg2="lt2" tx2="dk2" accent1="accent1" accent2="accent2" accent3="accent3" accent4="accent4" accent5="accent5" accent6="accent6" hlink="hlink" folHlink="folHlink"/>
  <p:sldLayoutIdLst>
    <p:sldLayoutId id="2147483906"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2238562445"/>
      </p:ext>
    </p:extLst>
  </p:cSld>
  <p:clrMap bg1="lt1" tx1="dk1" bg2="lt2" tx2="dk2" accent1="accent1" accent2="accent2" accent3="accent3" accent4="accent4" accent5="accent5" accent6="accent6" hlink="hlink" folHlink="folHlink"/>
  <p:sldLayoutIdLst>
    <p:sldLayoutId id="2147483907"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40"/>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5"/>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2191D9CD-F353-4C8B-934D-B88685D2BAC4}" type="datetime1">
              <a:rPr lang="en-US" smtClean="0">
                <a:solidFill>
                  <a:prstClr val="black">
                    <a:tint val="75000"/>
                  </a:prstClr>
                </a:solidFill>
              </a:rPr>
              <a:pPr defTabSz="457189"/>
              <a:t>10/5/18</a:t>
            </a:fld>
            <a:endParaRPr lang="en-US" dirty="0">
              <a:solidFill>
                <a:prstClr val="black">
                  <a:tint val="75000"/>
                </a:prstClr>
              </a:solidFill>
            </a:endParaRPr>
          </a:p>
        </p:txBody>
      </p:sp>
      <p:sp>
        <p:nvSpPr>
          <p:cNvPr id="5" name="Footer Placeholder 4"/>
          <p:cNvSpPr>
            <a:spLocks noGrp="1"/>
          </p:cNvSpPr>
          <p:nvPr>
            <p:ph type="ftr" sz="quarter" idx="3"/>
          </p:nvPr>
        </p:nvSpPr>
        <p:spPr>
          <a:xfrm>
            <a:off x="2271713" y="4767265"/>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4843463" y="4767265"/>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E633A835-E96A-4671-B571-49996BDB1D22}" type="slidenum">
              <a:rPr lang="en-US" smtClean="0">
                <a:solidFill>
                  <a:prstClr val="black">
                    <a:tint val="75000"/>
                  </a:prstClr>
                </a:solidFill>
              </a:rPr>
              <a:pPr defTabSz="457189"/>
              <a:t>‹#›</a:t>
            </a:fld>
            <a:endParaRPr lang="en-US" dirty="0">
              <a:solidFill>
                <a:prstClr val="black">
                  <a:tint val="75000"/>
                </a:prstClr>
              </a:solidFill>
            </a:endParaRPr>
          </a:p>
        </p:txBody>
      </p:sp>
    </p:spTree>
    <p:extLst>
      <p:ext uri="{BB962C8B-B14F-4D97-AF65-F5344CB8AC3E}">
        <p14:creationId xmlns:p14="http://schemas.microsoft.com/office/powerpoint/2010/main" val="1659810524"/>
      </p:ext>
    </p:extLst>
  </p:cSld>
  <p:clrMap bg1="lt1" tx1="dk1" bg2="lt2" tx2="dk2" accent1="accent1" accent2="accent2" accent3="accent3" accent4="accent4" accent5="accent5" accent6="accent6" hlink="hlink" folHlink="folHlink"/>
  <p:sldLayoutIdLst>
    <p:sldLayoutId id="2147483908" r:id="rId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7.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8.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3.gif"/></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4.xm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g;base64,%20/9j/4AAQSkZJRgABAQEAYABgAAD/2wBDAAUDBAQEAwUEBAQFBQUGBwwIBwcHBw8LCwkMEQ8SEhEPERETFhwXExQaFRERGCEYGh0dHx8fExciJCIeJBweHx7/2wBDAQUFBQcGBw4ICA4eFBEUHh4eHh4eHh4eHh4eHh4eHh4eHh4eHh4eHh4eHh4eHh4eHh4eHh4eHh4eHh4eHh4eHh7/wAARCABjAS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J4rhPHXxZ8E+D1ZNT1iKW4XOYICHYH37Crp051HywV2ROpGmrydjvKK+Y9d/ay0uOUro+jpIoP3ppuv5VX0r9q1pZgbrw9A8OfmMM3I/Wu2OV4mS0j+KOV5hQW7f3M+pKK87+HXxg8H+NGW3tLz7HenpbXBCkn2PevRBXHVpTpS5ZqzOmnVhVXNB3QUUUVmaBRRRQAUUUUAFFIetcD8QPi54J8FF4tU1aOS6XrbwsGYH3PQVdOlOo+WCuyJ1I01eTsd/RXzPqP7WOirMV07RRKvYyTjJq3o/7U2kSyBdT0CeFD1eKTdiuxZZimrqP4o5XmFBOzf4M+jaK4vwT8T/Bvi1FGl6xCs5/5YTEI+fx612YNcdSnOm+WaszqhUhUV4u4tFFFQWFFFFABRRRQAUUlGaAFooFFABRRRQAUUUUAeC/tc/8AMsf9vf8A7Roo/a5/5lj/ALe//aNFAHvVFFFABWb4l1zSvDmjXGr61exWdlAu6SSQ8fQepPpSeJtd0rw3ol1rWtXkVnY2qF5ZZGwB6AepPQDvXjXhbQNS+NOtw+NPGdvNbeEbd92iaKzEC5APE8w7g9h3+nXejSUk5zdor+rIxq1Gnyx3f9XZA+qfEX40zMnhx5vB/gkkr/aMqf6Tej/pmvofXge56V1nhP4CfDbQ9k91ox12+GC11qrmdi3qFPyD8BXp8MSQxpHGipGgCqqjAUDoAB0p9OeKk/dh7sey/XuKFCMXzS1fczYPD+gwRiOHRNNiQdFS1QAfkK5nxf8ACP4c+KI2/tXwppwmbpcW0fkTA+u9MH867nNGaxjOUXdM2cU1Zo+PPip+z34k8HmTXvA13dazp0GZHt2/4/IAO64wJQPbDexrrv2dvjqL7yPDXi66AfiO2vJODnptfP8APt3r6UrwT9oT4FxeImm8W+CoUtPES/vLi1UhIr7Hf0WX36N0PrXp0sbGvH2OJ1XR9UefVwjpy9rQ0fboz3tW3dOR60tfNv7OPxmZpF8F+Mne2vLdvIhluAVaNhx5cmeRzxz0r6RBzXFicNPDz5ZfJ9zqoV41o3W/VdhaKKK5zcKhvbq3srSW7u544IIVLySSNtVFHUk1U8Q63pfh/SZ9U1i8is7OBdzyyNgfQep9hXh8P9vfH3Vw8y3WjfDe1l4AJSbVmB/RPft2yeRvRoc65pO0V1/y8zGrW5Xyx1k+n+ZZ1TxZ4y+L2pTaL8OpJNF8KxOYr3xBKhDT9mSAd/8AOSOldd4I+CPw+8M7LhtHTWdRHL32qYnkZu5APyr+Arv9H02x0jTLfTdMtIbSztkEcMMS7VRR2Aq3VVMQ2uWnpH+txQoJPmnq/wCtjFvPCXhW8t/s914a0eeHGNkljGwx9MV5v4y/Zx+G2uq8mm2E/h27OSJdNk2pn3jbKH8AK9iorKFWcHeLsaSpxkrSR8QePPgP8RfBUr6hpKHxDYR5YXGnArcIPVoep/4CWq98LP2hPEfh2RNP1wtqtjG2x1lyJosdsnkEehr7QxXn3xQ+D3gnx/G82qaeLTVMfu9Ss8Rzg/7R6OPZga9SnmiqR5MTHmXfqcE8vUXz0Xys2fAXjzw341sVudE1COSTGXgY4kT6jv8AUV1NfEnjH4S/Ez4WagdZ0R59X06Fty32mq3mxqP+ekQ5H1XI+legfCn9paGdIrDxlFk8L9thHf8A2hUVcuU1z4WXMu3VDhjZU3y4hWffofTdFZuga9o+vWS3mj6hb3kLDO6NwSPqOorRzXlyTi7M9BSUldBmuM+JXxL8MeArMyaxeK10V3R2sZBkb3P90e5rmPjN8WP+EfuIfCvg+Aaz4tvm8qG2h+fyCf4mxxn2PA6msr4dfAew8/8A4ST4mSjxN4huD5jwzsXtrdjzgD/loR6nj0FddOhCEVUrbdF1f+SOadaU5clL5vov82eWeKP2oPEl9K/9g2ttZWwPD7DIfxOKwtP/AGiviEsomGpW1ymeVKAivtW303T7e3Fvb2NrDCowI44VVQPoBiuD+IHwU+HvjKN5LzRItPv2Hy32ngQTA+pwNrf8CBrso4/DR92VFWOapgqz1VV3PM/Av7TttPNHbeKtK+zhiAbi3OQPcivfvDfiDR/EenrfaLqEF5Ae8bcr7EdRXxD8X/g74q+HDvezD+19A3fLqUCYMQ7CZP4P97lfcdK5vwL401/wfqceoaHfyQkEbkDZRx6EdDXdPLMNi4c+GdmcscbiMNLlrK6P0Xoryn4OfGfQfHEEdlePHp+sAANC7YWU+qn+lerA189Wozoy5JqzPYpVoVY80HdBRRRWRqeC/tc/8yx/29/+0aKP2uf+ZY/7e/8A2jRQB7J4tbUovD93caTMIruBfNXKBt4XllwfUAiubj17VLvU760tb0qtwYZNKcxKfMjyglPTkAt9a7k8jB6VkWvh3SbJdOa3tSG0tZFtPnJKBx8w98+9XCSS1REot7M5zxDrGiavpd//AGv4fh1XTbGXP7+ASplZfKZyCpAx8zcZO0E1v6BfT3Gq6hZqlqtjaJAtv5B7NHu+mORjHauBl8V6JH4hl8LweH/E665899/Z8ToGiQnLupL7drFugJ5J6VvfDPW/C+sajqcekRX2n6naCKG90y8BR7fYuxDsP+yAMg9q3nRlGF7GEK8ZTSuXZtQ1pL3VdH+3D7d9ohksH8leLeQ85HfaVkBPsPWmza+2m6tcQLZz3EtxqaWQ3XWV3mDepUEYUEDkDoSTXSTaXZzavb6s8Z+128TwxuGI+RyCQR3+6PpzUP8AYenfbvtrRu0wu/tYJckeb5fl5x/u9qxU49UbOMu5z+veJ0aK+sxbO8S2k7s8NyY5D5RVX2kDI5YgN6qasx+KPNv30yKwkZkuJLVnMuACkPmDnHU9PbGfSqmg+FIhHdQXti9tFKbhZAJy2/zJi/yHJIXHOOOWNbn/AAjel/avtSrMspuJbklZSMySJsYn1+XgDtVN01pYlKb6mXpfiKKKw0W3t4JZFuVgjYzzl3QyKSoLEZdsAk5xx9a6wdKwbPwnpFpOksIulMbQsimdiFMabFIHuoGfXFb4rOfK9i436ni37QPwVg8aqfEnhow6f4pgXO77sd8o6JIR0b0f8Dx04/4I/G+40m6Pgv4ipcWN5Zt5IluFIkhI42uO49D6eor6YODXnPxA8D/DX4ja3JpGu2sE2u2cAfzLeUxXcUROAdy9Vz2OQM120cSnT9lVV4/ijmrUPfVSm7S/M7JPEnh9rUXS63p5hIyH+0LjH515v8Qfj54N8NqbXTZ21vU2OyK3tgSGbsMjk/QA1lQfsxeAY2UPq3imWEHmJtSwpHpwoNd74F+FvgPwVIJ/D/h21huwMfa5cyz/APfb5I/DFQvqsddX+BbWIlpdI8w8O/D/AMZ/FTWIPE3xY8yw0aI77LQEbaXHUGUD7o9vvHvivfrS3gtLWK1tYY4IIUCRxxqFVFAwAAOgqTFefX/xRtbPxInhl/DGvPrciNLFZJHGWkiXOZAd23bx659qiUqmJei0XTogSp4da7v8T0OiuP8AA/xA0fxVqV9o8UN5p2r6fg3VhexbJUUnG7HQj6eo9a68VhOEoO0kbQqRmuaL0FoooqSwooozQAmK8w+JnwN8CeN5JLyawOkas/P2/T8Rux9XX7r/AIjPvXqFR3EqQwvM5wqKWY+wGauE5QleLsyZRjJWlsfIs/wT+LPg3UZLjwL4hstaSE5KwXP2adR23IxK5/4FXT6Ton7S3ieD+zNX1C28N2RG2W5mmR5Sp67VjySfqRXqfwD0+NPBLeIJAWvvEF1NqFxK3LMrSMI1z6KgUAfX1r0PFd9bH1eZxlZtdWtTio4Sm4qSVr9LnA/Cj4V+H/h/BJcWrS6lrNwP9K1S6wZpP9lf7i+w/Emu+ritd+IFvba1Nofh/RNT8S6nb4+1RWKqI7YnoJJXIRW/2c5qhbfFSyt9f07w/wCI/Dut+H9T1KdYLSO5iV45mJx8siEqcd/SuWVOtVfNLV/j9xvGrSprlWi/A9FooHSiuc6COeGKeF4J4klikUq6OoZWU9QQeor5k+NP7NpLz698N0SNjl5tFdsIx6kwMfun/YPHoR0r6fpDitqGIqYeXNTdjOrRhVjyzR+Z7f2hpOqyW88V1p2o2r4khlQxyxMPUHkV738KP2jNQ0iKLS/F0T39qoCrcqf3qD39a+hPiT8M/B3xAtFj8RaWslzGMQ3sJ8u4i/3XHOPY5HtXgfiT9lLWYp2bwz4wtJ4Cflj1O2ZXUf78eQf++RXvf2nhcXDlxMbM8d5fWoT56Ej3HR/i/wDD/VpLWCy11Zbq7YJDbLEzSux7BQDXejpXlnwM+Dmj/DmxF5cGPUvEcyYuL/ZgID1SIHlV9+p7+lepjpXg4hUlO1K9vM9ej7Tl/eb+R4L+1z/zLH/b3/7Roo/a5/5lj/t7/wDaNFYmp71RRRQB5Xexp/w1DYStwV8MTAHp/wAtlrLs7vTo/wBpfXtbju4INP0/QYoNTuN4EYnkkXy0Y9N2FPHXpVnxXo+n69+0RbaVq1t9os5fDMhePey5InQg5Uggj2Neh+GvDHh/wvpL6boek2tjaljK6IuS7/3mY5LNx1JJ4rvqVFBLzikefTpubb7Sb+ZUtPHfhW7NgLfVopDqN3LZ2mAf3ssYJcD2GDk9Kgj+IXhtlkke4nigFvLcwzyQkR3EUZw7Rn+IAkfXORkV434Cto4fhP408ZNbKptFvrLSiBzFHvYyunoWkcjI7IK7XTPBeq61Z+Hj4jvdM0nTLTSjY2dnYuZJJGkRMMZHAGdqfdCnvzRUw9KDd3pewoYitUSstbXOr8P/ABJ8Ka/rlvoukXV1c308byiP7JImyNersWA2rnjPcnFXm8aaAsWsTNcyBNIuFtbo+Wf9cwGI1/vMdyjA7kVh/C24j13XvFfitgGeXUTplsccpb24AA/F2dvxrzy4j1ddS067sorO7j8ReM5dQsYJZDEhWGNgpkcA5BMYcYHpUqhCU3Ha3/Dsp4iahGS1v/wyPXI/HHh1bC7u768OnfY5jDcxXa7JInCb8Ec/w88dqsXPi7QbbTdJ1C4vBHDq8kUdiGU7pWkxswOvcfSvP/FWhXmmeAfiJe6/qWnz6jrNsbiWG3QiO1iEYiUDdy3QncQM+lc5JYPqml/DvxBeh1N1rthHpsLceTZxRtsOOzPjzD9VHaiOHpyXMn/VrieIqxlytdvzsd1bfEVZfi1d+Fvs9+9nBbxJ+706RvLndyMyNjCJtHBPB5NaPh65+H83jrWtY0aSyk16SyjbUruNif3CkhdxPyjoenXHPSqPg+ZW+NHj53ZVWO205CTx/BIf615/8UW+x+IPibPa4ie5stIsGK8cSOwbp/smrVCNSfKtNF+Nv8xOvKnDnbvq/wAL/wCR6xZfELwvdas2m/bJbef7Ib1GuIWiWWAdZELD5l5HNXLTxh4dudE1DW4dRjbTtPleK4uDwoZACwHrjOPrXLeM7GGL4u/DlreNRJGl9CcD/liIOn0ztrzDS7P+1/hd44Viw0fSpNTlZV4E97KXP4rGhX/gTn+7Shh6coqW234tr9BTxNWDcd3r+CT/AFPo/Sr631PTbXUbNi9tdRLNExGMowyDj6GvMvFzwwftJeELiZ44l/se8Qu7BRk9Bk133giH7P4L0O3Ax5enW6/lGorzrx9pthq37RPhCz1OzgvLY6ReMYpkDruHQ4PcetZ4ZJTkntZm2JbcINb3RNp9rBrH7SM2vaPGWtdM0Q2eo3af6uSd3BSIHozKoJOOnFd54i8Tadoc0VvcLcz3EkTzCC2i8xxEn35COyjI59TgZrzD4SpN8Pfifrfw3vpZDp2pM2qaFLIxO8H/AFkeT1YYH/fOe9aF9/wkmp/F7xVa6BHpqyQ6Ta2Zur2R8W6yb2ykaj58nk5K9BWlWknPV+6kren9Myp1XGnovebd/Xc7rUfGGiWWj2eqCaW7hvoTParbRmR5owm8sFHYLyaW+8WaXbWem3EYubptTi860gt4t0ske0OW29gARnPqB1rzTxZo2r+F/DfhjUPCc0PiC48I2rQajZjAa6t2XZIQuTg5RuPbvjBboWvX3ir4hQ6h4LtNOWAeFoPIN9IyJaJK5+6iKdxBQAjIHyjmpWGi48621/4H6MbxM1Lka10t+r/NHrFrr+kXPhxPEUd9ENLeD7R9oY7VEeOSc9MelYmmfEXwvfXV/btdTWTWCwtObyEwhfNz5Y+bnLAZA9K5bTtHjsm8HfDV9QTULeyjm1DVJVUKs3kvlUK5OB5rg49ExR4BvI9W8b/EzV3hAiU2sMRYA7kSBmVvxDZ/GpVGFpP7vvsU68+ZJfP7rv8AE7Ox8ceF76TS47XVoZH1VZnsx08xIc+Y3so2nmue8XfELQ5/DOv2dhJc/a10O4voC8DIk0IBXzEY9RkjBryzwxa/Yv2cNY8V+QsV1eQHTrCQj5oLMSmP5T23FpGOOuR6V6Z8Z9H0Gz+Gmr6o8McV3b6C9jFOGIZbbKllAzgjgH8K29hThVSWutvusZOvVnSbenu3+8t6N4o8OeBPh54UstZvRbvLYWsMUQG52ZlVen+8a2vit4gl8L/DrW9dgA+0Wtqxhz/fPC/qRXlHjLS5L74deFpLy2xrXiLW9NMMbjLW8KENHGPTZGCT7sxr0n466Xcav8JvEVnaxtJMbUyKi8ltpDED3wDUKnD2sG3u9fvNPaVPZTSWy0+40fhloEPhvwRpmnR/NO0Inu5jy087jdJIx7ksT+GBV3xJ4c07xA+lvqCyb9Mv47+2ZCARKmcduhyciub+BnjCz8Y/DrTLyKdWvLaFLe9jz8ySKoGcejYyD710vi7Wo9A0GfU3jMzoVjhhBwZZHYKiD3LECuepCpGq4v4rnRCpTdJSXw2KeveNNE0W9ltbySc/Z1je7ljiLR2qu21DI38OT9eOelWE8U6FL4ij8PQ6hFNqbrI3kJyVCY3E+mMj868n03S/EnjSy8eWNtJpum6fqGtyQXl/cO8s6pEEUokeAoG1eCW7k4q544Z5vjVotjocwW/1DQHtYLmMZ8iFpA0s+fZFwv8AtMtb/V4Xcb6pP9Dn+s1LKdtG0dt4j8faJYaF4gvLS6aeXRgY7gxwtIsUpQsoYjtxye1ReBvHFtqXw/j8QawLuzNtbRtey3Nk9urOVBJjDD5lJOBjOa86jsrPSfAfxlisU2QJdSwqCcnC2sa9e/Wuj+JM1wngLwTpdlFFczXWoadGsM0pRJNoDgOwBIUlR2NU6ENIrvv8kyFiJ6zb6bed2jtLTxroMsV213cNpklnJHHcRXq+U6GRdycf7QzjHofSl0zxt4a1O50m2sdUjmm1eOWWyQA5lSIkO2Ow461haXot/Y6h4q13xHfabNqGqWaMtnbKdlvDCjqDublyS5y2B6Vhfsw6PCfAlt4muLVFubtPs9mzDLRWkTFUVT2DHe5x13e1ZOnS9m5p9vyNo1avtFB+f5nr1FFFcp2Hgv7XP/Msf9vf/tGij9rn/mWP+3v/ANo0UAe9U2TdsbYQGwdpPrTqKAPJr34e+P7rx3b+M/8AhOdKt9Qt7Z7WOGPRy0RjbqGzJk84P4V6ZaQ3w0mOG8uIpr3yQssyR7EaTGCwXJwM9s1doxWk6sp25uhlCjGF7dTi/D3gO2sPhSPAl9cG4jktJYLm4iTYXaQszOBzjliap+BvCHijT5NMj8UeJLTVrXRk2afHb2hiZzt2LJMSx3MEJAAwOSea9AxRij207NX3D2MLp22PK/Cnw18S6Je61YjxmB4b1O9lujaQ2e25UOfmQTFvlBHBIXPpg810HxB8FSa5omkw+H76PRdR0S5judMl8rfEhQbdjJkZUqcV2lFU8RUcue+olh6ajyJaHnWseA9c1zwT4g03WNetpNa1yJYJbqK1KwQQqeI40LZxgtyTkls+1WvHPgrU9bbwvDousw6Lb6JP5+8WomkJVNiBFJ2jjPJz24rusUYpKtNO6f8AWw/YQta39bnnF34A16Xx7q2rR+IraPRdZW3F/afY/wDSG8kcKsm7ADc5OM4JA9aq+KPhjqPiCPxv52sQW0mvTWslg8cRb7MLdRt3gn5stnp0FepYoxTWIqppp9vw/wCGJeGptWa7/icb4a8N64dZh8Q+LL+wu9VtrI2dqtlEyQxKxBkf5iSXYqvoABgdTWPB8OdQtPg3eeBrPVLUX188zXF89udhMsxd22ZyTtOAM9hXpWKKSrTTvft+BTowatb+mZXhnT7zSdAtNOvNSbUp4I9huWhWLdjp8q8AAYH4V57rvw88dat4xsPFn/Cd6fZahp0bx2scOj7oirA5D7pMnOfau8svE2mXXiDVtCUyx3ulRxzXCyJgGNwSrqe44OfSk8PeJtM1vwzF4jt3e202VS6y3QEXyA43HJ4H1qoyq07yS38u/wDmRKNKpZN7fp/kYPxE8GXvibwxYNHfRQ+KdJZLrT9QSPYouVA3AjnEb8grzwfasCw0HxnrGrQeOtDvI/C+qahZCx1nTtTsjMqvExAkjww5BztJ4YEGuk06+tL74m3101/EYbfTre3sx5/ySNKXlcqM4Y7VTkZ4Fbmi6uZtMWfVZNPtLjEjskV2siCNXIDbuOMAE+hOKv2lSEeX+tdbf11IUKc5cz/q3U5lPCHiTSb1j4e12yFtcWCWlz9vtWklEilz54ZWALEuxKkYzWa/w11TQtU0nU/AOt2umzWmmLpdzHf2xmjuIlO5XwrKQ4Yk+hzXpD3tnHcw2sl1Ak04JhjMgDSADJ2jqfwpLy+s7Mxfa7qC385xHF5sgXe56KM9T7VCr1P66l+wpf10PNtT+F+sTeINJvLLxfNa2iWUlrrB+zg3F8Hk8x9r5xHvYnOBwMYrY03wTqVjqPim7j1xI4dZjMdtZx2qiO3xEI42ZvvMQB0BArd8S+JbfQrzT7Saw1C7m1CRo7dbWINl1UsVJJGDtBP4VWtPFcOq2Vvc6NHGzf2gLO9gvX+zy2xH+sBU8lwMEL3ByDim6lZq/QlQoRlZLUzbr4e2tz8HYvh2940caafHai6jTpIgB8zb/vDOM965+7+G/i3XPCd3pfivxbZX93Jbx2UDQ2ZjhigEiNIzLuJeRwgGcgD061V8D65Y614408SapDM882pXzIt3nc8cwhg+UNjAi3YHQ9cd69VXVNNkgWdNQtGiYsFcTLtJXrg55xg5q5yq0ny38/mRTVKsua3lv0/pnKaNaL4n8aReJGiK6RoqSWukKy482VvlluAD2AHlqe/znuK7dh8p4/Cqn9paejTK19agwAGYGZR5YPTdzxn3pbjU7C3hkmuL61hiicRyO8qqEY4wpJPB5HHvXPJuXQ6YJRW545r/AMGdf0bxPceIvhZ4nh0F7py8+n3cbNb7ickoV5Az/CQR6YrU8K+A/iNeeLNO1n4ieLtN1Cz0xzPbafp8Dqjz4IV3Zv7uSQAOuPSvU47y1kuntY7mFriNQzxLIC6g9CR1AqjDqcg1i+trv7FDaReStvL9pBkkds7lZP4eQMeua2lia01Zu/5/fuYxw9GDul/l92xxEnw/8SWviDXBoniiCz8P6/P9ovrd7QvcROwAk8l92F3gdSDjtW/YeDltfiQ/iwTReRHo0el2tsIvmhAfczbs8ggKMY7V1MM0UyloZEkUMVLIwIBBwRx3BrN0zxDpmpapq2m2sxNxpMiR3YZdoQsm4YJ6jHf1BqHUqSvcuNKnG34HC2/w11yTQ/GWn33iiEr4klnkWKKxHl2zOQAxJO5ztVQeQOuKZefDTXtV8Ix2+r+KIG8Q2kltJp97bWhSC2Nvny/3ZYls5bcc854xivRf7X0vG7+0rLG1Xz56/dY4U9ehIwPU0suq6XDZS3kmoWcdtE5SWZplCIwOCCc4BzxiqWIrLZ/gR9Xo22OXsfDHiCbS9Ym17WrS513UbFrKKa2tjHb2qbWwFQsSfmbcSTzwOMVv+DdFj8OeE9K0GFg6afaR24cDG8qoBbHbJyfxrF8PSpcfEHxVqElwxjtIrS1TMn7tF8syscdOd4yfYV0UesaXJFbTJqVm0d0Stu4mUiYjshz8x+lRU5tvT8jSnyb/ANbl7PvS1594J1JrXwBLqVk1pcarevNqPkXV2Iw3mzHaSTnau3AHGOMV25v7Rb2Kxe6t1u5ULpAZBvZR1IXqR71M4OLaKhUUkmeH/tc/8yx/29/+0aKP2uP+ZY/7e/8A2jRUGh71RRRQAUUUUAFFFFABRRRQAUUUUAFFFFABRRRQB5Tr2navfeKrzVNKsbxHlvv7NujJCyBrKSKMNKpP3gjxk8ep9azTFrTeE7HRLTQdSeCO81LYkloVRTl2tmcNj93h9w9SoHWvZ8UYrpWJdkrHH9UV277nh/h7w1La+L9Iv9cs5YNL/wBDt4lmi2vHcxWiCPJPRGYupA6sqgnHFZ+p+EdUuPDFskei3KRRaDfiSGO3IeR5LrdFDgc/7W30Fe+ywxzJsljV1yDhhkZByD+dPxVfXJXTsR9QhZq55FbPqF18VNKNzp0sMceqSqksyDLRJZERrH7As5b/AGmAq147tdX1Lx0if2Pez2tpeac0U6w7oxCJd8uw/wB4sF3eip712um+FrGy8R3GtLJPJJI0jxxORshaTb5jLxnLbF69AMDrW9ilLELmTitlYuOGbi4ye7ucV8Rrr7LrvhS5azvpobXUXnuJLe1eURJ5Eibm2g4+ZgK50aPdap4j/wCEh/sq4igvvEtpPbrLAVkSKGAq0zA8oGIxzg4C5616uRSFf5VnCtyKyRpOhzNts8T0TTLi50eddLt0+3yeGb5oNqgN5k1y+MH14wKuQeEotWtPDkCaVfraf2y9xdyXtsI3aL7OQ6lMDy0Zgqbe4HfNejaD4bstHnimtnmZo7NLMbyD8iuz5+pLHNbePatZYp390yhhFb3jxC58OapcaB4qt20m/m1ebzYgZrcC3G683xGPjMnytuLZO0KBxUqaPdabfNFdeHdU1XS/7avvtEfkFjcvJbIiSn/ZZvMG7opNe1YoxS+tS2sP6nHR3PN/AGmXdr431W5v7HUEufOuQJHQLbpC7IY9jYzISFUdfl2EYFZ3jDw5qF/4h1ttPsGje51fSSlyIOFEeTJKDjnaD19a9Yx7Uv4VCxElLmsW8LFw5LnF/C+H+xfAkkcun3lstvd3kggeJvMZDM7KQOrZBBHrmua8Hw6lp/i211O9tb6aDXtOnN8j6eyLayCUyIsh+jyLz6Dsa9ZxUdzCJ7eWEsyiRGUkdRkYoVbWV1uDw+kUn8J8+WXh24bwB9qW18ozafp9ss7Q43TSXiuNnqEQoAR3Jx3q/ruh64NG1HTrLw/evaXy6heWiLb5WNnZY0LjtIYgxUdcyexr2FtBtTounaSGlFvYNA0eCMt5JBUH67RmtfFbSxjve3UwWBVrX6Hkd1FqsV3rdvFoOpz297rtn5qLCQJLcW0Y6njbvQK/oM5qn4V03ULSXS4dZ8NX14Tp4Fufs+2O3uRdySSOf+efBRh/ewBXtGKMVn9ZdrWNFg1e/MeAaX4QupvCd6zWT3VzFo9nps2ItzPcmZXZQPSJdi+x3ehrrPDtrrF18TbfVL7Rr2BEudQSSeSHg/dSHDdo/LXj1Zmr061toLWEQ20McMYJIVFwMk5Jx7kk1LTnipSvdbihg4xtrseC/tcdPDH/AG9/+0aKX9rn/mWP+3v/ANo0Vynae9UUUUAFFFFABRRRQAUUUUAFFFFABRRRQAUUUUAFFFFABRRRQAUUUUAFFFFABRRRQAUUUUAFFFFABRRRQAUUUUAFFFFABRRRQB4L+1z/AMyx/wBvf/tGiiigD//Z"/>
          <p:cNvSpPr>
            <a:spLocks noChangeAspect="1" noChangeArrowheads="1"/>
          </p:cNvSpPr>
          <p:nvPr/>
        </p:nvSpPr>
        <p:spPr bwMode="auto">
          <a:xfrm>
            <a:off x="228600" y="1164921"/>
            <a:ext cx="1828800" cy="182880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295" y="4476750"/>
            <a:ext cx="2373505" cy="589556"/>
          </a:xfrm>
          <a:prstGeom prst="rect">
            <a:avLst/>
          </a:prstGeom>
        </p:spPr>
      </p:pic>
      <p:pic>
        <p:nvPicPr>
          <p:cNvPr id="9"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286000" y="446420"/>
            <a:ext cx="2438400" cy="1687632"/>
          </a:xfrm>
        </p:spPr>
      </p:pic>
      <p:sp>
        <p:nvSpPr>
          <p:cNvPr id="13" name="Rectangle 12"/>
          <p:cNvSpPr/>
          <p:nvPr/>
        </p:nvSpPr>
        <p:spPr>
          <a:xfrm>
            <a:off x="2081" y="3257550"/>
            <a:ext cx="6858000" cy="1015663"/>
          </a:xfrm>
          <a:prstGeom prst="rect">
            <a:avLst/>
          </a:prstGeom>
        </p:spPr>
        <p:txBody>
          <a:bodyPr wrap="square">
            <a:spAutoFit/>
          </a:bodyPr>
          <a:lstStyle/>
          <a:p>
            <a:pPr algn="ctr"/>
            <a:r>
              <a:rPr lang="en-US" sz="1000" i="1" dirty="0">
                <a:solidFill>
                  <a:schemeClr val="bg1"/>
                </a:solidFill>
                <a:latin typeface="Minion Pro"/>
              </a:rPr>
              <a:t>This presentation was supported by Grant/Cooperative Agreement Number 5 NU58DP005488-03-00 from the Centers for Disease Control and Prevention. Its contents are solely the responsibility of the authors and do not necessarily represent the official view of the Centers for Disease Control and Prevention. The findings and conclusions presented in this publication are solely those of the authors and do not represent the official position or policies of the US Department of Health and Human Services, Centers for Disease Control and Prevention; nor does the mention of trade names, commercial, or organizations imply endorsement by the U.S. Government. </a:t>
            </a:r>
            <a:endParaRPr lang="en-US" sz="1000" i="1" dirty="0">
              <a:solidFill>
                <a:schemeClr val="bg1"/>
              </a:solidFill>
            </a:endParaRPr>
          </a:p>
        </p:txBody>
      </p:sp>
      <p:pic>
        <p:nvPicPr>
          <p:cNvPr id="14" name="Content Placeholder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3205" y="444358"/>
            <a:ext cx="2853595" cy="1974991"/>
          </a:xfrm>
          <a:prstGeom prst="rect">
            <a:avLst/>
          </a:prstGeom>
        </p:spPr>
      </p:pic>
    </p:spTree>
    <p:extLst>
      <p:ext uri="{BB962C8B-B14F-4D97-AF65-F5344CB8AC3E}">
        <p14:creationId xmlns:p14="http://schemas.microsoft.com/office/powerpoint/2010/main" val="180795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7151"/>
            <a:ext cx="5915025" cy="914400"/>
          </a:xfrm>
        </p:spPr>
        <p:txBody>
          <a:bodyPr>
            <a:normAutofit fontScale="90000"/>
          </a:bodyPr>
          <a:lstStyle/>
          <a:p>
            <a:pPr algn="ctr"/>
            <a:r>
              <a:rPr lang="en-US" sz="4000" b="1" dirty="0">
                <a:solidFill>
                  <a:srgbClr val="002060"/>
                </a:solidFill>
                <a:latin typeface="+mn-lt"/>
              </a:rPr>
              <a:t>Early Care &amp; Education Interventions</a:t>
            </a:r>
          </a:p>
        </p:txBody>
      </p:sp>
      <p:sp>
        <p:nvSpPr>
          <p:cNvPr id="5" name="Content Placeholder 4"/>
          <p:cNvSpPr>
            <a:spLocks noGrp="1"/>
          </p:cNvSpPr>
          <p:nvPr>
            <p:ph idx="1"/>
          </p:nvPr>
        </p:nvSpPr>
        <p:spPr>
          <a:xfrm>
            <a:off x="228600" y="1146011"/>
            <a:ext cx="6477000" cy="3102139"/>
          </a:xfrm>
        </p:spPr>
        <p:txBody>
          <a:bodyPr>
            <a:normAutofit fontScale="92500" lnSpcReduction="10000"/>
          </a:bodyPr>
          <a:lstStyle/>
          <a:p>
            <a:r>
              <a:rPr lang="en-US" sz="2600" b="1" dirty="0">
                <a:solidFill>
                  <a:srgbClr val="002060"/>
                </a:solidFill>
              </a:rPr>
              <a:t>Go NAP SACC (self-assessment)</a:t>
            </a:r>
          </a:p>
          <a:p>
            <a:pPr lvl="1"/>
            <a:r>
              <a:rPr lang="en-US" sz="2200" dirty="0">
                <a:solidFill>
                  <a:srgbClr val="002060"/>
                </a:solidFill>
              </a:rPr>
              <a:t>Best practices (Nutrition, Physical Activity, Outdoor Play &amp; Learning, Screen Time)</a:t>
            </a:r>
          </a:p>
          <a:p>
            <a:pPr lvl="2"/>
            <a:r>
              <a:rPr lang="en-US" sz="2200" dirty="0">
                <a:solidFill>
                  <a:srgbClr val="002060"/>
                </a:solidFill>
              </a:rPr>
              <a:t>Goal Setting	</a:t>
            </a:r>
          </a:p>
          <a:p>
            <a:pPr lvl="2"/>
            <a:r>
              <a:rPr lang="en-US" sz="2200" dirty="0">
                <a:solidFill>
                  <a:srgbClr val="002060"/>
                </a:solidFill>
              </a:rPr>
              <a:t>Support and Technical Assistance</a:t>
            </a:r>
          </a:p>
          <a:p>
            <a:r>
              <a:rPr lang="en-US" sz="2600" b="1" dirty="0">
                <a:solidFill>
                  <a:srgbClr val="002060"/>
                </a:solidFill>
              </a:rPr>
              <a:t>I am Moving, I am Learning Training &amp; Refresher Trainings</a:t>
            </a:r>
          </a:p>
          <a:p>
            <a:pPr lvl="1"/>
            <a:r>
              <a:rPr lang="en-US" dirty="0">
                <a:solidFill>
                  <a:srgbClr val="002060"/>
                </a:solidFill>
              </a:rPr>
              <a:t>Classroom Curriculum Enhancement ideas </a:t>
            </a:r>
            <a:r>
              <a:rPr lang="en-US" sz="2200" dirty="0">
                <a:solidFill>
                  <a:srgbClr val="002060"/>
                </a:solidFill>
              </a:rPr>
              <a:t>and Indoor and Outdoor Play Resources</a:t>
            </a:r>
          </a:p>
        </p:txBody>
      </p:sp>
    </p:spTree>
    <p:extLst>
      <p:ext uri="{BB962C8B-B14F-4D97-AF65-F5344CB8AC3E}">
        <p14:creationId xmlns:p14="http://schemas.microsoft.com/office/powerpoint/2010/main" val="424558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9"/>
            <a:ext cx="6553199" cy="993775"/>
          </a:xfrm>
        </p:spPr>
        <p:txBody>
          <a:bodyPr>
            <a:noAutofit/>
          </a:bodyPr>
          <a:lstStyle/>
          <a:p>
            <a:pPr algn="ctr"/>
            <a:r>
              <a:rPr lang="en-US" sz="3200" b="1" dirty="0">
                <a:solidFill>
                  <a:srgbClr val="002060"/>
                </a:solidFill>
              </a:rPr>
              <a:t>Nutrition and Physical Activity </a:t>
            </a:r>
            <a:br>
              <a:rPr lang="en-US" sz="3200" b="1" dirty="0">
                <a:solidFill>
                  <a:srgbClr val="002060"/>
                </a:solidFill>
              </a:rPr>
            </a:br>
            <a:r>
              <a:rPr lang="en-US" sz="3200" b="1" dirty="0">
                <a:solidFill>
                  <a:srgbClr val="002060"/>
                </a:solidFill>
              </a:rPr>
              <a:t>Self-Assessment for Child Care </a:t>
            </a:r>
            <a:br>
              <a:rPr lang="en-US" sz="3200" b="1" dirty="0">
                <a:solidFill>
                  <a:srgbClr val="002060"/>
                </a:solidFill>
              </a:rPr>
            </a:br>
            <a:r>
              <a:rPr lang="en-US" sz="3200" b="1" dirty="0">
                <a:solidFill>
                  <a:srgbClr val="002060"/>
                </a:solidFill>
              </a:rPr>
              <a:t>(Go NAP SACC)</a:t>
            </a:r>
          </a:p>
        </p:txBody>
      </p:sp>
      <p:sp>
        <p:nvSpPr>
          <p:cNvPr id="3" name="Content Placeholder 2"/>
          <p:cNvSpPr>
            <a:spLocks noGrp="1"/>
          </p:cNvSpPr>
          <p:nvPr>
            <p:ph idx="1"/>
          </p:nvPr>
        </p:nvSpPr>
        <p:spPr>
          <a:xfrm>
            <a:off x="2615738" y="1574987"/>
            <a:ext cx="4114799" cy="2667000"/>
          </a:xfrm>
        </p:spPr>
        <p:txBody>
          <a:bodyPr>
            <a:normAutofit fontScale="92500" lnSpcReduction="10000"/>
          </a:bodyPr>
          <a:lstStyle/>
          <a:p>
            <a:r>
              <a:rPr lang="en-US" b="1" dirty="0">
                <a:solidFill>
                  <a:srgbClr val="002060"/>
                </a:solidFill>
              </a:rPr>
              <a:t>Best practices</a:t>
            </a:r>
          </a:p>
          <a:p>
            <a:pPr lvl="1">
              <a:buFont typeface="Arial" charset="0"/>
              <a:buChar char="•"/>
            </a:pPr>
            <a:r>
              <a:rPr lang="en-US" dirty="0">
                <a:solidFill>
                  <a:srgbClr val="002060"/>
                </a:solidFill>
              </a:rPr>
              <a:t>Nutrition</a:t>
            </a:r>
          </a:p>
          <a:p>
            <a:pPr lvl="1">
              <a:buFont typeface="Arial" charset="0"/>
              <a:buChar char="•"/>
            </a:pPr>
            <a:r>
              <a:rPr lang="en-US" dirty="0">
                <a:solidFill>
                  <a:srgbClr val="002060"/>
                </a:solidFill>
              </a:rPr>
              <a:t>Physical Activity</a:t>
            </a:r>
          </a:p>
          <a:p>
            <a:pPr lvl="1">
              <a:buFont typeface="Arial" charset="0"/>
              <a:buChar char="•"/>
            </a:pPr>
            <a:r>
              <a:rPr lang="en-US" dirty="0">
                <a:solidFill>
                  <a:srgbClr val="002060"/>
                </a:solidFill>
              </a:rPr>
              <a:t>Outdoor Play &amp; Learning</a:t>
            </a:r>
          </a:p>
          <a:p>
            <a:pPr lvl="1">
              <a:buFont typeface="Arial" charset="0"/>
              <a:buChar char="•"/>
            </a:pPr>
            <a:r>
              <a:rPr lang="en-US" dirty="0">
                <a:solidFill>
                  <a:srgbClr val="002060"/>
                </a:solidFill>
              </a:rPr>
              <a:t>Screen Time</a:t>
            </a:r>
          </a:p>
          <a:p>
            <a:r>
              <a:rPr lang="en-US" b="1" dirty="0">
                <a:solidFill>
                  <a:srgbClr val="002060"/>
                </a:solidFill>
              </a:rPr>
              <a:t>Improve practices, policies, and environments</a:t>
            </a:r>
          </a:p>
        </p:txBody>
      </p:sp>
      <p:pic>
        <p:nvPicPr>
          <p:cNvPr id="2052" name="Picture 4" descr="Image result for GO NAPSACC Assess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428750"/>
            <a:ext cx="2286866" cy="29594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185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31452"/>
            <a:ext cx="4105611" cy="3231654"/>
          </a:xfrm>
          <a:prstGeom prst="rect">
            <a:avLst/>
          </a:prstGeom>
          <a:noFill/>
        </p:spPr>
        <p:txBody>
          <a:bodyPr wrap="none" rtlCol="0">
            <a:spAutoFit/>
          </a:bodyPr>
          <a:lstStyle/>
          <a:p>
            <a:r>
              <a:rPr lang="en-US" sz="2800" b="1" dirty="0">
                <a:solidFill>
                  <a:srgbClr val="FF0000"/>
                </a:solidFill>
              </a:rPr>
              <a:t>Choosy</a:t>
            </a:r>
            <a:r>
              <a:rPr lang="en-US" sz="2800" dirty="0"/>
              <a:t> is our Health Hero!</a:t>
            </a:r>
          </a:p>
          <a:p>
            <a:endParaRPr lang="en-US" sz="2400" b="1" dirty="0">
              <a:solidFill>
                <a:srgbClr val="FF0000"/>
              </a:solidFill>
            </a:endParaRPr>
          </a:p>
          <a:p>
            <a:endParaRPr lang="en-US" sz="800" b="1" dirty="0">
              <a:solidFill>
                <a:srgbClr val="FF0000"/>
              </a:solidFill>
            </a:endParaRPr>
          </a:p>
          <a:p>
            <a:r>
              <a:rPr lang="en-US" sz="2400" b="1" dirty="0">
                <a:solidFill>
                  <a:srgbClr val="FF0000"/>
                </a:solidFill>
              </a:rPr>
              <a:t>C</a:t>
            </a:r>
            <a:r>
              <a:rPr lang="en-US" sz="2400" dirty="0"/>
              <a:t>hoose</a:t>
            </a:r>
          </a:p>
          <a:p>
            <a:r>
              <a:rPr lang="en-US" sz="2400" b="1" dirty="0">
                <a:solidFill>
                  <a:srgbClr val="FF0000"/>
                </a:solidFill>
              </a:rPr>
              <a:t>H</a:t>
            </a:r>
            <a:r>
              <a:rPr lang="en-US" sz="2400" dirty="0"/>
              <a:t>ealthy </a:t>
            </a:r>
          </a:p>
          <a:p>
            <a:r>
              <a:rPr lang="en-US" sz="2400" b="1" dirty="0">
                <a:solidFill>
                  <a:srgbClr val="FF0000"/>
                </a:solidFill>
              </a:rPr>
              <a:t>O</a:t>
            </a:r>
            <a:r>
              <a:rPr lang="en-US" sz="2400" dirty="0"/>
              <a:t>ptions</a:t>
            </a:r>
          </a:p>
          <a:p>
            <a:r>
              <a:rPr lang="en-US" sz="2400" b="1" dirty="0">
                <a:solidFill>
                  <a:srgbClr val="FF0000"/>
                </a:solidFill>
              </a:rPr>
              <a:t>O</a:t>
            </a:r>
            <a:r>
              <a:rPr lang="en-US" sz="2400" dirty="0"/>
              <a:t>ften and </a:t>
            </a:r>
          </a:p>
          <a:p>
            <a:r>
              <a:rPr lang="en-US" sz="2400" b="1" dirty="0">
                <a:solidFill>
                  <a:srgbClr val="FF0000"/>
                </a:solidFill>
              </a:rPr>
              <a:t>S</a:t>
            </a:r>
            <a:r>
              <a:rPr lang="en-US" sz="2400" dirty="0"/>
              <a:t>tart </a:t>
            </a:r>
          </a:p>
          <a:p>
            <a:r>
              <a:rPr lang="en-US" sz="2400" b="1" dirty="0">
                <a:solidFill>
                  <a:srgbClr val="FF0000"/>
                </a:solidFill>
              </a:rPr>
              <a:t>Y</a:t>
            </a:r>
            <a:r>
              <a:rPr lang="en-US" sz="2400" dirty="0"/>
              <a:t>oung</a:t>
            </a:r>
          </a:p>
        </p:txBody>
      </p:sp>
      <p:sp>
        <p:nvSpPr>
          <p:cNvPr id="5" name="TextBox 4"/>
          <p:cNvSpPr txBox="1"/>
          <p:nvPr/>
        </p:nvSpPr>
        <p:spPr>
          <a:xfrm>
            <a:off x="3328342" y="1123950"/>
            <a:ext cx="3561296" cy="1846659"/>
          </a:xfrm>
          <a:prstGeom prst="rect">
            <a:avLst/>
          </a:prstGeom>
          <a:noFill/>
        </p:spPr>
        <p:txBody>
          <a:bodyPr wrap="none" rtlCol="0">
            <a:spAutoFit/>
          </a:bodyPr>
          <a:lstStyle/>
          <a:p>
            <a:r>
              <a:rPr lang="en-US" sz="2400" b="1" dirty="0">
                <a:solidFill>
                  <a:srgbClr val="FF0000"/>
                </a:solidFill>
              </a:rPr>
              <a:t>I am Moving I am Learning</a:t>
            </a:r>
          </a:p>
          <a:p>
            <a:pPr marL="285750" indent="-285750">
              <a:buFont typeface="Arial" panose="020B0604020202020204" pitchFamily="34" charset="0"/>
              <a:buChar char="•"/>
            </a:pPr>
            <a:r>
              <a:rPr lang="en-US" dirty="0"/>
              <a:t>School readiness with movement</a:t>
            </a:r>
          </a:p>
          <a:p>
            <a:pPr marL="285750" indent="-285750">
              <a:buFont typeface="Arial" panose="020B0604020202020204" pitchFamily="34" charset="0"/>
              <a:buChar char="•"/>
            </a:pPr>
            <a:r>
              <a:rPr lang="en-US" dirty="0"/>
              <a:t>Increase time for moderate-</a:t>
            </a:r>
          </a:p>
          <a:p>
            <a:r>
              <a:rPr lang="en-US" dirty="0"/>
              <a:t>     vigorous physical activity</a:t>
            </a:r>
          </a:p>
          <a:p>
            <a:pPr marL="285750" indent="-285750">
              <a:buFont typeface="Arial" panose="020B0604020202020204" pitchFamily="34" charset="0"/>
              <a:buChar char="•"/>
            </a:pPr>
            <a:r>
              <a:rPr lang="en-US" dirty="0"/>
              <a:t>Improve structured movement</a:t>
            </a:r>
          </a:p>
          <a:p>
            <a:pPr marL="285750" indent="-285750">
              <a:buFont typeface="Arial" panose="020B0604020202020204" pitchFamily="34" charset="0"/>
              <a:buChar char="•"/>
            </a:pPr>
            <a:r>
              <a:rPr lang="en-US" dirty="0"/>
              <a:t>Promote healthy food choices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1" y="633747"/>
            <a:ext cx="2286198" cy="3999323"/>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5846" y="3149107"/>
            <a:ext cx="2963304" cy="1955794"/>
          </a:xfrm>
          <a:prstGeom prst="rect">
            <a:avLst/>
          </a:prstGeom>
        </p:spPr>
      </p:pic>
    </p:spTree>
    <p:extLst>
      <p:ext uri="{BB962C8B-B14F-4D97-AF65-F5344CB8AC3E}">
        <p14:creationId xmlns:p14="http://schemas.microsoft.com/office/powerpoint/2010/main" val="30654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42899" y="1177348"/>
            <a:ext cx="6229350" cy="3543300"/>
          </a:xfrm>
          <a:prstGeom prst="rect">
            <a:avLst/>
          </a:prstGeom>
        </p:spPr>
        <p:txBody>
          <a:bodyPr>
            <a:normAutofit/>
          </a:bodyPr>
          <a:lstStyle/>
          <a:p>
            <a:pPr marL="336042" indent="-288036">
              <a:lnSpc>
                <a:spcPct val="90000"/>
              </a:lnSpc>
              <a:spcBef>
                <a:spcPct val="20000"/>
              </a:spcBef>
              <a:spcAft>
                <a:spcPct val="25000"/>
              </a:spcAft>
              <a:buClr>
                <a:schemeClr val="accent1"/>
              </a:buClr>
              <a:buSzPct val="80000"/>
              <a:buFont typeface="Wingdings 2"/>
              <a:buChar char=""/>
              <a:defRPr/>
            </a:pPr>
            <a:r>
              <a:rPr lang="en-US" sz="2250" dirty="0">
                <a:latin typeface="+mj-lt"/>
              </a:rPr>
              <a:t>Raise your hand if you had </a:t>
            </a:r>
            <a:r>
              <a:rPr lang="en-US" sz="2250" b="1" dirty="0">
                <a:latin typeface="+mj-lt"/>
              </a:rPr>
              <a:t>0 sugary beverages </a:t>
            </a:r>
            <a:r>
              <a:rPr lang="en-US" sz="2250" dirty="0">
                <a:latin typeface="+mj-lt"/>
              </a:rPr>
              <a:t>this past week.</a:t>
            </a:r>
          </a:p>
          <a:p>
            <a:pPr marL="336042" indent="-288036">
              <a:lnSpc>
                <a:spcPct val="90000"/>
              </a:lnSpc>
              <a:spcBef>
                <a:spcPct val="20000"/>
              </a:spcBef>
              <a:spcAft>
                <a:spcPct val="25000"/>
              </a:spcAft>
              <a:buClr>
                <a:schemeClr val="accent1"/>
              </a:buClr>
              <a:buSzPct val="80000"/>
              <a:buFont typeface="Wingdings 2"/>
              <a:buChar char=""/>
              <a:defRPr/>
            </a:pPr>
            <a:r>
              <a:rPr lang="en-US" sz="2250" dirty="0">
                <a:latin typeface="+mj-lt"/>
              </a:rPr>
              <a:t>Keep your hand raised if you ate at least </a:t>
            </a:r>
            <a:r>
              <a:rPr lang="en-US" sz="2250" b="1" dirty="0">
                <a:latin typeface="+mj-lt"/>
              </a:rPr>
              <a:t>5 fruits and vegetables</a:t>
            </a:r>
            <a:r>
              <a:rPr lang="en-US" sz="2250" dirty="0">
                <a:latin typeface="+mj-lt"/>
              </a:rPr>
              <a:t> every day this past week.</a:t>
            </a:r>
          </a:p>
          <a:p>
            <a:pPr marL="336042" indent="-288036">
              <a:lnSpc>
                <a:spcPct val="90000"/>
              </a:lnSpc>
              <a:spcBef>
                <a:spcPct val="20000"/>
              </a:spcBef>
              <a:spcAft>
                <a:spcPct val="25000"/>
              </a:spcAft>
              <a:buClr>
                <a:schemeClr val="accent1"/>
              </a:buClr>
              <a:buSzPct val="80000"/>
              <a:buFont typeface="Wingdings 2"/>
              <a:buChar char=""/>
              <a:defRPr/>
            </a:pPr>
            <a:r>
              <a:rPr lang="en-US" sz="2250" dirty="0">
                <a:latin typeface="+mj-lt"/>
              </a:rPr>
              <a:t>Keep your hand raised if you </a:t>
            </a:r>
            <a:r>
              <a:rPr lang="en-US" sz="2250" b="1" dirty="0">
                <a:latin typeface="+mj-lt"/>
              </a:rPr>
              <a:t>exercised</a:t>
            </a:r>
            <a:r>
              <a:rPr lang="en-US" sz="2250" dirty="0">
                <a:latin typeface="+mj-lt"/>
              </a:rPr>
              <a:t> every day this past week.</a:t>
            </a:r>
          </a:p>
          <a:p>
            <a:pPr marL="336042" indent="-288036">
              <a:lnSpc>
                <a:spcPct val="90000"/>
              </a:lnSpc>
              <a:spcBef>
                <a:spcPct val="20000"/>
              </a:spcBef>
              <a:spcAft>
                <a:spcPct val="25000"/>
              </a:spcAft>
              <a:buClr>
                <a:schemeClr val="accent1"/>
              </a:buClr>
              <a:buSzPct val="80000"/>
              <a:buFont typeface="Wingdings 2"/>
              <a:buChar char=""/>
              <a:defRPr/>
            </a:pPr>
            <a:r>
              <a:rPr lang="en-US" sz="2250" dirty="0">
                <a:latin typeface="+mj-lt"/>
              </a:rPr>
              <a:t>Keep your hand raised if you watched less than </a:t>
            </a:r>
            <a:r>
              <a:rPr lang="en-US" sz="2250" b="1" dirty="0">
                <a:latin typeface="+mj-lt"/>
              </a:rPr>
              <a:t>2 hours of TV</a:t>
            </a:r>
            <a:r>
              <a:rPr lang="en-US" sz="2250" dirty="0">
                <a:latin typeface="+mj-lt"/>
              </a:rPr>
              <a:t> every day this past week.</a:t>
            </a:r>
          </a:p>
        </p:txBody>
      </p:sp>
      <p:sp>
        <p:nvSpPr>
          <p:cNvPr id="2" name="Title 1"/>
          <p:cNvSpPr>
            <a:spLocks noGrp="1"/>
          </p:cNvSpPr>
          <p:nvPr>
            <p:ph type="title"/>
          </p:nvPr>
        </p:nvSpPr>
        <p:spPr>
          <a:xfrm>
            <a:off x="500062" y="209550"/>
            <a:ext cx="5915025" cy="993775"/>
          </a:xfrm>
        </p:spPr>
        <p:txBody>
          <a:bodyPr>
            <a:normAutofit/>
          </a:bodyPr>
          <a:lstStyle/>
          <a:p>
            <a:pPr algn="ctr"/>
            <a:r>
              <a:rPr lang="en-US" sz="3600" b="1" dirty="0">
                <a:solidFill>
                  <a:srgbClr val="002060"/>
                </a:solidFill>
                <a:latin typeface="+mn-lt"/>
              </a:rPr>
              <a:t>Human Role Models</a:t>
            </a:r>
          </a:p>
        </p:txBody>
      </p:sp>
    </p:spTree>
    <p:extLst>
      <p:ext uri="{BB962C8B-B14F-4D97-AF65-F5344CB8AC3E}">
        <p14:creationId xmlns:p14="http://schemas.microsoft.com/office/powerpoint/2010/main" val="95947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96" y="-16365"/>
            <a:ext cx="5915025" cy="993775"/>
          </a:xfrm>
        </p:spPr>
        <p:txBody>
          <a:bodyPr>
            <a:normAutofit/>
          </a:bodyPr>
          <a:lstStyle/>
          <a:p>
            <a:pPr algn="ctr"/>
            <a:r>
              <a:rPr lang="en-US" sz="3600" b="1" dirty="0">
                <a:solidFill>
                  <a:srgbClr val="002060"/>
                </a:solidFill>
                <a:latin typeface="+mn-lt"/>
              </a:rPr>
              <a:t>Choosy In-Class Activities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8860" y="811822"/>
            <a:ext cx="3316224" cy="248716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59236" y="1285494"/>
            <a:ext cx="3730752" cy="27980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23484" y="3282462"/>
            <a:ext cx="2466975" cy="1847850"/>
          </a:xfrm>
          <a:prstGeom prst="rect">
            <a:avLst/>
          </a:prstGeom>
        </p:spPr>
      </p:pic>
    </p:spTree>
    <p:extLst>
      <p:ext uri="{BB962C8B-B14F-4D97-AF65-F5344CB8AC3E}">
        <p14:creationId xmlns:p14="http://schemas.microsoft.com/office/powerpoint/2010/main" val="279007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2842-392C-4671-A4C0-93D6A5FB524D}"/>
              </a:ext>
            </a:extLst>
          </p:cNvPr>
          <p:cNvSpPr>
            <a:spLocks noGrp="1"/>
          </p:cNvSpPr>
          <p:nvPr>
            <p:ph type="title"/>
          </p:nvPr>
        </p:nvSpPr>
        <p:spPr>
          <a:xfrm>
            <a:off x="498675" y="57150"/>
            <a:ext cx="5915025" cy="993775"/>
          </a:xfrm>
        </p:spPr>
        <p:txBody>
          <a:bodyPr>
            <a:normAutofit/>
          </a:bodyPr>
          <a:lstStyle/>
          <a:p>
            <a:pPr algn="ctr"/>
            <a:r>
              <a:rPr lang="en-US" sz="3600" b="1" dirty="0">
                <a:solidFill>
                  <a:srgbClr val="002060"/>
                </a:solidFill>
                <a:latin typeface="+mn-lt"/>
              </a:rPr>
              <a:t>Policy Handbooks</a:t>
            </a:r>
          </a:p>
        </p:txBody>
      </p:sp>
      <p:pic>
        <p:nvPicPr>
          <p:cNvPr id="8" name="Content Placeholder 7">
            <a:extLst>
              <a:ext uri="{FF2B5EF4-FFF2-40B4-BE49-F238E27FC236}">
                <a16:creationId xmlns:a16="http://schemas.microsoft.com/office/drawing/2014/main" id="{D4251285-9672-499B-B57D-04DB2CDBEE2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0" y="895350"/>
            <a:ext cx="2325219" cy="3593522"/>
          </a:xfrm>
        </p:spPr>
      </p:pic>
      <p:sp>
        <p:nvSpPr>
          <p:cNvPr id="3" name="TextBox 2">
            <a:extLst>
              <a:ext uri="{FF2B5EF4-FFF2-40B4-BE49-F238E27FC236}">
                <a16:creationId xmlns:a16="http://schemas.microsoft.com/office/drawing/2014/main" id="{3BCA2A50-ABD1-444A-80E3-4A4F185B8946}"/>
              </a:ext>
            </a:extLst>
          </p:cNvPr>
          <p:cNvSpPr txBox="1"/>
          <p:nvPr/>
        </p:nvSpPr>
        <p:spPr>
          <a:xfrm>
            <a:off x="2823894" y="1050925"/>
            <a:ext cx="3805506"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Training and Technical Assistance was provided to providers on what should be included and how to develop a PA &amp; nutrition policy for their site.</a:t>
            </a:r>
          </a:p>
          <a:p>
            <a:pPr marL="285750" indent="-285750">
              <a:buFont typeface="Arial" panose="020B0604020202020204" pitchFamily="34" charset="0"/>
              <a:buChar char="•"/>
            </a:pPr>
            <a:r>
              <a:rPr lang="en-US" dirty="0">
                <a:solidFill>
                  <a:srgbClr val="002060"/>
                </a:solidFill>
              </a:rPr>
              <a:t>Providers completed:</a:t>
            </a:r>
          </a:p>
          <a:p>
            <a:pPr marL="742950" lvl="1" indent="-285750">
              <a:buFont typeface="Arial" panose="020B0604020202020204" pitchFamily="34" charset="0"/>
              <a:buChar char="•"/>
            </a:pPr>
            <a:r>
              <a:rPr lang="en-US" dirty="0">
                <a:solidFill>
                  <a:srgbClr val="002060"/>
                </a:solidFill>
              </a:rPr>
              <a:t>Nemours Child Care Wellness Policy Workbook </a:t>
            </a:r>
          </a:p>
          <a:p>
            <a:pPr marL="285750" indent="-285750">
              <a:buFont typeface="Arial" panose="020B0604020202020204" pitchFamily="34" charset="0"/>
              <a:buChar char="•"/>
            </a:pPr>
            <a:r>
              <a:rPr lang="en-US" dirty="0">
                <a:solidFill>
                  <a:srgbClr val="002060"/>
                </a:solidFill>
              </a:rPr>
              <a:t>Site specific written policy developed from the workbook</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26099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50" y="121973"/>
            <a:ext cx="6546350" cy="696911"/>
          </a:xfrm>
        </p:spPr>
        <p:txBody>
          <a:bodyPr>
            <a:noAutofit/>
          </a:bodyPr>
          <a:lstStyle/>
          <a:p>
            <a:pPr algn="ctr"/>
            <a:r>
              <a:rPr lang="en-US" sz="3200" b="1" dirty="0">
                <a:solidFill>
                  <a:srgbClr val="002060"/>
                </a:solidFill>
                <a:latin typeface="+mn-lt"/>
              </a:rPr>
              <a:t>Farm to ECE: </a:t>
            </a:r>
            <a:br>
              <a:rPr lang="en-US" sz="3200" b="1" dirty="0">
                <a:solidFill>
                  <a:srgbClr val="002060"/>
                </a:solidFill>
                <a:latin typeface="+mn-lt"/>
              </a:rPr>
            </a:br>
            <a:r>
              <a:rPr lang="en-US" sz="3200" b="1" dirty="0">
                <a:solidFill>
                  <a:srgbClr val="002060"/>
                </a:solidFill>
                <a:latin typeface="+mn-lt"/>
              </a:rPr>
              <a:t>They Will Eat What They Grow</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822162" y="1172000"/>
            <a:ext cx="2265899" cy="169942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789148" y="1173690"/>
            <a:ext cx="2263967" cy="16979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574908" y="2751582"/>
            <a:ext cx="2048256" cy="153619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28026" y="1245333"/>
            <a:ext cx="2243883" cy="1682912"/>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1664000" y="1644463"/>
            <a:ext cx="1382527" cy="1433763"/>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9249" y="3267869"/>
            <a:ext cx="2590800" cy="1219200"/>
          </a:xfrm>
          <a:prstGeom prst="rect">
            <a:avLst/>
          </a:prstGeom>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91093" y="3362535"/>
            <a:ext cx="2992307" cy="1618174"/>
          </a:xfrm>
          <a:prstGeom prst="rect">
            <a:avLst/>
          </a:prstGeom>
        </p:spPr>
      </p:pic>
    </p:spTree>
    <p:extLst>
      <p:ext uri="{BB962C8B-B14F-4D97-AF65-F5344CB8AC3E}">
        <p14:creationId xmlns:p14="http://schemas.microsoft.com/office/powerpoint/2010/main" val="78226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2060"/>
                </a:solidFill>
                <a:latin typeface="+mn-lt"/>
              </a:rPr>
              <a:t>Family Engagement</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668" y="1414876"/>
            <a:ext cx="2734015" cy="265633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0" y="1234282"/>
            <a:ext cx="2331720" cy="3017520"/>
          </a:xfrm>
          <a:prstGeom prst="rect">
            <a:avLst/>
          </a:prstGeom>
        </p:spPr>
      </p:pic>
    </p:spTree>
    <p:extLst>
      <p:ext uri="{BB962C8B-B14F-4D97-AF65-F5344CB8AC3E}">
        <p14:creationId xmlns:p14="http://schemas.microsoft.com/office/powerpoint/2010/main" val="237341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0550"/>
            <a:ext cx="3086100" cy="3276600"/>
          </a:xfrm>
        </p:spPr>
        <p:txBody>
          <a:bodyPr>
            <a:normAutofit/>
          </a:bodyPr>
          <a:lstStyle/>
          <a:p>
            <a:pPr marL="274320">
              <a:lnSpc>
                <a:spcPct val="100000"/>
              </a:lnSpc>
              <a:spcBef>
                <a:spcPts val="1200"/>
              </a:spcBef>
              <a:spcAft>
                <a:spcPts val="1200"/>
              </a:spcAft>
            </a:pPr>
            <a:r>
              <a:rPr lang="en-US" sz="2800" b="1" dirty="0">
                <a:solidFill>
                  <a:srgbClr val="002060"/>
                </a:solidFill>
              </a:rPr>
              <a:t>Choosy </a:t>
            </a:r>
            <a:br>
              <a:rPr lang="en-US" sz="2800" b="1" dirty="0">
                <a:solidFill>
                  <a:srgbClr val="002060"/>
                </a:solidFill>
              </a:rPr>
            </a:br>
            <a:r>
              <a:rPr lang="en-US" sz="2800" b="1" dirty="0">
                <a:solidFill>
                  <a:srgbClr val="002060"/>
                </a:solidFill>
              </a:rPr>
              <a:t>Challenge Health Messages</a:t>
            </a:r>
            <a:br>
              <a:rPr lang="en-US" sz="2800" b="1" dirty="0">
                <a:solidFill>
                  <a:srgbClr val="002060"/>
                </a:solidFill>
              </a:rPr>
            </a:br>
            <a:r>
              <a:rPr lang="en-US" sz="2800" b="1" dirty="0">
                <a:solidFill>
                  <a:srgbClr val="002060"/>
                </a:solidFill>
              </a:rPr>
              <a:t>Give </a:t>
            </a:r>
            <a:r>
              <a:rPr lang="en-US" sz="2800" b="1" dirty="0">
                <a:solidFill>
                  <a:srgbClr val="0070C0"/>
                </a:solidFill>
              </a:rPr>
              <a:t>Fun</a:t>
            </a:r>
            <a:r>
              <a:rPr lang="en-US" sz="2800" b="1" dirty="0">
                <a:solidFill>
                  <a:srgbClr val="002060"/>
                </a:solidFill>
              </a:rPr>
              <a:t> and </a:t>
            </a:r>
            <a:r>
              <a:rPr lang="en-US" sz="2800" b="1" dirty="0">
                <a:solidFill>
                  <a:srgbClr val="0070C0"/>
                </a:solidFill>
              </a:rPr>
              <a:t>Consistent</a:t>
            </a:r>
            <a:r>
              <a:rPr lang="en-US" sz="2800" b="1" dirty="0">
                <a:solidFill>
                  <a:srgbClr val="002060"/>
                </a:solidFill>
              </a:rPr>
              <a:t> Messages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6082" y="12376"/>
            <a:ext cx="3861438" cy="266210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8488" y="2631528"/>
            <a:ext cx="3848100" cy="2254809"/>
          </a:xfrm>
          <a:prstGeom prst="rect">
            <a:avLst/>
          </a:prstGeom>
        </p:spPr>
      </p:pic>
      <p:sp>
        <p:nvSpPr>
          <p:cNvPr id="6" name="TextBox 5"/>
          <p:cNvSpPr txBox="1"/>
          <p:nvPr/>
        </p:nvSpPr>
        <p:spPr>
          <a:xfrm>
            <a:off x="3475467" y="3049620"/>
            <a:ext cx="2912335" cy="1413769"/>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315553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406" y="191287"/>
            <a:ext cx="1017984" cy="665324"/>
          </a:xfrm>
          <a:prstGeom prst="rect">
            <a:avLst/>
          </a:prstGeom>
        </p:spPr>
      </p:pic>
      <p:sp>
        <p:nvSpPr>
          <p:cNvPr id="6" name="TextBox 5"/>
          <p:cNvSpPr txBox="1"/>
          <p:nvPr/>
        </p:nvSpPr>
        <p:spPr>
          <a:xfrm>
            <a:off x="206609" y="690333"/>
            <a:ext cx="6781800" cy="757900"/>
          </a:xfrm>
          <a:prstGeom prst="rect">
            <a:avLst/>
          </a:prstGeom>
          <a:noFill/>
        </p:spPr>
        <p:txBody>
          <a:bodyPr wrap="square" rtlCol="0">
            <a:spAutoFit/>
          </a:bodyPr>
          <a:lstStyle/>
          <a:p>
            <a:pPr algn="ctr"/>
            <a:r>
              <a:rPr lang="en-US" sz="3200" b="1" dirty="0">
                <a:solidFill>
                  <a:srgbClr val="002060"/>
                </a:solidFill>
              </a:rPr>
              <a:t>Advisory Committees</a:t>
            </a:r>
            <a:endParaRPr lang="en-US" sz="3200" b="1" dirty="0"/>
          </a:p>
          <a:p>
            <a:endParaRPr lang="en-US" sz="1125" b="1" dirty="0"/>
          </a:p>
        </p:txBody>
      </p:sp>
      <p:sp>
        <p:nvSpPr>
          <p:cNvPr id="9" name="TextBox 8">
            <a:extLst>
              <a:ext uri="{FF2B5EF4-FFF2-40B4-BE49-F238E27FC236}">
                <a16:creationId xmlns:a16="http://schemas.microsoft.com/office/drawing/2014/main" id="{B124F274-7F8E-BA46-B584-D2862D0C06EB}"/>
              </a:ext>
            </a:extLst>
          </p:cNvPr>
          <p:cNvSpPr txBox="1"/>
          <p:nvPr/>
        </p:nvSpPr>
        <p:spPr>
          <a:xfrm>
            <a:off x="152400" y="1529326"/>
            <a:ext cx="65532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rPr>
              <a:t>One per county</a:t>
            </a:r>
          </a:p>
          <a:p>
            <a:pPr marL="285750" indent="-285750">
              <a:buFont typeface="Arial" panose="020B0604020202020204" pitchFamily="34" charset="0"/>
              <a:buChar char="•"/>
            </a:pPr>
            <a:r>
              <a:rPr lang="en-US" sz="2400" dirty="0">
                <a:solidFill>
                  <a:srgbClr val="002060"/>
                </a:solidFill>
              </a:rPr>
              <a:t>8-10 members each: met ~quarterly</a:t>
            </a:r>
          </a:p>
          <a:p>
            <a:pPr marL="285750" indent="-285750">
              <a:buFont typeface="Arial" panose="020B0604020202020204" pitchFamily="34" charset="0"/>
              <a:buChar char="•"/>
            </a:pPr>
            <a:r>
              <a:rPr lang="en-US" sz="2400" dirty="0">
                <a:solidFill>
                  <a:srgbClr val="002060"/>
                </a:solidFill>
              </a:rPr>
              <a:t>Variety of sectors: education, health, faith-based, local government</a:t>
            </a:r>
          </a:p>
          <a:p>
            <a:pPr marL="285750" indent="-285750">
              <a:buFont typeface="Arial" panose="020B0604020202020204" pitchFamily="34" charset="0"/>
              <a:buChar char="•"/>
            </a:pPr>
            <a:r>
              <a:rPr lang="en-US" sz="2400" dirty="0">
                <a:solidFill>
                  <a:srgbClr val="002060"/>
                </a:solidFill>
              </a:rPr>
              <a:t>Oversaw mini-grant process: facilitated implementation of other activities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0787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1200" y="209550"/>
            <a:ext cx="3355544" cy="2322393"/>
          </a:xfrm>
        </p:spPr>
      </p:pic>
      <p:sp>
        <p:nvSpPr>
          <p:cNvPr id="8" name="TextBox 7"/>
          <p:cNvSpPr txBox="1"/>
          <p:nvPr/>
        </p:nvSpPr>
        <p:spPr>
          <a:xfrm>
            <a:off x="76200" y="2952750"/>
            <a:ext cx="6705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rPr>
              <a:t>Nutrition</a:t>
            </a:r>
            <a:r>
              <a:rPr kumimoji="0" lang="en-US" sz="2100" b="1" i="0" u="none" strike="noStrike" kern="1200" cap="none" spc="0" normalizeH="0" baseline="0" noProof="0" dirty="0">
                <a:ln>
                  <a:noFill/>
                </a:ln>
                <a:solidFill>
                  <a:srgbClr val="4472C4">
                    <a:lumMod val="50000"/>
                  </a:srgbClr>
                </a:solidFill>
                <a:effectLst/>
                <a:uLnTx/>
                <a:uFillTx/>
                <a:latin typeface="Calibri"/>
                <a:ea typeface="+mn-ea"/>
                <a:cs typeface="+mn-cs"/>
              </a:rPr>
              <a:t> – Physical Activity – Screen Time – Farm to ECE</a:t>
            </a:r>
          </a:p>
        </p:txBody>
      </p:sp>
      <p:sp>
        <p:nvSpPr>
          <p:cNvPr id="10" name="TextBox 9"/>
          <p:cNvSpPr txBox="1"/>
          <p:nvPr/>
        </p:nvSpPr>
        <p:spPr>
          <a:xfrm>
            <a:off x="800100" y="3562350"/>
            <a:ext cx="52578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50000"/>
                  </a:srgbClr>
                </a:solidFill>
                <a:effectLst/>
                <a:uLnTx/>
                <a:uFillTx/>
                <a:latin typeface="Calibri"/>
                <a:ea typeface="+mn-ea"/>
                <a:cs typeface="+mn-cs"/>
              </a:rPr>
              <a:t>Environment – Practices – Site Based Policies</a:t>
            </a:r>
          </a:p>
        </p:txBody>
      </p:sp>
    </p:spTree>
    <p:extLst>
      <p:ext uri="{BB962C8B-B14F-4D97-AF65-F5344CB8AC3E}">
        <p14:creationId xmlns:p14="http://schemas.microsoft.com/office/powerpoint/2010/main" val="310856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3815" y="123174"/>
            <a:ext cx="1017984" cy="665324"/>
          </a:xfrm>
          <a:prstGeom prst="rect">
            <a:avLst/>
          </a:prstGeom>
        </p:spPr>
      </p:pic>
      <p:sp>
        <p:nvSpPr>
          <p:cNvPr id="6" name="TextBox 5"/>
          <p:cNvSpPr txBox="1"/>
          <p:nvPr/>
        </p:nvSpPr>
        <p:spPr>
          <a:xfrm>
            <a:off x="105684" y="590550"/>
            <a:ext cx="3831222" cy="3243196"/>
          </a:xfrm>
          <a:prstGeom prst="rect">
            <a:avLst/>
          </a:prstGeom>
          <a:noFill/>
        </p:spPr>
        <p:txBody>
          <a:bodyPr wrap="square" rtlCol="0">
            <a:spAutoFit/>
          </a:bodyPr>
          <a:lstStyle/>
          <a:p>
            <a:r>
              <a:rPr lang="en-US" sz="2025" b="1" dirty="0">
                <a:solidFill>
                  <a:srgbClr val="002060"/>
                </a:solidFill>
              </a:rPr>
              <a:t>Why?</a:t>
            </a:r>
            <a:r>
              <a:rPr lang="en-US" sz="1125" dirty="0">
                <a:solidFill>
                  <a:srgbClr val="002060"/>
                </a:solidFill>
              </a:rPr>
              <a:t> </a:t>
            </a:r>
          </a:p>
          <a:p>
            <a:r>
              <a:rPr lang="en-US" sz="1125" dirty="0">
                <a:solidFill>
                  <a:srgbClr val="002060"/>
                </a:solidFill>
              </a:rPr>
              <a:t>Focus groups and interviews revealed need for increased opportunities for physical activity for young families, healthy lifestyle education programs, and access to healthy foods</a:t>
            </a:r>
          </a:p>
          <a:p>
            <a:r>
              <a:rPr lang="en-US" sz="2025" b="1" dirty="0">
                <a:solidFill>
                  <a:srgbClr val="002060"/>
                </a:solidFill>
              </a:rPr>
              <a:t>What?</a:t>
            </a:r>
            <a:r>
              <a:rPr lang="en-US" sz="1125" b="1" dirty="0">
                <a:solidFill>
                  <a:srgbClr val="002060"/>
                </a:solidFill>
              </a:rPr>
              <a:t> </a:t>
            </a:r>
          </a:p>
          <a:p>
            <a:r>
              <a:rPr lang="en-US" sz="1125" dirty="0">
                <a:solidFill>
                  <a:srgbClr val="002060"/>
                </a:solidFill>
              </a:rPr>
              <a:t>Community Projects - Three one-year funding cycles engaged 15 organizations in 28 projects with funding of $800 to $4000 each (total $65,000)</a:t>
            </a:r>
          </a:p>
          <a:p>
            <a:r>
              <a:rPr lang="en-US" sz="2025" b="1" dirty="0">
                <a:solidFill>
                  <a:srgbClr val="002060"/>
                </a:solidFill>
              </a:rPr>
              <a:t>Who?</a:t>
            </a:r>
            <a:r>
              <a:rPr lang="en-US" sz="1125" b="1" dirty="0">
                <a:solidFill>
                  <a:srgbClr val="002060"/>
                </a:solidFill>
              </a:rPr>
              <a:t> </a:t>
            </a:r>
          </a:p>
          <a:p>
            <a:r>
              <a:rPr lang="en-US" sz="1125" dirty="0">
                <a:solidFill>
                  <a:srgbClr val="002060"/>
                </a:solidFill>
              </a:rPr>
              <a:t>5 public schools, 1 private school, 1 church, 2 nonprofits, 2 libraries, 1 childcare center, 2 city parks, 1 conservation group</a:t>
            </a:r>
          </a:p>
          <a:p>
            <a:r>
              <a:rPr lang="en-US" sz="2025" b="1" dirty="0">
                <a:solidFill>
                  <a:srgbClr val="002060"/>
                </a:solidFill>
              </a:rPr>
              <a:t>So What?</a:t>
            </a:r>
          </a:p>
          <a:p>
            <a:pPr marL="160734" indent="-160734">
              <a:buFont typeface="Arial" panose="020B0604020202020204" pitchFamily="34" charset="0"/>
              <a:buChar char="•"/>
            </a:pPr>
            <a:r>
              <a:rPr lang="en-US" sz="1125" dirty="0">
                <a:solidFill>
                  <a:srgbClr val="002060"/>
                </a:solidFill>
              </a:rPr>
              <a:t>Permanent environmental improvements </a:t>
            </a:r>
          </a:p>
          <a:p>
            <a:pPr marL="160734" indent="-160734">
              <a:buFont typeface="Arial" panose="020B0604020202020204" pitchFamily="34" charset="0"/>
              <a:buChar char="•"/>
            </a:pPr>
            <a:r>
              <a:rPr lang="en-US" sz="1125" dirty="0">
                <a:solidFill>
                  <a:srgbClr val="002060"/>
                </a:solidFill>
              </a:rPr>
              <a:t>Community collaboration focused on children’s health</a:t>
            </a:r>
          </a:p>
          <a:p>
            <a:pPr marL="160734" indent="-160734">
              <a:buFont typeface="Arial" panose="020B0604020202020204" pitchFamily="34" charset="0"/>
              <a:buChar char="•"/>
            </a:pPr>
            <a:r>
              <a:rPr lang="en-US" sz="1125" dirty="0">
                <a:solidFill>
                  <a:srgbClr val="002060"/>
                </a:solidFill>
              </a:rPr>
              <a:t>$120,978 + funds leveraged from other grants, etc.</a:t>
            </a:r>
          </a:p>
        </p:txBody>
      </p:sp>
      <p:sp>
        <p:nvSpPr>
          <p:cNvPr id="3" name="TextBox 2"/>
          <p:cNvSpPr txBox="1"/>
          <p:nvPr/>
        </p:nvSpPr>
        <p:spPr>
          <a:xfrm>
            <a:off x="3936906" y="969948"/>
            <a:ext cx="3241171" cy="1927579"/>
          </a:xfrm>
          <a:prstGeom prst="rect">
            <a:avLst/>
          </a:prstGeom>
          <a:noFill/>
        </p:spPr>
        <p:txBody>
          <a:bodyPr wrap="square" rtlCol="0">
            <a:spAutoFit/>
          </a:bodyPr>
          <a:lstStyle/>
          <a:p>
            <a:r>
              <a:rPr lang="en-US" sz="2025" b="1" dirty="0">
                <a:solidFill>
                  <a:srgbClr val="002060"/>
                </a:solidFill>
              </a:rPr>
              <a:t>Community Projects:</a:t>
            </a:r>
          </a:p>
          <a:p>
            <a:pPr marL="160734" indent="-160734">
              <a:buFont typeface="Arial" panose="020B0604020202020204" pitchFamily="34" charset="0"/>
              <a:buChar char="•"/>
            </a:pPr>
            <a:r>
              <a:rPr lang="en-US" sz="1125" dirty="0">
                <a:solidFill>
                  <a:srgbClr val="002060"/>
                </a:solidFill>
              </a:rPr>
              <a:t>1 natural </a:t>
            </a:r>
            <a:r>
              <a:rPr lang="en-US" sz="1125" dirty="0" err="1">
                <a:solidFill>
                  <a:srgbClr val="002060"/>
                </a:solidFill>
              </a:rPr>
              <a:t>playscape</a:t>
            </a:r>
            <a:endParaRPr lang="en-US" sz="1125" dirty="0">
              <a:solidFill>
                <a:srgbClr val="002060"/>
              </a:solidFill>
            </a:endParaRPr>
          </a:p>
          <a:p>
            <a:pPr marL="160734" indent="-160734">
              <a:buFont typeface="Arial" panose="020B0604020202020204" pitchFamily="34" charset="0"/>
              <a:buChar char="•"/>
            </a:pPr>
            <a:r>
              <a:rPr lang="en-US" sz="1125" dirty="0">
                <a:solidFill>
                  <a:srgbClr val="002060"/>
                </a:solidFill>
              </a:rPr>
              <a:t>5 age-appropriate playground equipment</a:t>
            </a:r>
          </a:p>
          <a:p>
            <a:pPr marL="160734" indent="-160734">
              <a:buFont typeface="Arial" panose="020B0604020202020204" pitchFamily="34" charset="0"/>
              <a:buChar char="•"/>
            </a:pPr>
            <a:r>
              <a:rPr lang="en-US" sz="1125" dirty="0">
                <a:solidFill>
                  <a:srgbClr val="002060"/>
                </a:solidFill>
              </a:rPr>
              <a:t>2 walking trails</a:t>
            </a:r>
          </a:p>
          <a:p>
            <a:pPr marL="160734" indent="-160734">
              <a:buFont typeface="Arial" panose="020B0604020202020204" pitchFamily="34" charset="0"/>
              <a:buChar char="•"/>
            </a:pPr>
            <a:r>
              <a:rPr lang="en-US" sz="1125" dirty="0">
                <a:solidFill>
                  <a:srgbClr val="002060"/>
                </a:solidFill>
              </a:rPr>
              <a:t>4 garden-based learning/high tunnels</a:t>
            </a:r>
          </a:p>
          <a:p>
            <a:pPr marL="160734" indent="-160734">
              <a:buFont typeface="Arial" panose="020B0604020202020204" pitchFamily="34" charset="0"/>
              <a:buChar char="•"/>
            </a:pPr>
            <a:r>
              <a:rPr lang="en-US" sz="1125" dirty="0">
                <a:solidFill>
                  <a:srgbClr val="002060"/>
                </a:solidFill>
              </a:rPr>
              <a:t>2 outdoor water fountains</a:t>
            </a:r>
          </a:p>
          <a:p>
            <a:pPr marL="160734" indent="-160734">
              <a:buFont typeface="Arial" panose="020B0604020202020204" pitchFamily="34" charset="0"/>
              <a:buChar char="•"/>
            </a:pPr>
            <a:r>
              <a:rPr lang="en-US" sz="1125" dirty="0">
                <a:solidFill>
                  <a:srgbClr val="002060"/>
                </a:solidFill>
              </a:rPr>
              <a:t>3 outdoor pavilions/learning centers</a:t>
            </a:r>
          </a:p>
          <a:p>
            <a:pPr marL="160734" indent="-160734">
              <a:buFont typeface="Arial" panose="020B0604020202020204" pitchFamily="34" charset="0"/>
              <a:buChar char="•"/>
            </a:pPr>
            <a:r>
              <a:rPr lang="en-US" sz="1125" dirty="0">
                <a:solidFill>
                  <a:srgbClr val="002060"/>
                </a:solidFill>
              </a:rPr>
              <a:t>4 community </a:t>
            </a:r>
            <a:r>
              <a:rPr lang="en-US" sz="1013" dirty="0">
                <a:solidFill>
                  <a:srgbClr val="002060"/>
                </a:solidFill>
              </a:rPr>
              <a:t>program/events</a:t>
            </a:r>
          </a:p>
          <a:p>
            <a:endParaRPr lang="en-US" sz="1013" dirty="0"/>
          </a:p>
          <a:p>
            <a:endParaRPr lang="en-US" sz="1013"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6626" y="2714306"/>
            <a:ext cx="2039887" cy="165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444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43" y="285750"/>
            <a:ext cx="6808883" cy="745629"/>
          </a:xfrm>
        </p:spPr>
        <p:txBody>
          <a:bodyPr>
            <a:noAutofit/>
          </a:bodyPr>
          <a:lstStyle/>
          <a:p>
            <a:pPr algn="ctr"/>
            <a:r>
              <a:rPr lang="en-US" sz="3200" b="1" dirty="0">
                <a:solidFill>
                  <a:srgbClr val="002060"/>
                </a:solidFill>
                <a:latin typeface="+mn-lt"/>
              </a:rPr>
              <a:t>Projects Activate Children, Families &amp; Whole Communities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792" y="2698051"/>
            <a:ext cx="1743358" cy="1662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1324" y="1942222"/>
            <a:ext cx="1404665" cy="2106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34508" y="1504950"/>
            <a:ext cx="1916816" cy="101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9200" y="1205301"/>
            <a:ext cx="2016485" cy="1512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29596" y="3028950"/>
            <a:ext cx="1783689" cy="1408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89009" y="2800493"/>
            <a:ext cx="1560303" cy="1385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194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BF970-9BE5-4E6F-B3BB-38086EC9CA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19150"/>
            <a:ext cx="3046119" cy="2127031"/>
          </a:xfrm>
          <a:prstGeom prst="rect">
            <a:avLst/>
          </a:prstGeom>
        </p:spPr>
      </p:pic>
      <p:sp>
        <p:nvSpPr>
          <p:cNvPr id="7" name="Title 6">
            <a:extLst>
              <a:ext uri="{FF2B5EF4-FFF2-40B4-BE49-F238E27FC236}">
                <a16:creationId xmlns:a16="http://schemas.microsoft.com/office/drawing/2014/main" id="{F590BA24-D5D3-4FA4-BF4A-BCC57A7C7ECA}"/>
              </a:ext>
            </a:extLst>
          </p:cNvPr>
          <p:cNvSpPr>
            <a:spLocks noGrp="1"/>
          </p:cNvSpPr>
          <p:nvPr>
            <p:ph type="title"/>
          </p:nvPr>
        </p:nvSpPr>
        <p:spPr>
          <a:xfrm>
            <a:off x="469606" y="3969"/>
            <a:ext cx="5915025" cy="993775"/>
          </a:xfrm>
        </p:spPr>
        <p:txBody>
          <a:bodyPr>
            <a:normAutofit/>
          </a:bodyPr>
          <a:lstStyle/>
          <a:p>
            <a:pPr algn="ctr"/>
            <a:r>
              <a:rPr lang="en-US" sz="3600" b="1" dirty="0">
                <a:solidFill>
                  <a:srgbClr val="002060"/>
                </a:solidFill>
                <a:latin typeface="+mn-lt"/>
              </a:rPr>
              <a:t>Consistent Messaging </a:t>
            </a:r>
          </a:p>
        </p:txBody>
      </p:sp>
      <p:pic>
        <p:nvPicPr>
          <p:cNvPr id="10" name="Picture 9">
            <a:extLst>
              <a:ext uri="{FF2B5EF4-FFF2-40B4-BE49-F238E27FC236}">
                <a16:creationId xmlns:a16="http://schemas.microsoft.com/office/drawing/2014/main" id="{5C237DA9-69C5-4F0C-88A0-CF29D45716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3446" y="2983278"/>
            <a:ext cx="1250040" cy="1809750"/>
          </a:xfrm>
          <a:prstGeom prst="rect">
            <a:avLst/>
          </a:prstGeom>
        </p:spPr>
      </p:pic>
      <p:pic>
        <p:nvPicPr>
          <p:cNvPr id="2050" name="Picture 2" descr="86538d8f-4bbc-4052-b7ae-83672c8ced96@namprd03">
            <a:extLst>
              <a:ext uri="{FF2B5EF4-FFF2-40B4-BE49-F238E27FC236}">
                <a16:creationId xmlns:a16="http://schemas.microsoft.com/office/drawing/2014/main" id="{9CB100B3-EC7E-42DC-B641-A0D6B4469E0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18522" y="855812"/>
            <a:ext cx="1729538" cy="223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219c0f5-41fd-49cc-81ec-aaaefc80d062@namprd03">
            <a:extLst>
              <a:ext uri="{FF2B5EF4-FFF2-40B4-BE49-F238E27FC236}">
                <a16:creationId xmlns:a16="http://schemas.microsoft.com/office/drawing/2014/main" id="{B40A2CDF-404F-4D9E-B0AD-7C1F9E7AB48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43000" y="3088114"/>
            <a:ext cx="2368340" cy="13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74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3F0464-AA9F-413A-9D6E-0175AFAD9209}"/>
              </a:ext>
            </a:extLst>
          </p:cNvPr>
          <p:cNvSpPr>
            <a:spLocks noGrp="1"/>
          </p:cNvSpPr>
          <p:nvPr>
            <p:ph type="title"/>
          </p:nvPr>
        </p:nvSpPr>
        <p:spPr>
          <a:xfrm>
            <a:off x="561113" y="175164"/>
            <a:ext cx="5915025" cy="993775"/>
          </a:xfrm>
        </p:spPr>
        <p:txBody>
          <a:bodyPr>
            <a:normAutofit/>
          </a:bodyPr>
          <a:lstStyle/>
          <a:p>
            <a:pPr algn="ctr"/>
            <a:r>
              <a:rPr lang="en-US" sz="3600" b="1" dirty="0">
                <a:solidFill>
                  <a:srgbClr val="002060"/>
                </a:solidFill>
                <a:latin typeface="+mn-lt"/>
              </a:rPr>
              <a:t>Natural </a:t>
            </a:r>
            <a:r>
              <a:rPr lang="en-US" sz="3600" b="1" dirty="0" err="1">
                <a:solidFill>
                  <a:srgbClr val="002060"/>
                </a:solidFill>
                <a:latin typeface="+mn-lt"/>
              </a:rPr>
              <a:t>Playscapes</a:t>
            </a:r>
            <a:endParaRPr lang="en-US" sz="3600" b="1" dirty="0">
              <a:solidFill>
                <a:srgbClr val="002060"/>
              </a:solidFill>
              <a:latin typeface="+mn-lt"/>
            </a:endParaRPr>
          </a:p>
        </p:txBody>
      </p:sp>
      <p:pic>
        <p:nvPicPr>
          <p:cNvPr id="1027" name="Picture 3" descr="e1bb6d81-934e-4c5c-ba6e-059f7587c0d1@namprd03">
            <a:extLst>
              <a:ext uri="{FF2B5EF4-FFF2-40B4-BE49-F238E27FC236}">
                <a16:creationId xmlns:a16="http://schemas.microsoft.com/office/drawing/2014/main" id="{99BFBE55-0636-4643-8AD5-3B7916E9A0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4809" y="2650530"/>
            <a:ext cx="2312722" cy="173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613493-4ff3-4755-9199-0ecda4abcdd7@namprd03">
            <a:extLst>
              <a:ext uri="{FF2B5EF4-FFF2-40B4-BE49-F238E27FC236}">
                <a16:creationId xmlns:a16="http://schemas.microsoft.com/office/drawing/2014/main" id="{27ECC559-095E-4788-9337-A18ABEC922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23950"/>
            <a:ext cx="2332570" cy="174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4a899784-dc01-47bb-adc7-8f6e2f85194d@namprd03">
            <a:extLst>
              <a:ext uri="{FF2B5EF4-FFF2-40B4-BE49-F238E27FC236}">
                <a16:creationId xmlns:a16="http://schemas.microsoft.com/office/drawing/2014/main" id="{0C90549F-F1A1-4162-9BE6-77099FF0FB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1123950"/>
            <a:ext cx="2368551"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2ec3f176-b239-4cb8-9245-2a81ee1897d9@namprd03">
            <a:extLst>
              <a:ext uri="{FF2B5EF4-FFF2-40B4-BE49-F238E27FC236}">
                <a16:creationId xmlns:a16="http://schemas.microsoft.com/office/drawing/2014/main" id="{DE26C60A-3B50-4B12-83DB-B63BE5CF57F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92906" y="2624088"/>
            <a:ext cx="2383232" cy="17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09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352550"/>
            <a:ext cx="6705600" cy="2431435"/>
          </a:xfrm>
          <a:prstGeom prst="rect">
            <a:avLst/>
          </a:prstGeom>
          <a:noFill/>
        </p:spPr>
        <p:txBody>
          <a:bodyPr wrap="square" rtlCol="0">
            <a:spAutoFit/>
          </a:bodyPr>
          <a:lstStyle/>
          <a:p>
            <a:pPr marL="285750" indent="-285750">
              <a:buFont typeface="Arial"/>
              <a:buChar char="•"/>
            </a:pPr>
            <a:r>
              <a:rPr lang="en-US" sz="2400" dirty="0">
                <a:solidFill>
                  <a:srgbClr val="002060"/>
                </a:solidFill>
              </a:rPr>
              <a:t>Reach &amp; Retention</a:t>
            </a:r>
          </a:p>
          <a:p>
            <a:pPr marL="285750" indent="-285750">
              <a:buFont typeface="Arial"/>
              <a:buChar char="•"/>
            </a:pPr>
            <a:r>
              <a:rPr lang="en-US" sz="2400" dirty="0">
                <a:solidFill>
                  <a:srgbClr val="002060"/>
                </a:solidFill>
              </a:rPr>
              <a:t>Assessing the School/Childcare Environment</a:t>
            </a:r>
          </a:p>
          <a:p>
            <a:pPr marL="742950" lvl="1" indent="-285750">
              <a:buFont typeface="Arial"/>
              <a:buChar char="•"/>
            </a:pPr>
            <a:r>
              <a:rPr lang="en-US" sz="2000" dirty="0">
                <a:solidFill>
                  <a:srgbClr val="002060"/>
                </a:solidFill>
              </a:rPr>
              <a:t>Environment Policy Assessment and Observation Tool (EPAO)</a:t>
            </a:r>
          </a:p>
          <a:p>
            <a:pPr marL="742950" lvl="1" indent="-285750">
              <a:buFont typeface="Arial"/>
              <a:buChar char="•"/>
            </a:pPr>
            <a:r>
              <a:rPr lang="en-US" sz="2000" dirty="0">
                <a:solidFill>
                  <a:srgbClr val="002060"/>
                </a:solidFill>
              </a:rPr>
              <a:t>Go NAP SACC - goal attainment and BP responses</a:t>
            </a:r>
          </a:p>
          <a:p>
            <a:pPr marL="742950" lvl="1" indent="-285750">
              <a:buFont typeface="Arial"/>
              <a:buChar char="•"/>
            </a:pPr>
            <a:r>
              <a:rPr lang="en-US" sz="2000" dirty="0">
                <a:solidFill>
                  <a:srgbClr val="002060"/>
                </a:solidFill>
              </a:rPr>
              <a:t>I am Moving, I am Moving Practice Survey</a:t>
            </a:r>
          </a:p>
          <a:p>
            <a:pPr marL="285750" indent="-285750">
              <a:buFont typeface="Arial"/>
              <a:buChar char="•"/>
            </a:pPr>
            <a:r>
              <a:rPr lang="en-US" sz="2400" dirty="0">
                <a:solidFill>
                  <a:srgbClr val="002060"/>
                </a:solidFill>
              </a:rPr>
              <a:t>Assessing Parent Practices</a:t>
            </a:r>
          </a:p>
        </p:txBody>
      </p:sp>
      <p:sp>
        <p:nvSpPr>
          <p:cNvPr id="4" name="Title 3"/>
          <p:cNvSpPr>
            <a:spLocks noGrp="1"/>
          </p:cNvSpPr>
          <p:nvPr>
            <p:ph type="title"/>
          </p:nvPr>
        </p:nvSpPr>
        <p:spPr>
          <a:xfrm>
            <a:off x="471487" y="133350"/>
            <a:ext cx="5915025" cy="993775"/>
          </a:xfrm>
        </p:spPr>
        <p:txBody>
          <a:bodyPr>
            <a:noAutofit/>
          </a:bodyPr>
          <a:lstStyle/>
          <a:p>
            <a:pPr algn="ctr"/>
            <a:r>
              <a:rPr lang="en-US" sz="3600" b="1" dirty="0">
                <a:solidFill>
                  <a:srgbClr val="002060"/>
                </a:solidFill>
                <a:latin typeface="+mn-lt"/>
              </a:rPr>
              <a:t>Evaluation: </a:t>
            </a:r>
            <a:br>
              <a:rPr lang="en-US" sz="3600" b="1" dirty="0">
                <a:solidFill>
                  <a:srgbClr val="002060"/>
                </a:solidFill>
                <a:latin typeface="+mn-lt"/>
              </a:rPr>
            </a:br>
            <a:r>
              <a:rPr lang="en-US" sz="3600" b="1" dirty="0">
                <a:solidFill>
                  <a:srgbClr val="002060"/>
                </a:solidFill>
                <a:latin typeface="+mn-lt"/>
              </a:rPr>
              <a:t>Measuring Reach &amp; Impact</a:t>
            </a:r>
          </a:p>
        </p:txBody>
      </p:sp>
    </p:spTree>
    <p:extLst>
      <p:ext uri="{BB962C8B-B14F-4D97-AF65-F5344CB8AC3E}">
        <p14:creationId xmlns:p14="http://schemas.microsoft.com/office/powerpoint/2010/main" val="139805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03564"/>
            <a:ext cx="3216302" cy="3293209"/>
          </a:xfrm>
          <a:prstGeom prst="rect">
            <a:avLst/>
          </a:prstGeom>
          <a:noFill/>
        </p:spPr>
        <p:txBody>
          <a:bodyPr wrap="square" rtlCol="0">
            <a:spAutoFit/>
          </a:bodyPr>
          <a:lstStyle/>
          <a:p>
            <a:pPr algn="ctr"/>
            <a:r>
              <a:rPr lang="en-US" sz="2800" b="1" dirty="0">
                <a:solidFill>
                  <a:srgbClr val="002060"/>
                </a:solidFill>
              </a:rPr>
              <a:t>Reach:</a:t>
            </a:r>
          </a:p>
          <a:p>
            <a:pPr algn="ctr"/>
            <a:endParaRPr lang="en-US" b="1" dirty="0">
              <a:solidFill>
                <a:srgbClr val="002060"/>
              </a:solidFill>
            </a:endParaRPr>
          </a:p>
          <a:p>
            <a:pPr marL="285750" indent="-285750">
              <a:buFont typeface="Arial"/>
              <a:buChar char="•"/>
            </a:pPr>
            <a:r>
              <a:rPr lang="en-US" sz="2400" dirty="0">
                <a:solidFill>
                  <a:srgbClr val="002060"/>
                </a:solidFill>
              </a:rPr>
              <a:t>PreK/</a:t>
            </a:r>
            <a:r>
              <a:rPr lang="en-US" sz="2400" dirty="0" err="1">
                <a:solidFill>
                  <a:srgbClr val="002060"/>
                </a:solidFill>
              </a:rPr>
              <a:t>HeadStart</a:t>
            </a:r>
            <a:r>
              <a:rPr lang="en-US" sz="2400" dirty="0">
                <a:solidFill>
                  <a:srgbClr val="002060"/>
                </a:solidFill>
              </a:rPr>
              <a:t>: 11/11</a:t>
            </a:r>
          </a:p>
          <a:p>
            <a:endParaRPr lang="en-US" sz="2400" dirty="0">
              <a:solidFill>
                <a:srgbClr val="002060"/>
              </a:solidFill>
            </a:endParaRPr>
          </a:p>
          <a:p>
            <a:pPr marL="285750" indent="-285750">
              <a:buFont typeface="Arial"/>
              <a:buChar char="•"/>
            </a:pPr>
            <a:r>
              <a:rPr lang="en-US" sz="2400" dirty="0">
                <a:solidFill>
                  <a:srgbClr val="002060"/>
                </a:solidFill>
              </a:rPr>
              <a:t>Childcare Centers: 3/4</a:t>
            </a:r>
          </a:p>
          <a:p>
            <a:pPr marL="285750" indent="-285750">
              <a:buFont typeface="Arial"/>
              <a:buChar char="•"/>
            </a:pPr>
            <a:endParaRPr lang="en-US" sz="2400" dirty="0">
              <a:solidFill>
                <a:srgbClr val="002060"/>
              </a:solidFill>
            </a:endParaRPr>
          </a:p>
          <a:p>
            <a:pPr marL="285750" indent="-285750">
              <a:buFont typeface="Arial"/>
              <a:buChar char="•"/>
            </a:pPr>
            <a:r>
              <a:rPr lang="en-US" sz="2400" dirty="0">
                <a:solidFill>
                  <a:srgbClr val="002060"/>
                </a:solidFill>
              </a:rPr>
              <a:t>FCCH&amp;F: 11/33</a:t>
            </a:r>
          </a:p>
          <a:p>
            <a:pPr lvl="1"/>
            <a:endParaRPr lang="en-US" dirty="0">
              <a:solidFill>
                <a:srgbClr val="002060"/>
              </a:solidFill>
            </a:endParaRPr>
          </a:p>
        </p:txBody>
      </p:sp>
      <p:sp>
        <p:nvSpPr>
          <p:cNvPr id="4" name="Title 3"/>
          <p:cNvSpPr>
            <a:spLocks noGrp="1"/>
          </p:cNvSpPr>
          <p:nvPr>
            <p:ph type="title"/>
          </p:nvPr>
        </p:nvSpPr>
        <p:spPr>
          <a:xfrm>
            <a:off x="471487" y="133350"/>
            <a:ext cx="5915025" cy="993775"/>
          </a:xfrm>
        </p:spPr>
        <p:txBody>
          <a:bodyPr>
            <a:normAutofit/>
          </a:bodyPr>
          <a:lstStyle/>
          <a:p>
            <a:pPr algn="ctr"/>
            <a:r>
              <a:rPr lang="en-US" sz="3600" b="1" dirty="0">
                <a:solidFill>
                  <a:srgbClr val="002060"/>
                </a:solidFill>
                <a:latin typeface="+mn-lt"/>
              </a:rPr>
              <a:t>ECE Reach &amp; Retention</a:t>
            </a:r>
          </a:p>
        </p:txBody>
      </p:sp>
      <p:sp>
        <p:nvSpPr>
          <p:cNvPr id="5" name="TextBox 4">
            <a:extLst>
              <a:ext uri="{FF2B5EF4-FFF2-40B4-BE49-F238E27FC236}">
                <a16:creationId xmlns:a16="http://schemas.microsoft.com/office/drawing/2014/main" id="{C01286B3-AF1B-A84C-AD5E-B856FD33A689}"/>
              </a:ext>
            </a:extLst>
          </p:cNvPr>
          <p:cNvSpPr txBox="1"/>
          <p:nvPr/>
        </p:nvSpPr>
        <p:spPr>
          <a:xfrm>
            <a:off x="3428999" y="895350"/>
            <a:ext cx="3429000" cy="3016210"/>
          </a:xfrm>
          <a:prstGeom prst="rect">
            <a:avLst/>
          </a:prstGeom>
          <a:noFill/>
        </p:spPr>
        <p:txBody>
          <a:bodyPr wrap="square" rtlCol="0">
            <a:spAutoFit/>
          </a:bodyPr>
          <a:lstStyle/>
          <a:p>
            <a:pPr algn="ctr"/>
            <a:r>
              <a:rPr lang="en-US" sz="2800" b="1" dirty="0">
                <a:solidFill>
                  <a:srgbClr val="002060"/>
                </a:solidFill>
              </a:rPr>
              <a:t>Retention:</a:t>
            </a:r>
          </a:p>
          <a:p>
            <a:pPr algn="ctr"/>
            <a:endParaRPr lang="en-US" sz="2400" b="1" dirty="0">
              <a:solidFill>
                <a:srgbClr val="002060"/>
              </a:solidFill>
            </a:endParaRPr>
          </a:p>
          <a:p>
            <a:pPr marL="285750" indent="-285750">
              <a:buFont typeface="Arial"/>
              <a:buChar char="•"/>
            </a:pPr>
            <a:r>
              <a:rPr lang="en-US" sz="2400" dirty="0">
                <a:solidFill>
                  <a:srgbClr val="002060"/>
                </a:solidFill>
              </a:rPr>
              <a:t>PreK/</a:t>
            </a:r>
            <a:r>
              <a:rPr lang="en-US" sz="2400" dirty="0" err="1">
                <a:solidFill>
                  <a:srgbClr val="002060"/>
                </a:solidFill>
              </a:rPr>
              <a:t>HeadStart</a:t>
            </a:r>
            <a:r>
              <a:rPr lang="en-US" sz="2400" dirty="0">
                <a:solidFill>
                  <a:srgbClr val="002060"/>
                </a:solidFill>
              </a:rPr>
              <a:t>: 8/11*</a:t>
            </a:r>
          </a:p>
          <a:p>
            <a:pPr marL="285750" indent="-285750">
              <a:buFont typeface="Arial"/>
              <a:buChar char="•"/>
            </a:pPr>
            <a:endParaRPr lang="en-US" sz="2400" dirty="0">
              <a:solidFill>
                <a:srgbClr val="002060"/>
              </a:solidFill>
            </a:endParaRPr>
          </a:p>
          <a:p>
            <a:pPr marL="285750" indent="-285750">
              <a:buFont typeface="Arial"/>
              <a:buChar char="•"/>
            </a:pPr>
            <a:r>
              <a:rPr lang="en-US" sz="2400" dirty="0">
                <a:solidFill>
                  <a:srgbClr val="002060"/>
                </a:solidFill>
              </a:rPr>
              <a:t>Childcare Centers: 2/3</a:t>
            </a:r>
          </a:p>
          <a:p>
            <a:endParaRPr lang="en-US" sz="2400" dirty="0">
              <a:solidFill>
                <a:srgbClr val="002060"/>
              </a:solidFill>
            </a:endParaRPr>
          </a:p>
          <a:p>
            <a:pPr marL="285750" indent="-285750">
              <a:buFont typeface="Arial"/>
              <a:buChar char="•"/>
            </a:pPr>
            <a:r>
              <a:rPr lang="en-US" sz="2400" dirty="0">
                <a:solidFill>
                  <a:srgbClr val="002060"/>
                </a:solidFill>
              </a:rPr>
              <a:t>FCH&amp;F: 7/11</a:t>
            </a:r>
          </a:p>
          <a:p>
            <a:pPr lvl="1"/>
            <a:endParaRPr lang="en-US" dirty="0">
              <a:solidFill>
                <a:srgbClr val="002060"/>
              </a:solidFill>
            </a:endParaRPr>
          </a:p>
        </p:txBody>
      </p:sp>
      <p:sp>
        <p:nvSpPr>
          <p:cNvPr id="2" name="TextBox 1">
            <a:extLst>
              <a:ext uri="{FF2B5EF4-FFF2-40B4-BE49-F238E27FC236}">
                <a16:creationId xmlns:a16="http://schemas.microsoft.com/office/drawing/2014/main" id="{F34F5920-3B43-4047-9116-E12BAF00A38D}"/>
              </a:ext>
            </a:extLst>
          </p:cNvPr>
          <p:cNvSpPr txBox="1"/>
          <p:nvPr/>
        </p:nvSpPr>
        <p:spPr>
          <a:xfrm>
            <a:off x="3428999" y="3850005"/>
            <a:ext cx="3124201" cy="369332"/>
          </a:xfrm>
          <a:prstGeom prst="rect">
            <a:avLst/>
          </a:prstGeom>
          <a:noFill/>
        </p:spPr>
        <p:txBody>
          <a:bodyPr wrap="square" rtlCol="0">
            <a:spAutoFit/>
          </a:bodyPr>
          <a:lstStyle/>
          <a:p>
            <a:r>
              <a:rPr lang="en-US" dirty="0">
                <a:solidFill>
                  <a:srgbClr val="002060"/>
                </a:solidFill>
              </a:rPr>
              <a:t>*school consolidation</a:t>
            </a:r>
            <a:endParaRPr lang="en-US" dirty="0"/>
          </a:p>
        </p:txBody>
      </p:sp>
    </p:spTree>
    <p:extLst>
      <p:ext uri="{BB962C8B-B14F-4D97-AF65-F5344CB8AC3E}">
        <p14:creationId xmlns:p14="http://schemas.microsoft.com/office/powerpoint/2010/main" val="982401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486" y="33597"/>
            <a:ext cx="5915025" cy="762000"/>
          </a:xfrm>
        </p:spPr>
        <p:txBody>
          <a:bodyPr>
            <a:normAutofit fontScale="90000"/>
          </a:bodyPr>
          <a:lstStyle/>
          <a:p>
            <a:pPr algn="ctr"/>
            <a:r>
              <a:rPr lang="en-US" b="1" dirty="0">
                <a:solidFill>
                  <a:srgbClr val="002060"/>
                </a:solidFill>
              </a:rPr>
              <a:t>ECE Provider Demographics</a:t>
            </a:r>
          </a:p>
        </p:txBody>
      </p:sp>
      <p:sp>
        <p:nvSpPr>
          <p:cNvPr id="5" name="TextBox 4">
            <a:extLst>
              <a:ext uri="{FF2B5EF4-FFF2-40B4-BE49-F238E27FC236}">
                <a16:creationId xmlns:a16="http://schemas.microsoft.com/office/drawing/2014/main" id="{C01286B3-AF1B-A84C-AD5E-B856FD33A689}"/>
              </a:ext>
            </a:extLst>
          </p:cNvPr>
          <p:cNvSpPr txBox="1"/>
          <p:nvPr/>
        </p:nvSpPr>
        <p:spPr>
          <a:xfrm>
            <a:off x="304800" y="1504950"/>
            <a:ext cx="2875253" cy="215443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100% Female</a:t>
            </a:r>
          </a:p>
          <a:p>
            <a:endParaRPr lang="en-US" sz="2400" dirty="0">
              <a:solidFill>
                <a:srgbClr val="002060"/>
              </a:solidFill>
            </a:endParaRPr>
          </a:p>
          <a:p>
            <a:pPr marL="285750" indent="-285750">
              <a:buFont typeface="Arial"/>
              <a:buChar char="•"/>
            </a:pPr>
            <a:r>
              <a:rPr lang="en-US" sz="2400" dirty="0">
                <a:solidFill>
                  <a:srgbClr val="002060"/>
                </a:solidFill>
              </a:rPr>
              <a:t>97% White</a:t>
            </a:r>
          </a:p>
          <a:p>
            <a:pPr marL="742950" lvl="1" indent="-285750">
              <a:buFont typeface="Arial"/>
              <a:buChar char="•"/>
            </a:pPr>
            <a:endParaRPr lang="en-US" sz="2000" dirty="0">
              <a:solidFill>
                <a:srgbClr val="002060"/>
              </a:solidFill>
            </a:endParaRPr>
          </a:p>
          <a:p>
            <a:endParaRPr lang="en-US" sz="2400" dirty="0">
              <a:solidFill>
                <a:srgbClr val="002060"/>
              </a:solidFill>
            </a:endParaRPr>
          </a:p>
          <a:p>
            <a:pPr lvl="1"/>
            <a:endParaRPr lang="en-US" dirty="0">
              <a:solidFill>
                <a:srgbClr val="002060"/>
              </a:solidFill>
            </a:endParaRPr>
          </a:p>
        </p:txBody>
      </p:sp>
      <p:sp>
        <p:nvSpPr>
          <p:cNvPr id="3" name="Rectangle 2"/>
          <p:cNvSpPr/>
          <p:nvPr/>
        </p:nvSpPr>
        <p:spPr>
          <a:xfrm>
            <a:off x="3124200" y="1123950"/>
            <a:ext cx="3429000" cy="2985433"/>
          </a:xfrm>
          <a:prstGeom prst="rect">
            <a:avLst/>
          </a:prstGeom>
        </p:spPr>
        <p:txBody>
          <a:bodyPr>
            <a:spAutoFit/>
          </a:bodyPr>
          <a:lstStyle/>
          <a:p>
            <a:pPr marL="285750" indent="-285750">
              <a:buFont typeface="Arial"/>
              <a:buChar char="•"/>
            </a:pPr>
            <a:r>
              <a:rPr lang="en-US" sz="2400" dirty="0">
                <a:solidFill>
                  <a:srgbClr val="002060"/>
                </a:solidFill>
              </a:rPr>
              <a:t>Educational Attainment</a:t>
            </a:r>
          </a:p>
          <a:p>
            <a:pPr marL="742950" lvl="1" indent="-285750">
              <a:buFont typeface="Arial"/>
              <a:buChar char="•"/>
            </a:pPr>
            <a:r>
              <a:rPr lang="en-US" sz="2000" dirty="0">
                <a:solidFill>
                  <a:srgbClr val="002060"/>
                </a:solidFill>
              </a:rPr>
              <a:t>20% - High School</a:t>
            </a:r>
          </a:p>
          <a:p>
            <a:pPr marL="742950" lvl="1" indent="-285750">
              <a:buFont typeface="Arial"/>
              <a:buChar char="•"/>
            </a:pPr>
            <a:r>
              <a:rPr lang="en-US" sz="2000" dirty="0">
                <a:solidFill>
                  <a:srgbClr val="002060"/>
                </a:solidFill>
              </a:rPr>
              <a:t>23% - Bachelor’s</a:t>
            </a:r>
          </a:p>
          <a:p>
            <a:pPr marL="742950" lvl="1" indent="-285750">
              <a:buFont typeface="Arial"/>
              <a:buChar char="•"/>
            </a:pPr>
            <a:r>
              <a:rPr lang="en-US" sz="2000" dirty="0">
                <a:solidFill>
                  <a:srgbClr val="002060"/>
                </a:solidFill>
              </a:rPr>
              <a:t>30% - Master’s</a:t>
            </a:r>
          </a:p>
          <a:p>
            <a:pPr marL="285750" indent="-285750">
              <a:buFont typeface="Arial"/>
              <a:buChar char="•"/>
            </a:pPr>
            <a:r>
              <a:rPr lang="en-US" sz="2400" dirty="0">
                <a:solidFill>
                  <a:srgbClr val="002060"/>
                </a:solidFill>
              </a:rPr>
              <a:t>Age</a:t>
            </a:r>
          </a:p>
          <a:p>
            <a:pPr marL="800100" lvl="1" indent="-342900">
              <a:buFont typeface="Arial" panose="020B0604020202020204" pitchFamily="34" charset="0"/>
              <a:buChar char="•"/>
            </a:pPr>
            <a:r>
              <a:rPr lang="en-US" sz="2000" dirty="0">
                <a:solidFill>
                  <a:srgbClr val="002060"/>
                </a:solidFill>
              </a:rPr>
              <a:t>26% - 24-34</a:t>
            </a:r>
          </a:p>
          <a:p>
            <a:pPr marL="742950" lvl="1" indent="-285750">
              <a:buFont typeface="Arial"/>
              <a:buChar char="•"/>
            </a:pPr>
            <a:r>
              <a:rPr lang="en-US" sz="2000" dirty="0">
                <a:solidFill>
                  <a:srgbClr val="002060"/>
                </a:solidFill>
              </a:rPr>
              <a:t>33% - 35-44</a:t>
            </a:r>
          </a:p>
          <a:p>
            <a:pPr marL="742950" lvl="1" indent="-285750">
              <a:buFont typeface="Arial"/>
              <a:buChar char="•"/>
            </a:pPr>
            <a:r>
              <a:rPr lang="en-US" sz="2000" dirty="0">
                <a:solidFill>
                  <a:srgbClr val="002060"/>
                </a:solidFill>
              </a:rPr>
              <a:t>23% - 45-54</a:t>
            </a:r>
          </a:p>
          <a:p>
            <a:pPr marL="742950" lvl="1" indent="-285750">
              <a:buFont typeface="Arial"/>
              <a:buChar char="•"/>
            </a:pPr>
            <a:r>
              <a:rPr lang="en-US" sz="2000" dirty="0">
                <a:solidFill>
                  <a:srgbClr val="002060"/>
                </a:solidFill>
              </a:rPr>
              <a:t>16% - 55+</a:t>
            </a:r>
          </a:p>
        </p:txBody>
      </p:sp>
    </p:spTree>
    <p:extLst>
      <p:ext uri="{BB962C8B-B14F-4D97-AF65-F5344CB8AC3E}">
        <p14:creationId xmlns:p14="http://schemas.microsoft.com/office/powerpoint/2010/main" val="32069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383" y="981723"/>
            <a:ext cx="3216302" cy="2339102"/>
          </a:xfrm>
          <a:prstGeom prst="rect">
            <a:avLst/>
          </a:prstGeom>
          <a:noFill/>
        </p:spPr>
        <p:txBody>
          <a:bodyPr wrap="square" rtlCol="0">
            <a:spAutoFit/>
          </a:bodyPr>
          <a:lstStyle/>
          <a:p>
            <a:r>
              <a:rPr lang="en-US" sz="2400" b="1" dirty="0">
                <a:solidFill>
                  <a:srgbClr val="002060"/>
                </a:solidFill>
              </a:rPr>
              <a:t>Total Scores</a:t>
            </a:r>
          </a:p>
          <a:p>
            <a:pPr marL="285750" indent="-285750">
              <a:buFont typeface="Arial"/>
              <a:buChar char="•"/>
            </a:pPr>
            <a:r>
              <a:rPr lang="en-US" sz="2000" dirty="0">
                <a:solidFill>
                  <a:srgbClr val="002060"/>
                </a:solidFill>
              </a:rPr>
              <a:t>No significant differences in total nutrition or PA scores across 3 observation points</a:t>
            </a:r>
          </a:p>
          <a:p>
            <a:endParaRPr lang="en-US" sz="2400" dirty="0">
              <a:solidFill>
                <a:srgbClr val="002060"/>
              </a:solidFill>
            </a:endParaRPr>
          </a:p>
          <a:p>
            <a:pPr lvl="1"/>
            <a:endParaRPr lang="en-US" dirty="0">
              <a:solidFill>
                <a:srgbClr val="002060"/>
              </a:solidFill>
            </a:endParaRPr>
          </a:p>
        </p:txBody>
      </p:sp>
      <p:sp>
        <p:nvSpPr>
          <p:cNvPr id="4" name="Title 3"/>
          <p:cNvSpPr>
            <a:spLocks noGrp="1"/>
          </p:cNvSpPr>
          <p:nvPr>
            <p:ph type="title"/>
          </p:nvPr>
        </p:nvSpPr>
        <p:spPr>
          <a:xfrm>
            <a:off x="471486" y="6029"/>
            <a:ext cx="5915025" cy="660722"/>
          </a:xfrm>
        </p:spPr>
        <p:txBody>
          <a:bodyPr>
            <a:normAutofit fontScale="90000"/>
          </a:bodyPr>
          <a:lstStyle/>
          <a:p>
            <a:pPr algn="ctr"/>
            <a:r>
              <a:rPr lang="en-US" b="1" dirty="0">
                <a:solidFill>
                  <a:srgbClr val="002060"/>
                </a:solidFill>
                <a:latin typeface="+mn-lt"/>
              </a:rPr>
              <a:t>EPAO</a:t>
            </a:r>
          </a:p>
        </p:txBody>
      </p:sp>
      <p:sp>
        <p:nvSpPr>
          <p:cNvPr id="5" name="TextBox 4">
            <a:extLst>
              <a:ext uri="{FF2B5EF4-FFF2-40B4-BE49-F238E27FC236}">
                <a16:creationId xmlns:a16="http://schemas.microsoft.com/office/drawing/2014/main" id="{C01286B3-AF1B-A84C-AD5E-B856FD33A689}"/>
              </a:ext>
            </a:extLst>
          </p:cNvPr>
          <p:cNvSpPr txBox="1"/>
          <p:nvPr/>
        </p:nvSpPr>
        <p:spPr>
          <a:xfrm>
            <a:off x="3420685" y="895350"/>
            <a:ext cx="3429000" cy="3262432"/>
          </a:xfrm>
          <a:prstGeom prst="rect">
            <a:avLst/>
          </a:prstGeom>
          <a:noFill/>
        </p:spPr>
        <p:txBody>
          <a:bodyPr wrap="square" rtlCol="0">
            <a:spAutoFit/>
          </a:bodyPr>
          <a:lstStyle/>
          <a:p>
            <a:pPr algn="ctr"/>
            <a:r>
              <a:rPr lang="en-US" sz="2400" b="1" dirty="0">
                <a:solidFill>
                  <a:srgbClr val="002060"/>
                </a:solidFill>
              </a:rPr>
              <a:t>Subscale Improvements*</a:t>
            </a:r>
          </a:p>
          <a:p>
            <a:pPr marL="285750" indent="-285750">
              <a:buFont typeface="Arial"/>
              <a:buChar char="•"/>
            </a:pPr>
            <a:r>
              <a:rPr lang="en-US" sz="2000" dirty="0">
                <a:solidFill>
                  <a:srgbClr val="002060"/>
                </a:solidFill>
              </a:rPr>
              <a:t>Whole grains &amp; low fat meats</a:t>
            </a:r>
          </a:p>
          <a:p>
            <a:pPr marL="285750" indent="-285750">
              <a:buFont typeface="Arial"/>
              <a:buChar char="•"/>
            </a:pPr>
            <a:r>
              <a:rPr lang="en-US" sz="2000" dirty="0">
                <a:solidFill>
                  <a:srgbClr val="002060"/>
                </a:solidFill>
              </a:rPr>
              <a:t>High sugar/high fat foods</a:t>
            </a:r>
          </a:p>
          <a:p>
            <a:pPr marL="285750" indent="-285750">
              <a:buFont typeface="Arial"/>
              <a:buChar char="•"/>
            </a:pPr>
            <a:r>
              <a:rPr lang="en-US" sz="2000" dirty="0">
                <a:solidFill>
                  <a:srgbClr val="002060"/>
                </a:solidFill>
              </a:rPr>
              <a:t>Staff behaviors – nutrition</a:t>
            </a:r>
          </a:p>
          <a:p>
            <a:pPr marL="285750" indent="-285750">
              <a:buFont typeface="Arial"/>
              <a:buChar char="•"/>
            </a:pPr>
            <a:r>
              <a:rPr lang="en-US" sz="2000" dirty="0">
                <a:solidFill>
                  <a:srgbClr val="002060"/>
                </a:solidFill>
              </a:rPr>
              <a:t>Portable and fixed play equipment</a:t>
            </a:r>
          </a:p>
          <a:p>
            <a:pPr marL="285750" indent="-285750">
              <a:buFont typeface="Arial"/>
              <a:buChar char="•"/>
            </a:pPr>
            <a:r>
              <a:rPr lang="en-US" sz="2000" dirty="0">
                <a:solidFill>
                  <a:srgbClr val="002060"/>
                </a:solidFill>
              </a:rPr>
              <a:t>Staff behaviors - PA</a:t>
            </a:r>
          </a:p>
          <a:p>
            <a:pPr marL="285750" indent="-285750">
              <a:buFont typeface="Arial"/>
              <a:buChar char="•"/>
            </a:pPr>
            <a:endParaRPr lang="en-US" sz="2400" dirty="0">
              <a:solidFill>
                <a:srgbClr val="002060"/>
              </a:solidFill>
            </a:endParaRPr>
          </a:p>
          <a:p>
            <a:pPr lvl="1"/>
            <a:endParaRPr lang="en-US" dirty="0">
              <a:solidFill>
                <a:srgbClr val="002060"/>
              </a:solidFill>
            </a:endParaRPr>
          </a:p>
        </p:txBody>
      </p:sp>
      <p:sp>
        <p:nvSpPr>
          <p:cNvPr id="2" name="TextBox 1">
            <a:extLst>
              <a:ext uri="{FF2B5EF4-FFF2-40B4-BE49-F238E27FC236}">
                <a16:creationId xmlns:a16="http://schemas.microsoft.com/office/drawing/2014/main" id="{9F7A958B-DA1C-8E4D-B900-6ABDC42C028B}"/>
              </a:ext>
            </a:extLst>
          </p:cNvPr>
          <p:cNvSpPr txBox="1"/>
          <p:nvPr/>
        </p:nvSpPr>
        <p:spPr>
          <a:xfrm>
            <a:off x="533400" y="3435899"/>
            <a:ext cx="2286000" cy="646331"/>
          </a:xfrm>
          <a:prstGeom prst="rect">
            <a:avLst/>
          </a:prstGeom>
          <a:noFill/>
        </p:spPr>
        <p:txBody>
          <a:bodyPr wrap="square" rtlCol="0">
            <a:spAutoFit/>
          </a:bodyPr>
          <a:lstStyle/>
          <a:p>
            <a:r>
              <a:rPr lang="en-US" dirty="0"/>
              <a:t>* Non significant but in positive direction</a:t>
            </a:r>
          </a:p>
        </p:txBody>
      </p:sp>
    </p:spTree>
    <p:extLst>
      <p:ext uri="{BB962C8B-B14F-4D97-AF65-F5344CB8AC3E}">
        <p14:creationId xmlns:p14="http://schemas.microsoft.com/office/powerpoint/2010/main" val="107801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487" y="133350"/>
            <a:ext cx="5915025" cy="993775"/>
          </a:xfrm>
        </p:spPr>
        <p:txBody>
          <a:bodyPr>
            <a:normAutofit/>
          </a:bodyPr>
          <a:lstStyle/>
          <a:p>
            <a:pPr algn="ctr"/>
            <a:r>
              <a:rPr lang="en-US" sz="3600" b="1" dirty="0">
                <a:solidFill>
                  <a:srgbClr val="002060"/>
                </a:solidFill>
                <a:latin typeface="+mn-lt"/>
              </a:rPr>
              <a:t>Go NAPSACC Goals</a:t>
            </a:r>
          </a:p>
        </p:txBody>
      </p:sp>
      <p:pic>
        <p:nvPicPr>
          <p:cNvPr id="5" name="Picture 4">
            <a:extLst>
              <a:ext uri="{FF2B5EF4-FFF2-40B4-BE49-F238E27FC236}">
                <a16:creationId xmlns:a16="http://schemas.microsoft.com/office/drawing/2014/main" id="{663006E0-699F-7042-822F-1F62D85C42A7}"/>
              </a:ext>
            </a:extLst>
          </p:cNvPr>
          <p:cNvPicPr>
            <a:picLocks noChangeAspect="1"/>
          </p:cNvPicPr>
          <p:nvPr/>
        </p:nvPicPr>
        <p:blipFill rotWithShape="1">
          <a:blip r:embed="rId3"/>
          <a:srcRect l="16398" t="9888" r="1913" b="10456"/>
          <a:stretch/>
        </p:blipFill>
        <p:spPr>
          <a:xfrm>
            <a:off x="1183194" y="25222470"/>
            <a:ext cx="8280139" cy="48024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6D4CDEC-DB99-494D-AFE2-C22891342173}"/>
              </a:ext>
            </a:extLst>
          </p:cNvPr>
          <p:cNvPicPr>
            <a:picLocks noChangeAspect="1"/>
          </p:cNvPicPr>
          <p:nvPr/>
        </p:nvPicPr>
        <p:blipFill rotWithShape="1">
          <a:blip r:embed="rId3"/>
          <a:srcRect l="16398" t="9888" r="1913" b="10456"/>
          <a:stretch/>
        </p:blipFill>
        <p:spPr>
          <a:xfrm>
            <a:off x="1335594" y="25374870"/>
            <a:ext cx="8280139" cy="480248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354FC2E-F503-5C44-AF1F-FC991CF1B745}"/>
              </a:ext>
            </a:extLst>
          </p:cNvPr>
          <p:cNvPicPr>
            <a:picLocks noChangeAspect="1"/>
          </p:cNvPicPr>
          <p:nvPr/>
        </p:nvPicPr>
        <p:blipFill rotWithShape="1">
          <a:blip r:embed="rId3"/>
          <a:srcRect l="16398" t="9888" r="1913" b="10456"/>
          <a:stretch/>
        </p:blipFill>
        <p:spPr>
          <a:xfrm>
            <a:off x="1487994" y="25527270"/>
            <a:ext cx="8280139" cy="480248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239525A-C6A6-5C4C-93F1-CD1D84AE402E}"/>
              </a:ext>
            </a:extLst>
          </p:cNvPr>
          <p:cNvPicPr>
            <a:picLocks noChangeAspect="1"/>
          </p:cNvPicPr>
          <p:nvPr/>
        </p:nvPicPr>
        <p:blipFill rotWithShape="1">
          <a:blip r:embed="rId3"/>
          <a:srcRect l="16398" t="9888" r="1913" b="10456"/>
          <a:stretch/>
        </p:blipFill>
        <p:spPr>
          <a:xfrm>
            <a:off x="1640394" y="25679670"/>
            <a:ext cx="8280139" cy="480248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2E1E9C3-9803-3B46-A71F-819B03883E3B}"/>
              </a:ext>
            </a:extLst>
          </p:cNvPr>
          <p:cNvPicPr>
            <a:picLocks noChangeAspect="1"/>
          </p:cNvPicPr>
          <p:nvPr/>
        </p:nvPicPr>
        <p:blipFill rotWithShape="1">
          <a:blip r:embed="rId3"/>
          <a:srcRect l="16398" t="9888" r="1913" b="10456"/>
          <a:stretch/>
        </p:blipFill>
        <p:spPr>
          <a:xfrm>
            <a:off x="1792794" y="25832070"/>
            <a:ext cx="8280139" cy="480248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9F4F751-7E1A-BE43-A3CD-BF2168D001DC}"/>
              </a:ext>
            </a:extLst>
          </p:cNvPr>
          <p:cNvPicPr>
            <a:picLocks noChangeAspect="1"/>
          </p:cNvPicPr>
          <p:nvPr/>
        </p:nvPicPr>
        <p:blipFill rotWithShape="1">
          <a:blip r:embed="rId3"/>
          <a:srcRect l="16398" t="9888" r="1913" b="10456"/>
          <a:stretch/>
        </p:blipFill>
        <p:spPr>
          <a:xfrm>
            <a:off x="1945194" y="25984470"/>
            <a:ext cx="8280139" cy="480248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E376943-3E46-3242-B42B-466582774173}"/>
              </a:ext>
            </a:extLst>
          </p:cNvPr>
          <p:cNvPicPr>
            <a:picLocks noChangeAspect="1"/>
          </p:cNvPicPr>
          <p:nvPr/>
        </p:nvPicPr>
        <p:blipFill rotWithShape="1">
          <a:blip r:embed="rId3"/>
          <a:srcRect l="16398" t="9888" r="1913" b="10456"/>
          <a:stretch/>
        </p:blipFill>
        <p:spPr>
          <a:xfrm>
            <a:off x="2097594" y="26136870"/>
            <a:ext cx="8280139" cy="480248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E5C8666-9C6C-0B43-A4DA-14CE4CF5E8E4}"/>
              </a:ext>
            </a:extLst>
          </p:cNvPr>
          <p:cNvPicPr>
            <a:picLocks noChangeAspect="1"/>
          </p:cNvPicPr>
          <p:nvPr/>
        </p:nvPicPr>
        <p:blipFill rotWithShape="1">
          <a:blip r:embed="rId3"/>
          <a:srcRect l="16398" t="9888" r="1913" b="10456"/>
          <a:stretch/>
        </p:blipFill>
        <p:spPr>
          <a:xfrm>
            <a:off x="2249994" y="26289270"/>
            <a:ext cx="8280139" cy="480248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564FFDCD-03C6-CD4B-84D7-6CCFFF6BBEEC}"/>
              </a:ext>
            </a:extLst>
          </p:cNvPr>
          <p:cNvPicPr>
            <a:picLocks noChangeAspect="1"/>
          </p:cNvPicPr>
          <p:nvPr/>
        </p:nvPicPr>
        <p:blipFill rotWithShape="1">
          <a:blip r:embed="rId3"/>
          <a:srcRect l="16398" t="9888" r="1913" b="10456"/>
          <a:stretch/>
        </p:blipFill>
        <p:spPr>
          <a:xfrm>
            <a:off x="2402394" y="26441670"/>
            <a:ext cx="8280139" cy="4802481"/>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3E4EE3AE-36AD-2B41-8D5C-EB0A4F81FF3E}"/>
              </a:ext>
            </a:extLst>
          </p:cNvPr>
          <p:cNvPicPr/>
          <p:nvPr/>
        </p:nvPicPr>
        <p:blipFill rotWithShape="1">
          <a:blip r:embed="rId3"/>
          <a:srcRect l="16398" t="9888" r="1913" b="10456"/>
          <a:stretch/>
        </p:blipFill>
        <p:spPr>
          <a:xfrm>
            <a:off x="0" y="895350"/>
            <a:ext cx="6858000"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34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5241" y="133350"/>
            <a:ext cx="6167928"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lgn="ctr">
              <a:defRPr/>
            </a:pPr>
            <a:r>
              <a:rPr lang="en-US" sz="3600" b="1" dirty="0">
                <a:ln w="6350">
                  <a:solidFill>
                    <a:schemeClr val="accent1">
                      <a:shade val="43000"/>
                    </a:schemeClr>
                  </a:solidFill>
                </a:ln>
                <a:solidFill>
                  <a:srgbClr val="002060"/>
                </a:solidFill>
                <a:latin typeface="+mn-lt"/>
              </a:rPr>
              <a:t>Examples of               Goals</a:t>
            </a:r>
          </a:p>
        </p:txBody>
      </p:sp>
      <p:sp>
        <p:nvSpPr>
          <p:cNvPr id="4" name="Rectangle 3"/>
          <p:cNvSpPr txBox="1">
            <a:spLocks/>
          </p:cNvSpPr>
          <p:nvPr/>
        </p:nvSpPr>
        <p:spPr>
          <a:xfrm>
            <a:off x="1" y="1047750"/>
            <a:ext cx="6858000" cy="3505200"/>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sz="2000" dirty="0">
                <a:solidFill>
                  <a:srgbClr val="002060"/>
                </a:solidFill>
                <a:latin typeface="Calibri" panose="020F0502020204030204" pitchFamily="34" charset="0"/>
              </a:rPr>
              <a:t>Teachers/staff will not eat or drink unhealthy foods in front of children</a:t>
            </a:r>
          </a:p>
          <a:p>
            <a:r>
              <a:rPr lang="en-US" altLang="en-US" sz="2000" dirty="0">
                <a:solidFill>
                  <a:srgbClr val="002060"/>
                </a:solidFill>
                <a:latin typeface="Calibri" panose="020F0502020204030204" pitchFamily="34" charset="0"/>
              </a:rPr>
              <a:t>Increase amount of indoor/outdoor PA to 75 minutes daily</a:t>
            </a:r>
          </a:p>
          <a:p>
            <a:r>
              <a:rPr lang="en-US" altLang="en-US" sz="2000" dirty="0">
                <a:solidFill>
                  <a:srgbClr val="002060"/>
                </a:solidFill>
                <a:latin typeface="Calibri" panose="020F0502020204030204" pitchFamily="34" charset="0"/>
              </a:rPr>
              <a:t>Create indoor play space for activity in inclement weather</a:t>
            </a:r>
          </a:p>
          <a:p>
            <a:r>
              <a:rPr lang="en-US" altLang="en-US" sz="2000" dirty="0">
                <a:solidFill>
                  <a:srgbClr val="002060"/>
                </a:solidFill>
                <a:latin typeface="Calibri" panose="020F0502020204030204" pitchFamily="34" charset="0"/>
              </a:rPr>
              <a:t>Children will help with garden and eat veggies at lunch/snack</a:t>
            </a:r>
          </a:p>
          <a:p>
            <a:r>
              <a:rPr lang="en-US" altLang="en-US" sz="2000" dirty="0">
                <a:solidFill>
                  <a:srgbClr val="002060"/>
                </a:solidFill>
                <a:latin typeface="Calibri" panose="020F0502020204030204" pitchFamily="34" charset="0"/>
              </a:rPr>
              <a:t>Increase physical activity with                                                    Choosy music</a:t>
            </a:r>
          </a:p>
          <a:p>
            <a:r>
              <a:rPr lang="en-US" altLang="en-US" sz="2000" dirty="0">
                <a:solidFill>
                  <a:srgbClr val="002060"/>
                </a:solidFill>
                <a:latin typeface="Calibri" panose="020F0502020204030204" pitchFamily="34" charset="0"/>
              </a:rPr>
              <a:t>Add PA policy to center handbook</a:t>
            </a:r>
          </a:p>
          <a:p>
            <a:r>
              <a:rPr lang="en-US" altLang="en-US" sz="2000" dirty="0">
                <a:solidFill>
                  <a:srgbClr val="002060"/>
                </a:solidFill>
                <a:latin typeface="Calibri" panose="020F0502020204030204" pitchFamily="34" charset="0"/>
              </a:rPr>
              <a:t>Send note home to encourage                                             children to bring water bottles</a:t>
            </a:r>
          </a:p>
          <a:p>
            <a:r>
              <a:rPr lang="en-US" altLang="en-US" sz="2000" dirty="0">
                <a:solidFill>
                  <a:srgbClr val="002060"/>
                </a:solidFill>
                <a:latin typeface="Calibri" panose="020F0502020204030204" pitchFamily="34" charset="0"/>
              </a:rPr>
              <a:t>Develop written policies pertaining </a:t>
            </a:r>
          </a:p>
          <a:p>
            <a:pPr marL="0" indent="0">
              <a:buNone/>
            </a:pPr>
            <a:r>
              <a:rPr lang="en-US" altLang="en-US" sz="2000" dirty="0">
                <a:solidFill>
                  <a:srgbClr val="002060"/>
                </a:solidFill>
                <a:latin typeface="Calibri" panose="020F0502020204030204" pitchFamily="34" charset="0"/>
              </a:rPr>
              <a:t>     to screen time </a:t>
            </a:r>
          </a:p>
          <a:p>
            <a:endParaRPr lang="en-US" altLang="en-US" sz="2000" dirty="0">
              <a:solidFill>
                <a:srgbClr val="002060"/>
              </a:solidFill>
              <a:latin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54016"/>
            <a:ext cx="1316850" cy="99373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4800" y="2876550"/>
            <a:ext cx="2659796" cy="2209533"/>
          </a:xfrm>
          <a:prstGeom prst="rect">
            <a:avLst/>
          </a:prstGeom>
        </p:spPr>
      </p:pic>
    </p:spTree>
    <p:extLst>
      <p:ext uri="{BB962C8B-B14F-4D97-AF65-F5344CB8AC3E}">
        <p14:creationId xmlns:p14="http://schemas.microsoft.com/office/powerpoint/2010/main" val="302654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7350" y="209550"/>
            <a:ext cx="5124451" cy="584775"/>
          </a:xfrm>
          <a:prstGeom prst="rect">
            <a:avLst/>
          </a:prstGeom>
          <a:noFill/>
        </p:spPr>
        <p:txBody>
          <a:bodyPr wrap="square" rtlCol="0">
            <a:spAutoFit/>
          </a:bodyPr>
          <a:lstStyle/>
          <a:p>
            <a:pPr algn="ctr"/>
            <a:r>
              <a:rPr lang="en-US" sz="3200" b="1" dirty="0">
                <a:solidFill>
                  <a:srgbClr val="002060"/>
                </a:solidFill>
              </a:rPr>
              <a:t>WV Healthy Children Project</a:t>
            </a:r>
          </a:p>
        </p:txBody>
      </p:sp>
      <p:sp>
        <p:nvSpPr>
          <p:cNvPr id="5" name="TextBox 4"/>
          <p:cNvSpPr txBox="1"/>
          <p:nvPr/>
        </p:nvSpPr>
        <p:spPr>
          <a:xfrm>
            <a:off x="76201" y="1276350"/>
            <a:ext cx="3733800" cy="266226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2060"/>
                </a:solidFill>
              </a:rPr>
              <a:t>Targets 2-5 year olds in family childcare homes &amp; facilities childcare centers, and Pre-k/Head Start programs </a:t>
            </a:r>
          </a:p>
          <a:p>
            <a:pPr marL="285750" indent="-285750">
              <a:spcAft>
                <a:spcPts val="600"/>
              </a:spcAft>
              <a:buFont typeface="Arial" panose="020B0604020202020204" pitchFamily="34" charset="0"/>
              <a:buChar char="•"/>
            </a:pPr>
            <a:r>
              <a:rPr lang="en-US" b="1" dirty="0">
                <a:solidFill>
                  <a:srgbClr val="002060"/>
                </a:solidFill>
              </a:rPr>
              <a:t>Overall Goal:</a:t>
            </a:r>
            <a:br>
              <a:rPr lang="en-US" b="1" dirty="0">
                <a:solidFill>
                  <a:srgbClr val="002060"/>
                </a:solidFill>
              </a:rPr>
            </a:br>
            <a:r>
              <a:rPr lang="en-US" b="1" dirty="0">
                <a:solidFill>
                  <a:srgbClr val="002060"/>
                </a:solidFill>
              </a:rPr>
              <a:t>To achieve policy, environment and systems changes for young children, their caretakers and their families</a:t>
            </a:r>
            <a:endParaRPr lang="en-US" b="1" dirty="0"/>
          </a:p>
        </p:txBody>
      </p:sp>
      <p:pic>
        <p:nvPicPr>
          <p:cNvPr id="6"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04775"/>
            <a:ext cx="142875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3856" y="1428750"/>
            <a:ext cx="2728884" cy="2046663"/>
          </a:xfrm>
          <a:prstGeom prst="rect">
            <a:avLst/>
          </a:prstGeom>
        </p:spPr>
      </p:pic>
    </p:spTree>
    <p:extLst>
      <p:ext uri="{BB962C8B-B14F-4D97-AF65-F5344CB8AC3E}">
        <p14:creationId xmlns:p14="http://schemas.microsoft.com/office/powerpoint/2010/main" val="256788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438" y="8659"/>
            <a:ext cx="5915025" cy="993775"/>
          </a:xfrm>
        </p:spPr>
        <p:txBody>
          <a:bodyPr>
            <a:normAutofit/>
          </a:bodyPr>
          <a:lstStyle/>
          <a:p>
            <a:pPr algn="ctr"/>
            <a:r>
              <a:rPr lang="en-US" sz="4000" b="1" dirty="0">
                <a:solidFill>
                  <a:srgbClr val="002060"/>
                </a:solidFill>
                <a:latin typeface="+mn-lt"/>
              </a:rPr>
              <a:t>Goals – PSE changes</a:t>
            </a:r>
          </a:p>
        </p:txBody>
      </p:sp>
      <p:pic>
        <p:nvPicPr>
          <p:cNvPr id="5" name="Picture 4">
            <a:extLst>
              <a:ext uri="{FF2B5EF4-FFF2-40B4-BE49-F238E27FC236}">
                <a16:creationId xmlns:a16="http://schemas.microsoft.com/office/drawing/2014/main" id="{663006E0-699F-7042-822F-1F62D85C42A7}"/>
              </a:ext>
            </a:extLst>
          </p:cNvPr>
          <p:cNvPicPr>
            <a:picLocks noChangeAspect="1"/>
          </p:cNvPicPr>
          <p:nvPr/>
        </p:nvPicPr>
        <p:blipFill rotWithShape="1">
          <a:blip r:embed="rId3"/>
          <a:srcRect l="16398" t="9888" r="1913" b="10456"/>
          <a:stretch/>
        </p:blipFill>
        <p:spPr>
          <a:xfrm>
            <a:off x="1183194" y="25222470"/>
            <a:ext cx="8280139" cy="48024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6D4CDEC-DB99-494D-AFE2-C22891342173}"/>
              </a:ext>
            </a:extLst>
          </p:cNvPr>
          <p:cNvPicPr>
            <a:picLocks noChangeAspect="1"/>
          </p:cNvPicPr>
          <p:nvPr/>
        </p:nvPicPr>
        <p:blipFill rotWithShape="1">
          <a:blip r:embed="rId3"/>
          <a:srcRect l="16398" t="9888" r="1913" b="10456"/>
          <a:stretch/>
        </p:blipFill>
        <p:spPr>
          <a:xfrm>
            <a:off x="1335594" y="25374870"/>
            <a:ext cx="8280139" cy="480248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354FC2E-F503-5C44-AF1F-FC991CF1B745}"/>
              </a:ext>
            </a:extLst>
          </p:cNvPr>
          <p:cNvPicPr>
            <a:picLocks noChangeAspect="1"/>
          </p:cNvPicPr>
          <p:nvPr/>
        </p:nvPicPr>
        <p:blipFill rotWithShape="1">
          <a:blip r:embed="rId3"/>
          <a:srcRect l="16398" t="9888" r="1913" b="10456"/>
          <a:stretch/>
        </p:blipFill>
        <p:spPr>
          <a:xfrm>
            <a:off x="1487994" y="25527270"/>
            <a:ext cx="8280139" cy="480248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239525A-C6A6-5C4C-93F1-CD1D84AE402E}"/>
              </a:ext>
            </a:extLst>
          </p:cNvPr>
          <p:cNvPicPr>
            <a:picLocks noChangeAspect="1"/>
          </p:cNvPicPr>
          <p:nvPr/>
        </p:nvPicPr>
        <p:blipFill rotWithShape="1">
          <a:blip r:embed="rId3"/>
          <a:srcRect l="16398" t="9888" r="1913" b="10456"/>
          <a:stretch/>
        </p:blipFill>
        <p:spPr>
          <a:xfrm>
            <a:off x="1640394" y="25679670"/>
            <a:ext cx="8280139" cy="480248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2E1E9C3-9803-3B46-A71F-819B03883E3B}"/>
              </a:ext>
            </a:extLst>
          </p:cNvPr>
          <p:cNvPicPr>
            <a:picLocks noChangeAspect="1"/>
          </p:cNvPicPr>
          <p:nvPr/>
        </p:nvPicPr>
        <p:blipFill rotWithShape="1">
          <a:blip r:embed="rId3"/>
          <a:srcRect l="16398" t="9888" r="1913" b="10456"/>
          <a:stretch/>
        </p:blipFill>
        <p:spPr>
          <a:xfrm>
            <a:off x="1792794" y="25832070"/>
            <a:ext cx="8280139" cy="480248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9F4F751-7E1A-BE43-A3CD-BF2168D001DC}"/>
              </a:ext>
            </a:extLst>
          </p:cNvPr>
          <p:cNvPicPr>
            <a:picLocks noChangeAspect="1"/>
          </p:cNvPicPr>
          <p:nvPr/>
        </p:nvPicPr>
        <p:blipFill rotWithShape="1">
          <a:blip r:embed="rId3"/>
          <a:srcRect l="16398" t="9888" r="1913" b="10456"/>
          <a:stretch/>
        </p:blipFill>
        <p:spPr>
          <a:xfrm>
            <a:off x="1945194" y="25984470"/>
            <a:ext cx="8280139" cy="480248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E376943-3E46-3242-B42B-466582774173}"/>
              </a:ext>
            </a:extLst>
          </p:cNvPr>
          <p:cNvPicPr>
            <a:picLocks noChangeAspect="1"/>
          </p:cNvPicPr>
          <p:nvPr/>
        </p:nvPicPr>
        <p:blipFill rotWithShape="1">
          <a:blip r:embed="rId3"/>
          <a:srcRect l="16398" t="9888" r="1913" b="10456"/>
          <a:stretch/>
        </p:blipFill>
        <p:spPr>
          <a:xfrm>
            <a:off x="2097594" y="26136870"/>
            <a:ext cx="8280139" cy="480248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E5C8666-9C6C-0B43-A4DA-14CE4CF5E8E4}"/>
              </a:ext>
            </a:extLst>
          </p:cNvPr>
          <p:cNvPicPr>
            <a:picLocks noChangeAspect="1"/>
          </p:cNvPicPr>
          <p:nvPr/>
        </p:nvPicPr>
        <p:blipFill rotWithShape="1">
          <a:blip r:embed="rId3"/>
          <a:srcRect l="16398" t="9888" r="1913" b="10456"/>
          <a:stretch/>
        </p:blipFill>
        <p:spPr>
          <a:xfrm>
            <a:off x="2249994" y="26289270"/>
            <a:ext cx="8280139" cy="480248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564FFDCD-03C6-CD4B-84D7-6CCFFF6BBEEC}"/>
              </a:ext>
            </a:extLst>
          </p:cNvPr>
          <p:cNvPicPr>
            <a:picLocks noChangeAspect="1"/>
          </p:cNvPicPr>
          <p:nvPr/>
        </p:nvPicPr>
        <p:blipFill rotWithShape="1">
          <a:blip r:embed="rId3"/>
          <a:srcRect l="16398" t="9888" r="1913" b="10456"/>
          <a:stretch/>
        </p:blipFill>
        <p:spPr>
          <a:xfrm>
            <a:off x="2402394" y="26441670"/>
            <a:ext cx="8280139" cy="480248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A63F364B-0C0C-D64F-BB8F-36D0FF9EBEBF}"/>
              </a:ext>
            </a:extLst>
          </p:cNvPr>
          <p:cNvPicPr>
            <a:picLocks noChangeAspect="1"/>
          </p:cNvPicPr>
          <p:nvPr/>
        </p:nvPicPr>
        <p:blipFill>
          <a:blip r:embed="rId4"/>
          <a:stretch>
            <a:fillRect/>
          </a:stretch>
        </p:blipFill>
        <p:spPr>
          <a:xfrm>
            <a:off x="11669140" y="28093806"/>
            <a:ext cx="8280139" cy="4657579"/>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1EF1895B-22F6-F749-88EA-62BDDD2F2EF8}"/>
              </a:ext>
            </a:extLst>
          </p:cNvPr>
          <p:cNvPicPr>
            <a:picLocks noChangeAspect="1"/>
          </p:cNvPicPr>
          <p:nvPr/>
        </p:nvPicPr>
        <p:blipFill>
          <a:blip r:embed="rId4"/>
          <a:stretch>
            <a:fillRect/>
          </a:stretch>
        </p:blipFill>
        <p:spPr>
          <a:xfrm>
            <a:off x="11821540" y="28246206"/>
            <a:ext cx="8280139" cy="4657579"/>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9F732CC3-DB2B-D24E-867C-79EFE0580A27}"/>
              </a:ext>
            </a:extLst>
          </p:cNvPr>
          <p:cNvPicPr>
            <a:picLocks noChangeAspect="1"/>
          </p:cNvPicPr>
          <p:nvPr/>
        </p:nvPicPr>
        <p:blipFill>
          <a:blip r:embed="rId4"/>
          <a:stretch>
            <a:fillRect/>
          </a:stretch>
        </p:blipFill>
        <p:spPr>
          <a:xfrm>
            <a:off x="11973940" y="28398606"/>
            <a:ext cx="8280139" cy="4657579"/>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CFCDE20B-FDB4-174F-9DF2-3C80996E6D5A}"/>
              </a:ext>
            </a:extLst>
          </p:cNvPr>
          <p:cNvPicPr/>
          <p:nvPr/>
        </p:nvPicPr>
        <p:blipFill>
          <a:blip r:embed="rId4"/>
          <a:stretch>
            <a:fillRect/>
          </a:stretch>
        </p:blipFill>
        <p:spPr>
          <a:xfrm>
            <a:off x="152400" y="900112"/>
            <a:ext cx="6705600" cy="3500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97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533400" y="87062"/>
            <a:ext cx="5915025"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lgn="ctr">
              <a:defRPr/>
            </a:pPr>
            <a:r>
              <a:rPr lang="en-US" sz="3600" b="1" dirty="0">
                <a:ln w="6350">
                  <a:solidFill>
                    <a:schemeClr val="accent1">
                      <a:shade val="43000"/>
                    </a:schemeClr>
                  </a:solidFill>
                </a:ln>
                <a:solidFill>
                  <a:srgbClr val="002060"/>
                </a:solidFill>
                <a:latin typeface="+mn-lt"/>
              </a:rPr>
              <a:t>      FCCH&amp;F Best Practices</a:t>
            </a:r>
          </a:p>
        </p:txBody>
      </p:sp>
      <p:sp>
        <p:nvSpPr>
          <p:cNvPr id="4" name="Rectangle 3"/>
          <p:cNvSpPr txBox="1">
            <a:spLocks/>
          </p:cNvSpPr>
          <p:nvPr/>
        </p:nvSpPr>
        <p:spPr>
          <a:xfrm>
            <a:off x="210842" y="1046387"/>
            <a:ext cx="3733800" cy="3505200"/>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Nutrition</a:t>
            </a:r>
          </a:p>
          <a:p>
            <a:r>
              <a:rPr lang="en-US" altLang="en-US" sz="2000" dirty="0">
                <a:solidFill>
                  <a:srgbClr val="002060"/>
                </a:solidFill>
                <a:latin typeface="Calibri" panose="020F0502020204030204" pitchFamily="34" charset="0"/>
              </a:rPr>
              <a:t>Vegs offered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2x/day</a:t>
            </a:r>
          </a:p>
          <a:p>
            <a:r>
              <a:rPr lang="en-US" altLang="en-US" sz="2000" dirty="0">
                <a:solidFill>
                  <a:srgbClr val="002060"/>
                </a:solidFill>
                <a:latin typeface="Calibri" panose="020F0502020204030204" pitchFamily="34" charset="0"/>
              </a:rPr>
              <a:t>Vegs rarely/never cooked with meat fat/margarine</a:t>
            </a:r>
          </a:p>
          <a:p>
            <a:r>
              <a:rPr lang="en-US" altLang="en-US" sz="2000" dirty="0">
                <a:solidFill>
                  <a:srgbClr val="002060"/>
                </a:solidFill>
                <a:latin typeface="Calibri" panose="020F0502020204030204" pitchFamily="34" charset="0"/>
              </a:rPr>
              <a:t>High fiber foods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2x/day</a:t>
            </a:r>
          </a:p>
          <a:p>
            <a:r>
              <a:rPr lang="en-US" altLang="en-US" sz="2000" dirty="0">
                <a:solidFill>
                  <a:srgbClr val="002060"/>
                </a:solidFill>
                <a:latin typeface="Calibri" panose="020F0502020204030204" pitchFamily="34" charset="0"/>
              </a:rPr>
              <a:t>100% fruit juice </a:t>
            </a:r>
            <a:r>
              <a:rPr lang="en-US" altLang="en-US" sz="2000" u="sng" dirty="0">
                <a:solidFill>
                  <a:srgbClr val="002060"/>
                </a:solidFill>
                <a:latin typeface="Calibri" panose="020F0502020204030204" pitchFamily="34" charset="0"/>
              </a:rPr>
              <a:t>&lt;</a:t>
            </a:r>
            <a:r>
              <a:rPr lang="en-US" altLang="en-US" sz="2000" dirty="0">
                <a:solidFill>
                  <a:srgbClr val="002060"/>
                </a:solidFill>
                <a:latin typeface="Calibri" panose="020F0502020204030204" pitchFamily="34" charset="0"/>
              </a:rPr>
              <a:t>2xweek</a:t>
            </a:r>
          </a:p>
          <a:p>
            <a:r>
              <a:rPr lang="en-US" altLang="en-US" sz="2000" dirty="0">
                <a:solidFill>
                  <a:srgbClr val="002060"/>
                </a:solidFill>
                <a:latin typeface="Calibri" panose="020F0502020204030204" pitchFamily="34" charset="0"/>
              </a:rPr>
              <a:t>Providers eat/drink same food/</a:t>
            </a:r>
            <a:r>
              <a:rPr lang="en-US" altLang="en-US" sz="2000" dirty="0" err="1">
                <a:solidFill>
                  <a:srgbClr val="002060"/>
                </a:solidFill>
                <a:latin typeface="Calibri" panose="020F0502020204030204" pitchFamily="34" charset="0"/>
              </a:rPr>
              <a:t>bev</a:t>
            </a:r>
            <a:r>
              <a:rPr lang="en-US" altLang="en-US" sz="2000" dirty="0">
                <a:solidFill>
                  <a:srgbClr val="002060"/>
                </a:solidFill>
                <a:latin typeface="Calibri" panose="020F0502020204030204" pitchFamily="34" charset="0"/>
              </a:rPr>
              <a:t> as children</a:t>
            </a:r>
          </a:p>
          <a:p>
            <a:r>
              <a:rPr lang="en-US" altLang="en-US" sz="2000" dirty="0">
                <a:solidFill>
                  <a:srgbClr val="002060"/>
                </a:solidFill>
                <a:latin typeface="Calibri" panose="020F0502020204030204" pitchFamily="34" charset="0"/>
              </a:rPr>
              <a:t>Children cued to drink H</a:t>
            </a:r>
            <a:r>
              <a:rPr lang="en-US" altLang="en-US" sz="2000" baseline="-25000" dirty="0">
                <a:solidFill>
                  <a:srgbClr val="002060"/>
                </a:solidFill>
                <a:latin typeface="Calibri" panose="020F0502020204030204" pitchFamily="34" charset="0"/>
              </a:rPr>
              <a:t>2</a:t>
            </a:r>
            <a:r>
              <a:rPr lang="en-US" altLang="en-US" sz="2000" dirty="0">
                <a:solidFill>
                  <a:srgbClr val="002060"/>
                </a:solidFill>
                <a:latin typeface="Calibri" panose="020F0502020204030204" pitchFamily="34" charset="0"/>
              </a:rPr>
              <a:t>0 </a:t>
            </a:r>
          </a:p>
          <a:p>
            <a:r>
              <a:rPr lang="en-US" altLang="en-US" sz="2000" dirty="0">
                <a:solidFill>
                  <a:srgbClr val="002060"/>
                </a:solidFill>
                <a:latin typeface="Calibri" panose="020F0502020204030204" pitchFamily="34" charset="0"/>
              </a:rPr>
              <a:t>Family education</a:t>
            </a:r>
          </a:p>
          <a:p>
            <a:endParaRPr lang="en-US" altLang="en-US" sz="2000" dirty="0">
              <a:solidFill>
                <a:srgbClr val="002060"/>
              </a:solidFill>
              <a:latin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59497"/>
            <a:ext cx="1316850" cy="993734"/>
          </a:xfrm>
          <a:prstGeom prst="rect">
            <a:avLst/>
          </a:prstGeom>
        </p:spPr>
      </p:pic>
      <p:sp>
        <p:nvSpPr>
          <p:cNvPr id="6" name="Rectangle 3">
            <a:extLst>
              <a:ext uri="{FF2B5EF4-FFF2-40B4-BE49-F238E27FC236}">
                <a16:creationId xmlns:a16="http://schemas.microsoft.com/office/drawing/2014/main" id="{B70FB3F6-D48F-D94E-9A2D-D37D2A2F0871}"/>
              </a:ext>
            </a:extLst>
          </p:cNvPr>
          <p:cNvSpPr txBox="1">
            <a:spLocks/>
          </p:cNvSpPr>
          <p:nvPr/>
        </p:nvSpPr>
        <p:spPr>
          <a:xfrm>
            <a:off x="3962400" y="1067148"/>
            <a:ext cx="2803760"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PA</a:t>
            </a:r>
          </a:p>
          <a:p>
            <a:r>
              <a:rPr lang="en-US" altLang="en-US" sz="2000" dirty="0">
                <a:solidFill>
                  <a:srgbClr val="002060"/>
                </a:solidFill>
                <a:latin typeface="Calibri" panose="020F0502020204030204" pitchFamily="34" charset="0"/>
              </a:rPr>
              <a:t>PA used during daily routines</a:t>
            </a:r>
          </a:p>
          <a:p>
            <a:r>
              <a:rPr lang="en-US" altLang="en-US" sz="2000" dirty="0">
                <a:solidFill>
                  <a:srgbClr val="002060"/>
                </a:solidFill>
                <a:latin typeface="Calibri" panose="020F0502020204030204" pitchFamily="34" charset="0"/>
              </a:rPr>
              <a:t>Prof development completed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2x/year</a:t>
            </a:r>
          </a:p>
          <a:p>
            <a:r>
              <a:rPr lang="en-US" altLang="en-US" sz="2000" dirty="0">
                <a:solidFill>
                  <a:srgbClr val="002060"/>
                </a:solidFill>
                <a:latin typeface="Calibri" panose="020F0502020204030204" pitchFamily="34" charset="0"/>
              </a:rPr>
              <a:t>Family education </a:t>
            </a:r>
          </a:p>
          <a:p>
            <a:endParaRPr lang="en-US" alt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51066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81503" y="136690"/>
            <a:ext cx="5915025"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lgn="ctr">
              <a:defRPr/>
            </a:pPr>
            <a:r>
              <a:rPr lang="en-US" sz="4000" b="1" dirty="0">
                <a:ln w="6350">
                  <a:solidFill>
                    <a:schemeClr val="accent1">
                      <a:shade val="43000"/>
                    </a:schemeClr>
                  </a:solidFill>
                </a:ln>
                <a:solidFill>
                  <a:srgbClr val="002060"/>
                </a:solidFill>
              </a:rPr>
              <a:t>      </a:t>
            </a:r>
            <a:r>
              <a:rPr lang="en-US" sz="3600" b="1" dirty="0">
                <a:ln w="6350">
                  <a:solidFill>
                    <a:schemeClr val="accent1">
                      <a:shade val="43000"/>
                    </a:schemeClr>
                  </a:solidFill>
                </a:ln>
                <a:solidFill>
                  <a:srgbClr val="002060"/>
                </a:solidFill>
                <a:latin typeface="+mn-lt"/>
              </a:rPr>
              <a:t>FCCH&amp;F Best Practices</a:t>
            </a:r>
          </a:p>
        </p:txBody>
      </p:sp>
      <p:sp>
        <p:nvSpPr>
          <p:cNvPr id="4" name="Rectangle 3"/>
          <p:cNvSpPr txBox="1">
            <a:spLocks/>
          </p:cNvSpPr>
          <p:nvPr/>
        </p:nvSpPr>
        <p:spPr>
          <a:xfrm>
            <a:off x="0" y="1276350"/>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Outdoor Play &amp; Learning</a:t>
            </a:r>
          </a:p>
          <a:p>
            <a:r>
              <a:rPr lang="en-US" altLang="en-US" sz="2000" dirty="0">
                <a:solidFill>
                  <a:srgbClr val="002060"/>
                </a:solidFill>
                <a:latin typeface="Calibri" panose="020F0502020204030204" pitchFamily="34" charset="0"/>
              </a:rPr>
              <a:t>Garden grows food for meals/snacks</a:t>
            </a:r>
          </a:p>
          <a:p>
            <a:r>
              <a:rPr lang="en-US" altLang="en-US" sz="2000" dirty="0">
                <a:solidFill>
                  <a:srgbClr val="002060"/>
                </a:solidFill>
                <a:latin typeface="Calibri" panose="020F0502020204030204" pitchFamily="34" charset="0"/>
              </a:rPr>
              <a:t>Prof development completed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2x/year</a:t>
            </a:r>
          </a:p>
          <a:p>
            <a:r>
              <a:rPr lang="en-US" altLang="en-US" sz="2000" dirty="0">
                <a:solidFill>
                  <a:srgbClr val="002060"/>
                </a:solidFill>
                <a:latin typeface="Calibri" panose="020F0502020204030204" pitchFamily="34" charset="0"/>
              </a:rPr>
              <a:t>Family education</a:t>
            </a:r>
          </a:p>
          <a:p>
            <a:pPr marL="0" indent="0">
              <a:buNone/>
            </a:pPr>
            <a:endParaRPr lang="en-US" altLang="en-US" sz="2000" dirty="0">
              <a:solidFill>
                <a:srgbClr val="002060"/>
              </a:solidFill>
              <a:latin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98109"/>
            <a:ext cx="1316850" cy="993734"/>
          </a:xfrm>
          <a:prstGeom prst="rect">
            <a:avLst/>
          </a:prstGeom>
        </p:spPr>
      </p:pic>
      <p:sp>
        <p:nvSpPr>
          <p:cNvPr id="6" name="Rectangle 3">
            <a:extLst>
              <a:ext uri="{FF2B5EF4-FFF2-40B4-BE49-F238E27FC236}">
                <a16:creationId xmlns:a16="http://schemas.microsoft.com/office/drawing/2014/main" id="{B70FB3F6-D48F-D94E-9A2D-D37D2A2F0871}"/>
              </a:ext>
            </a:extLst>
          </p:cNvPr>
          <p:cNvSpPr txBox="1">
            <a:spLocks/>
          </p:cNvSpPr>
          <p:nvPr/>
        </p:nvSpPr>
        <p:spPr>
          <a:xfrm>
            <a:off x="3200400" y="1276350"/>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Screen time</a:t>
            </a:r>
          </a:p>
          <a:p>
            <a:r>
              <a:rPr lang="en-US" altLang="en-US" sz="2000" dirty="0">
                <a:solidFill>
                  <a:srgbClr val="002060"/>
                </a:solidFill>
                <a:latin typeface="Calibri" panose="020F0502020204030204" pitchFamily="34" charset="0"/>
              </a:rPr>
              <a:t>&lt; 30 minutes/none daily </a:t>
            </a:r>
          </a:p>
          <a:p>
            <a:r>
              <a:rPr lang="en-US" altLang="en-US" sz="2000" dirty="0">
                <a:solidFill>
                  <a:srgbClr val="002060"/>
                </a:solidFill>
                <a:latin typeface="Calibri" panose="020F0502020204030204" pitchFamily="34" charset="0"/>
              </a:rPr>
              <a:t>Always educational &amp; commercial free</a:t>
            </a:r>
          </a:p>
          <a:p>
            <a:r>
              <a:rPr lang="en-US" altLang="en-US" sz="2000" dirty="0">
                <a:solidFill>
                  <a:srgbClr val="002060"/>
                </a:solidFill>
                <a:latin typeface="Calibri" panose="020F0502020204030204" pitchFamily="34" charset="0"/>
              </a:rPr>
              <a:t>Prof development completed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2x/year</a:t>
            </a:r>
          </a:p>
          <a:p>
            <a:endParaRPr lang="en-US" alt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2154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81503" y="136690"/>
            <a:ext cx="6528897"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defRPr/>
            </a:pPr>
            <a:r>
              <a:rPr lang="en-US" sz="4000" b="1" dirty="0">
                <a:ln w="6350">
                  <a:solidFill>
                    <a:schemeClr val="accent1">
                      <a:shade val="43000"/>
                    </a:schemeClr>
                  </a:solidFill>
                </a:ln>
                <a:solidFill>
                  <a:srgbClr val="002060"/>
                </a:solidFill>
              </a:rPr>
              <a:t>    </a:t>
            </a:r>
            <a:r>
              <a:rPr lang="en-US" sz="3600" b="1" dirty="0">
                <a:ln w="6350">
                  <a:solidFill>
                    <a:schemeClr val="accent1">
                      <a:shade val="43000"/>
                    </a:schemeClr>
                  </a:solidFill>
                </a:ln>
                <a:solidFill>
                  <a:srgbClr val="002060"/>
                </a:solidFill>
                <a:latin typeface="+mn-lt"/>
              </a:rPr>
              <a:t>School-Center Best Practices</a:t>
            </a:r>
          </a:p>
        </p:txBody>
      </p:sp>
      <p:sp>
        <p:nvSpPr>
          <p:cNvPr id="4" name="Rectangle 3"/>
          <p:cNvSpPr txBox="1">
            <a:spLocks/>
          </p:cNvSpPr>
          <p:nvPr/>
        </p:nvSpPr>
        <p:spPr>
          <a:xfrm>
            <a:off x="0" y="1276350"/>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b="1" u="sng" dirty="0">
                <a:solidFill>
                  <a:srgbClr val="002060"/>
                </a:solidFill>
                <a:latin typeface="Calibri" panose="020F0502020204030204" pitchFamily="34" charset="0"/>
              </a:rPr>
              <a:t>Nutrition</a:t>
            </a:r>
          </a:p>
          <a:p>
            <a:r>
              <a:rPr lang="en-US" altLang="en-US" sz="2000" dirty="0">
                <a:solidFill>
                  <a:srgbClr val="002060"/>
                </a:solidFill>
                <a:latin typeface="Calibri" panose="020F0502020204030204" pitchFamily="34" charset="0"/>
              </a:rPr>
              <a:t>Dark green+ vegs offered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1x/day</a:t>
            </a:r>
          </a:p>
          <a:p>
            <a:r>
              <a:rPr lang="en-US" altLang="en-US" sz="2000" dirty="0">
                <a:solidFill>
                  <a:srgbClr val="002060"/>
                </a:solidFill>
                <a:latin typeface="Calibri" panose="020F0502020204030204" pitchFamily="34" charset="0"/>
              </a:rPr>
              <a:t>Vegs rarely/never cooked with meat fat/margarine</a:t>
            </a:r>
          </a:p>
          <a:p>
            <a:r>
              <a:rPr lang="en-US" altLang="en-US" sz="2000" dirty="0">
                <a:solidFill>
                  <a:srgbClr val="002060"/>
                </a:solidFill>
                <a:latin typeface="Calibri" panose="020F0502020204030204" pitchFamily="34" charset="0"/>
              </a:rPr>
              <a:t>Fried/</a:t>
            </a:r>
            <a:r>
              <a:rPr lang="en-US" altLang="en-US" sz="2000" dirty="0" err="1">
                <a:solidFill>
                  <a:srgbClr val="002060"/>
                </a:solidFill>
                <a:latin typeface="Calibri" panose="020F0502020204030204" pitchFamily="34" charset="0"/>
              </a:rPr>
              <a:t>prefried</a:t>
            </a:r>
            <a:r>
              <a:rPr lang="en-US" altLang="en-US" sz="2000" dirty="0">
                <a:solidFill>
                  <a:srgbClr val="002060"/>
                </a:solidFill>
                <a:latin typeface="Calibri" panose="020F0502020204030204" pitchFamily="34" charset="0"/>
              </a:rPr>
              <a:t> meats/fish &lt;1x/week</a:t>
            </a:r>
          </a:p>
          <a:p>
            <a:r>
              <a:rPr lang="en-US" altLang="en-US" sz="2000" dirty="0">
                <a:solidFill>
                  <a:srgbClr val="002060"/>
                </a:solidFill>
                <a:latin typeface="Calibri" panose="020F0502020204030204" pitchFamily="34" charset="0"/>
              </a:rPr>
              <a:t>Children cued to drink H</a:t>
            </a:r>
            <a:r>
              <a:rPr lang="en-US" altLang="en-US" sz="2000" baseline="-25000" dirty="0">
                <a:solidFill>
                  <a:srgbClr val="002060"/>
                </a:solidFill>
                <a:latin typeface="Calibri" panose="020F0502020204030204" pitchFamily="34" charset="0"/>
              </a:rPr>
              <a:t>2</a:t>
            </a:r>
            <a:r>
              <a:rPr lang="en-US" altLang="en-US" sz="2000" dirty="0">
                <a:solidFill>
                  <a:srgbClr val="002060"/>
                </a:solidFill>
                <a:latin typeface="Calibri" panose="020F0502020204030204" pitchFamily="34" charset="0"/>
              </a:rPr>
              <a:t>0 </a:t>
            </a:r>
          </a:p>
          <a:p>
            <a:r>
              <a:rPr lang="en-US" altLang="en-US" sz="2000" dirty="0">
                <a:solidFill>
                  <a:srgbClr val="002060"/>
                </a:solidFill>
                <a:latin typeface="Calibri" panose="020F0502020204030204" pitchFamily="34" charset="0"/>
              </a:rPr>
              <a:t>Family education</a:t>
            </a:r>
          </a:p>
          <a:p>
            <a:pPr marL="0" indent="0">
              <a:buNone/>
            </a:pPr>
            <a:endParaRPr lang="en-US" altLang="en-US" sz="2000" dirty="0">
              <a:solidFill>
                <a:srgbClr val="002060"/>
              </a:solidFill>
              <a:latin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9674"/>
            <a:ext cx="1316850" cy="993734"/>
          </a:xfrm>
          <a:prstGeom prst="rect">
            <a:avLst/>
          </a:prstGeom>
        </p:spPr>
      </p:pic>
      <p:sp>
        <p:nvSpPr>
          <p:cNvPr id="6" name="Rectangle 3">
            <a:extLst>
              <a:ext uri="{FF2B5EF4-FFF2-40B4-BE49-F238E27FC236}">
                <a16:creationId xmlns:a16="http://schemas.microsoft.com/office/drawing/2014/main" id="{B70FB3F6-D48F-D94E-9A2D-D37D2A2F0871}"/>
              </a:ext>
            </a:extLst>
          </p:cNvPr>
          <p:cNvSpPr txBox="1">
            <a:spLocks/>
          </p:cNvSpPr>
          <p:nvPr/>
        </p:nvSpPr>
        <p:spPr>
          <a:xfrm>
            <a:off x="3505201" y="1218096"/>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b="1" u="sng" dirty="0">
                <a:solidFill>
                  <a:srgbClr val="002060"/>
                </a:solidFill>
                <a:latin typeface="Calibri" panose="020F0502020204030204" pitchFamily="34" charset="0"/>
              </a:rPr>
              <a:t>PA</a:t>
            </a:r>
          </a:p>
          <a:p>
            <a:r>
              <a:rPr lang="en-US" altLang="en-US" sz="2000" dirty="0">
                <a:solidFill>
                  <a:srgbClr val="002060"/>
                </a:solidFill>
                <a:latin typeface="Calibri" panose="020F0502020204030204" pitchFamily="34" charset="0"/>
              </a:rPr>
              <a:t>Prof development completed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2x/year</a:t>
            </a:r>
          </a:p>
          <a:p>
            <a:r>
              <a:rPr lang="en-US" altLang="en-US" sz="2000" dirty="0">
                <a:solidFill>
                  <a:srgbClr val="002060"/>
                </a:solidFill>
                <a:latin typeface="Calibri" panose="020F0502020204030204" pitchFamily="34" charset="0"/>
              </a:rPr>
              <a:t>Family education</a:t>
            </a:r>
          </a:p>
          <a:p>
            <a:pPr marL="0" indent="0">
              <a:buNone/>
            </a:pPr>
            <a:endParaRPr lang="en-US" alt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746270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762000" y="0"/>
            <a:ext cx="6300297" cy="993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defRPr/>
            </a:pPr>
            <a:r>
              <a:rPr lang="en-US" sz="4000" b="1" dirty="0">
                <a:ln w="6350">
                  <a:solidFill>
                    <a:schemeClr val="accent1">
                      <a:shade val="43000"/>
                    </a:schemeClr>
                  </a:solidFill>
                </a:ln>
                <a:solidFill>
                  <a:srgbClr val="002060"/>
                </a:solidFill>
              </a:rPr>
              <a:t> </a:t>
            </a:r>
            <a:r>
              <a:rPr lang="en-US" sz="3600" b="1" dirty="0">
                <a:ln w="6350">
                  <a:solidFill>
                    <a:schemeClr val="accent1">
                      <a:shade val="43000"/>
                    </a:schemeClr>
                  </a:solidFill>
                </a:ln>
                <a:solidFill>
                  <a:srgbClr val="002060"/>
                </a:solidFill>
                <a:latin typeface="+mn-lt"/>
              </a:rPr>
              <a:t>School-Center Best Practices</a:t>
            </a:r>
          </a:p>
        </p:txBody>
      </p:sp>
      <p:sp>
        <p:nvSpPr>
          <p:cNvPr id="4" name="Rectangle 3"/>
          <p:cNvSpPr txBox="1">
            <a:spLocks/>
          </p:cNvSpPr>
          <p:nvPr/>
        </p:nvSpPr>
        <p:spPr>
          <a:xfrm>
            <a:off x="0" y="1276350"/>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Outdoor Play &amp; Learning</a:t>
            </a:r>
          </a:p>
          <a:p>
            <a:r>
              <a:rPr lang="en-US" altLang="en-US" sz="2000" dirty="0">
                <a:solidFill>
                  <a:srgbClr val="002060"/>
                </a:solidFill>
                <a:latin typeface="Calibri" panose="020F0502020204030204" pitchFamily="34" charset="0"/>
              </a:rPr>
              <a:t>Path for wheeled toys </a:t>
            </a:r>
            <a:r>
              <a:rPr lang="en-US" altLang="en-US" sz="2000" u="sng" dirty="0">
                <a:solidFill>
                  <a:srgbClr val="002060"/>
                </a:solidFill>
                <a:latin typeface="Calibri" panose="020F0502020204030204" pitchFamily="34" charset="0"/>
              </a:rPr>
              <a:t>&gt;</a:t>
            </a:r>
            <a:r>
              <a:rPr lang="en-US" altLang="en-US" sz="2000" dirty="0">
                <a:solidFill>
                  <a:srgbClr val="002060"/>
                </a:solidFill>
                <a:latin typeface="Calibri" panose="020F0502020204030204" pitchFamily="34" charset="0"/>
              </a:rPr>
              <a:t> 5’ wide</a:t>
            </a:r>
          </a:p>
          <a:p>
            <a:r>
              <a:rPr lang="en-US" altLang="en-US" sz="2000" dirty="0">
                <a:solidFill>
                  <a:srgbClr val="002060"/>
                </a:solidFill>
                <a:latin typeface="Calibri" panose="020F0502020204030204" pitchFamily="34" charset="0"/>
              </a:rPr>
              <a:t>Family education</a:t>
            </a:r>
          </a:p>
          <a:p>
            <a:pPr marL="0" indent="0">
              <a:buNone/>
            </a:pPr>
            <a:endParaRPr lang="en-US" altLang="en-US" sz="2000" dirty="0">
              <a:solidFill>
                <a:srgbClr val="002060"/>
              </a:solidFill>
              <a:latin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329"/>
            <a:ext cx="1066800" cy="993734"/>
          </a:xfrm>
          <a:prstGeom prst="rect">
            <a:avLst/>
          </a:prstGeom>
        </p:spPr>
      </p:pic>
      <p:sp>
        <p:nvSpPr>
          <p:cNvPr id="6" name="Rectangle 3">
            <a:extLst>
              <a:ext uri="{FF2B5EF4-FFF2-40B4-BE49-F238E27FC236}">
                <a16:creationId xmlns:a16="http://schemas.microsoft.com/office/drawing/2014/main" id="{B70FB3F6-D48F-D94E-9A2D-D37D2A2F0871}"/>
              </a:ext>
            </a:extLst>
          </p:cNvPr>
          <p:cNvSpPr txBox="1">
            <a:spLocks/>
          </p:cNvSpPr>
          <p:nvPr/>
        </p:nvSpPr>
        <p:spPr>
          <a:xfrm>
            <a:off x="3383279" y="1276350"/>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Screen time</a:t>
            </a:r>
          </a:p>
          <a:p>
            <a:r>
              <a:rPr lang="en-US" altLang="en-US" sz="2000" dirty="0">
                <a:solidFill>
                  <a:srgbClr val="002060"/>
                </a:solidFill>
                <a:latin typeface="Calibri" panose="020F0502020204030204" pitchFamily="34" charset="0"/>
              </a:rPr>
              <a:t>Family education</a:t>
            </a:r>
          </a:p>
          <a:p>
            <a:endParaRPr lang="en-US" alt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919379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370665" y="76200"/>
            <a:ext cx="6300297" cy="819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defRPr/>
            </a:pPr>
            <a:r>
              <a:rPr lang="en-US" sz="4000" b="1" dirty="0">
                <a:ln w="6350">
                  <a:solidFill>
                    <a:schemeClr val="accent1">
                      <a:shade val="43000"/>
                    </a:schemeClr>
                  </a:solidFill>
                </a:ln>
                <a:solidFill>
                  <a:srgbClr val="002060"/>
                </a:solidFill>
              </a:rPr>
              <a:t> </a:t>
            </a:r>
            <a:r>
              <a:rPr lang="en-US" sz="3600" b="1" dirty="0">
                <a:ln w="6350">
                  <a:solidFill>
                    <a:schemeClr val="accent1">
                      <a:shade val="43000"/>
                    </a:schemeClr>
                  </a:solidFill>
                </a:ln>
                <a:solidFill>
                  <a:srgbClr val="002060"/>
                </a:solidFill>
                <a:latin typeface="+mn-lt"/>
              </a:rPr>
              <a:t>IMIL Best Practices</a:t>
            </a:r>
          </a:p>
        </p:txBody>
      </p:sp>
      <p:sp>
        <p:nvSpPr>
          <p:cNvPr id="4" name="Rectangle 3"/>
          <p:cNvSpPr txBox="1">
            <a:spLocks/>
          </p:cNvSpPr>
          <p:nvPr/>
        </p:nvSpPr>
        <p:spPr>
          <a:xfrm>
            <a:off x="0" y="895350"/>
            <a:ext cx="3352799" cy="3505200"/>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PA</a:t>
            </a:r>
          </a:p>
          <a:p>
            <a:r>
              <a:rPr lang="en-US" altLang="en-US" sz="2000" dirty="0">
                <a:solidFill>
                  <a:srgbClr val="002060"/>
                </a:solidFill>
                <a:latin typeface="Calibri" panose="020F0502020204030204" pitchFamily="34" charset="0"/>
              </a:rPr>
              <a:t>Teachers help children learn/practice basic motor skills using self-regulation approach</a:t>
            </a:r>
          </a:p>
          <a:p>
            <a:r>
              <a:rPr lang="en-US" altLang="en-US" sz="2000" dirty="0">
                <a:solidFill>
                  <a:srgbClr val="002060"/>
                </a:solidFill>
                <a:latin typeface="Calibri" panose="020F0502020204030204" pitchFamily="34" charset="0"/>
              </a:rPr>
              <a:t>Teachers are active participants when leading songs/activities with children</a:t>
            </a:r>
          </a:p>
          <a:p>
            <a:r>
              <a:rPr lang="en-US" altLang="en-US" sz="2000" dirty="0">
                <a:solidFill>
                  <a:srgbClr val="002060"/>
                </a:solidFill>
                <a:latin typeface="Calibri" panose="020F0502020204030204" pitchFamily="34" charset="0"/>
              </a:rPr>
              <a:t>Teachers intentional about providing opportunity for children to experience movement vocab with their bodies </a:t>
            </a:r>
          </a:p>
          <a:p>
            <a:pPr marL="0" indent="0">
              <a:buNone/>
            </a:pPr>
            <a:endParaRPr lang="en-US" altLang="en-US" sz="2000" dirty="0">
              <a:solidFill>
                <a:srgbClr val="002060"/>
              </a:solidFill>
              <a:latin typeface="Calibri" panose="020F0502020204030204" pitchFamily="34" charset="0"/>
            </a:endParaRPr>
          </a:p>
        </p:txBody>
      </p:sp>
      <p:sp>
        <p:nvSpPr>
          <p:cNvPr id="6" name="Rectangle 3">
            <a:extLst>
              <a:ext uri="{FF2B5EF4-FFF2-40B4-BE49-F238E27FC236}">
                <a16:creationId xmlns:a16="http://schemas.microsoft.com/office/drawing/2014/main" id="{B70FB3F6-D48F-D94E-9A2D-D37D2A2F0871}"/>
              </a:ext>
            </a:extLst>
          </p:cNvPr>
          <p:cNvSpPr txBox="1">
            <a:spLocks/>
          </p:cNvSpPr>
          <p:nvPr/>
        </p:nvSpPr>
        <p:spPr>
          <a:xfrm>
            <a:off x="3314699" y="891540"/>
            <a:ext cx="3352799"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000" b="1" u="sng" dirty="0">
                <a:solidFill>
                  <a:srgbClr val="002060"/>
                </a:solidFill>
                <a:latin typeface="Calibri" panose="020F0502020204030204" pitchFamily="34" charset="0"/>
              </a:rPr>
              <a:t>Nutrition</a:t>
            </a:r>
          </a:p>
          <a:p>
            <a:r>
              <a:rPr lang="en-US" altLang="en-US" sz="1900" dirty="0">
                <a:solidFill>
                  <a:srgbClr val="002060"/>
                </a:solidFill>
                <a:latin typeface="Calibri" panose="020F0502020204030204" pitchFamily="34" charset="0"/>
              </a:rPr>
              <a:t>Teachers use music to help reinforce healthy nutrition behaviors</a:t>
            </a:r>
          </a:p>
          <a:p>
            <a:r>
              <a:rPr lang="en-US" altLang="en-US" sz="1900" dirty="0">
                <a:solidFill>
                  <a:srgbClr val="002060"/>
                </a:solidFill>
                <a:latin typeface="Calibri" panose="020F0502020204030204" pitchFamily="34" charset="0"/>
              </a:rPr>
              <a:t>Teachers document healthy nutrition choices children make</a:t>
            </a:r>
          </a:p>
          <a:p>
            <a:endParaRPr lang="en-US" alt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556408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76201" y="1"/>
            <a:ext cx="6705600" cy="819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3474" algn="ctr">
              <a:defRPr/>
            </a:pPr>
            <a:r>
              <a:rPr lang="en-US" sz="4000" b="1" dirty="0">
                <a:ln w="6350">
                  <a:solidFill>
                    <a:schemeClr val="accent1">
                      <a:shade val="43000"/>
                    </a:schemeClr>
                  </a:solidFill>
                </a:ln>
                <a:solidFill>
                  <a:srgbClr val="002060"/>
                </a:solidFill>
              </a:rPr>
              <a:t> </a:t>
            </a:r>
            <a:r>
              <a:rPr lang="en-US" sz="3200" b="1" dirty="0">
                <a:ln w="6350">
                  <a:solidFill>
                    <a:schemeClr val="accent1">
                      <a:shade val="43000"/>
                    </a:schemeClr>
                  </a:solidFill>
                </a:ln>
                <a:solidFill>
                  <a:srgbClr val="002060"/>
                </a:solidFill>
                <a:latin typeface="+mn-lt"/>
              </a:rPr>
              <a:t>IMIL Best Practices</a:t>
            </a:r>
          </a:p>
        </p:txBody>
      </p:sp>
      <p:sp>
        <p:nvSpPr>
          <p:cNvPr id="4" name="Rectangle 3"/>
          <p:cNvSpPr txBox="1">
            <a:spLocks/>
          </p:cNvSpPr>
          <p:nvPr/>
        </p:nvSpPr>
        <p:spPr>
          <a:xfrm>
            <a:off x="381000" y="895350"/>
            <a:ext cx="6248400" cy="35052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HelveticaNeueLT Std Med"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NeueLT Std Med"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NeueLT Std Med"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NeueLT Std Med"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en-US" sz="2800" b="1" u="sng" dirty="0">
                <a:solidFill>
                  <a:srgbClr val="002060"/>
                </a:solidFill>
                <a:latin typeface="Calibri" panose="020F0502020204030204" pitchFamily="34" charset="0"/>
              </a:rPr>
              <a:t>Family Engagement</a:t>
            </a:r>
          </a:p>
          <a:p>
            <a:r>
              <a:rPr lang="en-US" altLang="en-US" dirty="0">
                <a:solidFill>
                  <a:srgbClr val="002060"/>
                </a:solidFill>
                <a:latin typeface="Calibri" panose="020F0502020204030204" pitchFamily="34" charset="0"/>
              </a:rPr>
              <a:t>Shares ideas/examples with families to increase PA at home</a:t>
            </a:r>
          </a:p>
          <a:p>
            <a:r>
              <a:rPr lang="en-US" altLang="en-US" dirty="0">
                <a:solidFill>
                  <a:srgbClr val="002060"/>
                </a:solidFill>
                <a:latin typeface="Calibri" panose="020F0502020204030204" pitchFamily="34" charset="0"/>
              </a:rPr>
              <a:t>Includes and welcomes families to participate in their child’s classroom activities that focus on health &amp; physical development </a:t>
            </a:r>
          </a:p>
          <a:p>
            <a:pPr marL="0" indent="0">
              <a:buNone/>
            </a:pPr>
            <a:endParaRPr lang="en-US" alt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2199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160" y="2624771"/>
          <a:ext cx="3647440" cy="2578164"/>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904240">
                  <a:extLst>
                    <a:ext uri="{9D8B030D-6E8A-4147-A177-3AD203B41FA5}">
                      <a16:colId xmlns:a16="http://schemas.microsoft.com/office/drawing/2014/main" val="20001"/>
                    </a:ext>
                  </a:extLst>
                </a:gridCol>
              </a:tblGrid>
              <a:tr h="685800">
                <a:tc>
                  <a:txBody>
                    <a:bodyPr/>
                    <a:lstStyle/>
                    <a:p>
                      <a:pPr marL="0" marR="0" algn="r">
                        <a:lnSpc>
                          <a:spcPct val="107000"/>
                        </a:lnSpc>
                        <a:spcBef>
                          <a:spcPts val="0"/>
                        </a:spcBef>
                        <a:spcAft>
                          <a:spcPts val="0"/>
                        </a:spcAft>
                      </a:pPr>
                      <a:r>
                        <a:rPr lang="en-US" sz="1400" b="0" dirty="0">
                          <a:solidFill>
                            <a:schemeClr val="tx1"/>
                          </a:solidFill>
                          <a:effectLst/>
                        </a:rPr>
                        <a:t>Interested in…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tc>
                  <a:txBody>
                    <a:bodyPr/>
                    <a:lstStyle/>
                    <a:p>
                      <a:pPr marL="0" marR="0">
                        <a:lnSpc>
                          <a:spcPct val="107000"/>
                        </a:lnSpc>
                        <a:spcBef>
                          <a:spcPts val="0"/>
                        </a:spcBef>
                        <a:spcAft>
                          <a:spcPts val="0"/>
                        </a:spcAft>
                      </a:pPr>
                      <a:r>
                        <a:rPr lang="en-US" sz="1400" b="0" dirty="0">
                          <a:solidFill>
                            <a:schemeClr val="tx1"/>
                          </a:solidFill>
                          <a:effectLst/>
                        </a:rPr>
                        <a:t>Agree</a:t>
                      </a:r>
                      <a:r>
                        <a:rPr lang="en-US" sz="1400" b="0" dirty="0">
                          <a:solidFill>
                            <a:schemeClr val="tx1"/>
                          </a:solidFill>
                          <a:effectLst/>
                          <a:latin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400" b="0" dirty="0">
                          <a:solidFill>
                            <a:schemeClr val="tx1"/>
                          </a:solidFill>
                          <a:effectLst/>
                          <a:latin typeface="Calibri" panose="020F0502020204030204" pitchFamily="34" charset="0"/>
                          <a:cs typeface="Times New Roman" panose="02020603050405020304" pitchFamily="18" charset="0"/>
                        </a:rPr>
                        <a:t>Strongly</a:t>
                      </a:r>
                      <a:r>
                        <a:rPr lang="en-US" sz="1400" b="0" baseline="0" dirty="0">
                          <a:solidFill>
                            <a:schemeClr val="tx1"/>
                          </a:solidFill>
                          <a:effectLst/>
                          <a:latin typeface="Calibri" panose="020F0502020204030204" pitchFamily="34" charset="0"/>
                          <a:cs typeface="Times New Roman" panose="02020603050405020304" pitchFamily="18" charset="0"/>
                        </a:rPr>
                        <a:t> Agree</a:t>
                      </a:r>
                      <a:endParaRPr lang="en-US" sz="1400" b="0" dirty="0">
                        <a:solidFill>
                          <a:schemeClr val="tx1"/>
                        </a:solidFill>
                        <a:effectLst/>
                      </a:endParaRPr>
                    </a:p>
                  </a:txBody>
                  <a:tcPr marL="68250" marR="68250" marT="0" marB="0"/>
                </a:tc>
                <a:extLst>
                  <a:ext uri="{0D108BD9-81ED-4DB2-BD59-A6C34878D82A}">
                    <a16:rowId xmlns:a16="http://schemas.microsoft.com/office/drawing/2014/main" val="10000"/>
                  </a:ext>
                </a:extLst>
              </a:tr>
              <a:tr h="194766">
                <a:tc>
                  <a:txBody>
                    <a:bodyPr/>
                    <a:lstStyle/>
                    <a:p>
                      <a:pPr marL="0" marR="0" algn="r">
                        <a:lnSpc>
                          <a:spcPct val="107000"/>
                        </a:lnSpc>
                        <a:spcBef>
                          <a:spcPts val="0"/>
                        </a:spcBef>
                        <a:spcAft>
                          <a:spcPts val="0"/>
                        </a:spcAft>
                      </a:pPr>
                      <a:r>
                        <a:rPr lang="en-US" sz="1400" b="0">
                          <a:solidFill>
                            <a:schemeClr val="tx1"/>
                          </a:solidFill>
                          <a:effectLst/>
                        </a:rPr>
                        <a:t>Hosting regular markets at schools</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tc>
                  <a:txBody>
                    <a:bodyPr/>
                    <a:lstStyle/>
                    <a:p>
                      <a:pPr marL="0" marR="0">
                        <a:lnSpc>
                          <a:spcPct val="107000"/>
                        </a:lnSpc>
                        <a:spcBef>
                          <a:spcPts val="0"/>
                        </a:spcBef>
                        <a:spcAft>
                          <a:spcPts val="0"/>
                        </a:spcAft>
                      </a:pPr>
                      <a:r>
                        <a:rPr lang="en-US" sz="1400" b="0" dirty="0">
                          <a:solidFill>
                            <a:schemeClr val="tx1"/>
                          </a:solidFill>
                          <a:effectLst/>
                        </a:rPr>
                        <a:t>61%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extLst>
                  <a:ext uri="{0D108BD9-81ED-4DB2-BD59-A6C34878D82A}">
                    <a16:rowId xmlns:a16="http://schemas.microsoft.com/office/drawing/2014/main" val="10001"/>
                  </a:ext>
                </a:extLst>
              </a:tr>
              <a:tr h="194766">
                <a:tc>
                  <a:txBody>
                    <a:bodyPr/>
                    <a:lstStyle/>
                    <a:p>
                      <a:pPr marL="0" marR="0" algn="r">
                        <a:lnSpc>
                          <a:spcPct val="107000"/>
                        </a:lnSpc>
                        <a:spcBef>
                          <a:spcPts val="0"/>
                        </a:spcBef>
                        <a:spcAft>
                          <a:spcPts val="0"/>
                        </a:spcAft>
                      </a:pPr>
                      <a:r>
                        <a:rPr lang="en-US" sz="1400" b="0">
                          <a:solidFill>
                            <a:schemeClr val="tx1"/>
                          </a:solidFill>
                          <a:effectLst/>
                        </a:rPr>
                        <a:t>Hosting regular markets at childcare centers</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tc>
                  <a:txBody>
                    <a:bodyPr/>
                    <a:lstStyle/>
                    <a:p>
                      <a:pPr marL="0" marR="0">
                        <a:lnSpc>
                          <a:spcPct val="107000"/>
                        </a:lnSpc>
                        <a:spcBef>
                          <a:spcPts val="0"/>
                        </a:spcBef>
                        <a:spcAft>
                          <a:spcPts val="0"/>
                        </a:spcAft>
                      </a:pPr>
                      <a:r>
                        <a:rPr lang="en-US" sz="1400" b="0" dirty="0">
                          <a:solidFill>
                            <a:schemeClr val="tx1"/>
                          </a:solidFill>
                          <a:effectLst/>
                        </a:rPr>
                        <a:t>56%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extLst>
                  <a:ext uri="{0D108BD9-81ED-4DB2-BD59-A6C34878D82A}">
                    <a16:rowId xmlns:a16="http://schemas.microsoft.com/office/drawing/2014/main" val="10002"/>
                  </a:ext>
                </a:extLst>
              </a:tr>
              <a:tr h="194766">
                <a:tc>
                  <a:txBody>
                    <a:bodyPr/>
                    <a:lstStyle/>
                    <a:p>
                      <a:pPr marL="0" marR="0" algn="r">
                        <a:lnSpc>
                          <a:spcPct val="107000"/>
                        </a:lnSpc>
                        <a:spcBef>
                          <a:spcPts val="0"/>
                        </a:spcBef>
                        <a:spcAft>
                          <a:spcPts val="0"/>
                        </a:spcAft>
                      </a:pPr>
                      <a:r>
                        <a:rPr lang="en-US" sz="1400" b="0">
                          <a:solidFill>
                            <a:schemeClr val="tx1"/>
                          </a:solidFill>
                          <a:effectLst/>
                        </a:rPr>
                        <a:t>Working with schools/childcare centers on gardening –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tc>
                  <a:txBody>
                    <a:bodyPr/>
                    <a:lstStyle/>
                    <a:p>
                      <a:pPr marL="0" marR="0">
                        <a:lnSpc>
                          <a:spcPct val="107000"/>
                        </a:lnSpc>
                        <a:spcBef>
                          <a:spcPts val="0"/>
                        </a:spcBef>
                        <a:spcAft>
                          <a:spcPts val="0"/>
                        </a:spcAft>
                      </a:pPr>
                      <a:r>
                        <a:rPr lang="en-US" sz="1400" b="0" dirty="0">
                          <a:solidFill>
                            <a:schemeClr val="tx1"/>
                          </a:solidFill>
                          <a:effectLst/>
                        </a:rPr>
                        <a:t>56%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extLst>
                  <a:ext uri="{0D108BD9-81ED-4DB2-BD59-A6C34878D82A}">
                    <a16:rowId xmlns:a16="http://schemas.microsoft.com/office/drawing/2014/main" val="10003"/>
                  </a:ext>
                </a:extLst>
              </a:tr>
              <a:tr h="389532">
                <a:tc>
                  <a:txBody>
                    <a:bodyPr/>
                    <a:lstStyle/>
                    <a:p>
                      <a:pPr marL="0" marR="0" algn="r">
                        <a:lnSpc>
                          <a:spcPct val="107000"/>
                        </a:lnSpc>
                        <a:spcBef>
                          <a:spcPts val="0"/>
                        </a:spcBef>
                        <a:spcAft>
                          <a:spcPts val="0"/>
                        </a:spcAft>
                      </a:pPr>
                      <a:r>
                        <a:rPr lang="en-US" sz="1400" b="0">
                          <a:solidFill>
                            <a:schemeClr val="tx1"/>
                          </a:solidFill>
                          <a:effectLst/>
                        </a:rPr>
                        <a:t>Selling products directly to schools/childcare centers for meals</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tc>
                  <a:txBody>
                    <a:bodyPr/>
                    <a:lstStyle/>
                    <a:p>
                      <a:pPr marL="0" marR="0">
                        <a:lnSpc>
                          <a:spcPct val="107000"/>
                        </a:lnSpc>
                        <a:spcBef>
                          <a:spcPts val="0"/>
                        </a:spcBef>
                        <a:spcAft>
                          <a:spcPts val="0"/>
                        </a:spcAft>
                      </a:pPr>
                      <a:r>
                        <a:rPr lang="en-US" sz="1400" b="0" dirty="0">
                          <a:solidFill>
                            <a:schemeClr val="tx1"/>
                          </a:solidFill>
                          <a:effectLst/>
                        </a:rPr>
                        <a:t>61%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extLst>
                  <a:ext uri="{0D108BD9-81ED-4DB2-BD59-A6C34878D82A}">
                    <a16:rowId xmlns:a16="http://schemas.microsoft.com/office/drawing/2014/main" val="10004"/>
                  </a:ext>
                </a:extLst>
              </a:tr>
              <a:tr h="294386">
                <a:tc>
                  <a:txBody>
                    <a:bodyPr/>
                    <a:lstStyle/>
                    <a:p>
                      <a:pPr marL="0" marR="0" algn="r">
                        <a:lnSpc>
                          <a:spcPct val="107000"/>
                        </a:lnSpc>
                        <a:spcBef>
                          <a:spcPts val="0"/>
                        </a:spcBef>
                        <a:spcAft>
                          <a:spcPts val="0"/>
                        </a:spcAft>
                      </a:pPr>
                      <a:r>
                        <a:rPr lang="en-US" sz="1400" b="0">
                          <a:solidFill>
                            <a:schemeClr val="tx1"/>
                          </a:solidFill>
                          <a:effectLst/>
                        </a:rPr>
                        <a:t>Piloting CSA to school/childcare</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tc>
                  <a:txBody>
                    <a:bodyPr/>
                    <a:lstStyle/>
                    <a:p>
                      <a:pPr marL="0" marR="0">
                        <a:lnSpc>
                          <a:spcPct val="107000"/>
                        </a:lnSpc>
                        <a:spcBef>
                          <a:spcPts val="0"/>
                        </a:spcBef>
                        <a:spcAft>
                          <a:spcPts val="0"/>
                        </a:spcAft>
                      </a:pPr>
                      <a:r>
                        <a:rPr lang="en-US" sz="1400" b="0" dirty="0">
                          <a:solidFill>
                            <a:schemeClr val="tx1"/>
                          </a:solidFill>
                          <a:effectLst/>
                        </a:rPr>
                        <a:t>72%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50" marR="68250" marT="0" marB="0"/>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3622040" cy="2639522"/>
          </a:xfrm>
          <a:prstGeom prst="rect">
            <a:avLst/>
          </a:prstGeom>
        </p:spPr>
      </p:pic>
      <p:sp>
        <p:nvSpPr>
          <p:cNvPr id="5" name="TextBox 4"/>
          <p:cNvSpPr txBox="1"/>
          <p:nvPr/>
        </p:nvSpPr>
        <p:spPr>
          <a:xfrm>
            <a:off x="4038600" y="177284"/>
            <a:ext cx="2330510" cy="400110"/>
          </a:xfrm>
          <a:prstGeom prst="rect">
            <a:avLst/>
          </a:prstGeom>
          <a:noFill/>
        </p:spPr>
        <p:txBody>
          <a:bodyPr wrap="none" rtlCol="0">
            <a:spAutoFit/>
          </a:bodyPr>
          <a:lstStyle/>
          <a:p>
            <a:r>
              <a:rPr lang="en-US" sz="2000" b="1" dirty="0">
                <a:solidFill>
                  <a:srgbClr val="002060"/>
                </a:solidFill>
              </a:rPr>
              <a:t>Farmer Perspectives</a:t>
            </a:r>
          </a:p>
        </p:txBody>
      </p:sp>
      <p:sp>
        <p:nvSpPr>
          <p:cNvPr id="8" name="TextBox 7"/>
          <p:cNvSpPr txBox="1"/>
          <p:nvPr/>
        </p:nvSpPr>
        <p:spPr>
          <a:xfrm>
            <a:off x="3657600" y="595324"/>
            <a:ext cx="3159760" cy="769441"/>
          </a:xfrm>
          <a:prstGeom prst="rect">
            <a:avLst/>
          </a:prstGeom>
          <a:noFill/>
        </p:spPr>
        <p:txBody>
          <a:bodyPr wrap="square" rtlCol="0">
            <a:spAutoFit/>
          </a:bodyPr>
          <a:lstStyle/>
          <a:p>
            <a:r>
              <a:rPr lang="en-US" sz="1100" dirty="0">
                <a:solidFill>
                  <a:srgbClr val="002060"/>
                </a:solidFill>
              </a:rPr>
              <a:t>Following the markets, farmers were sent surveys about their participation. About 50% of the farmers participating in the markets responded to the survey. </a:t>
            </a:r>
          </a:p>
        </p:txBody>
      </p:sp>
      <p:sp>
        <p:nvSpPr>
          <p:cNvPr id="9" name="TextBox 8"/>
          <p:cNvSpPr txBox="1"/>
          <p:nvPr/>
        </p:nvSpPr>
        <p:spPr>
          <a:xfrm>
            <a:off x="3657278" y="1260840"/>
            <a:ext cx="3200400" cy="3631763"/>
          </a:xfrm>
          <a:prstGeom prst="rect">
            <a:avLst/>
          </a:prstGeom>
          <a:noFill/>
        </p:spPr>
        <p:txBody>
          <a:bodyPr wrap="square" rtlCol="0">
            <a:spAutoFit/>
          </a:bodyPr>
          <a:lstStyle/>
          <a:p>
            <a:r>
              <a:rPr lang="en-US" sz="1400" b="1" dirty="0">
                <a:solidFill>
                  <a:srgbClr val="002060"/>
                </a:solidFill>
              </a:rPr>
              <a:t>Benefits</a:t>
            </a:r>
          </a:p>
          <a:p>
            <a:r>
              <a:rPr lang="en-US" sz="1200" i="1" dirty="0">
                <a:solidFill>
                  <a:srgbClr val="002060"/>
                </a:solidFill>
              </a:rPr>
              <a:t>“Connecting with future shoppers and adults who were current or potential shoppers at my regular market. Educating kids about fresh foods in season, earning extra income”.</a:t>
            </a:r>
            <a:r>
              <a:rPr lang="en-US" sz="1200" dirty="0">
                <a:solidFill>
                  <a:srgbClr val="002060"/>
                </a:solidFill>
              </a:rPr>
              <a:t> </a:t>
            </a:r>
          </a:p>
          <a:p>
            <a:endParaRPr lang="en-US" sz="1100" dirty="0">
              <a:solidFill>
                <a:srgbClr val="002060"/>
              </a:solidFill>
            </a:endParaRPr>
          </a:p>
          <a:p>
            <a:r>
              <a:rPr lang="en-US" sz="1400" b="1" dirty="0">
                <a:solidFill>
                  <a:srgbClr val="002060"/>
                </a:solidFill>
              </a:rPr>
              <a:t>Barriers</a:t>
            </a:r>
          </a:p>
          <a:p>
            <a:r>
              <a:rPr lang="en-US" sz="1200" dirty="0">
                <a:solidFill>
                  <a:srgbClr val="002060"/>
                </a:solidFill>
              </a:rPr>
              <a:t>“</a:t>
            </a:r>
            <a:r>
              <a:rPr lang="en-US" sz="1200" i="1" dirty="0">
                <a:solidFill>
                  <a:srgbClr val="002060"/>
                </a:solidFill>
              </a:rPr>
              <a:t>Transporting tables, containers for marketing, keeping produce at correct temperature during transport and when set up at the market”. </a:t>
            </a:r>
          </a:p>
          <a:p>
            <a:endParaRPr lang="en-US" sz="1100" i="1" dirty="0">
              <a:solidFill>
                <a:srgbClr val="002060"/>
              </a:solidFill>
            </a:endParaRPr>
          </a:p>
          <a:p>
            <a:r>
              <a:rPr lang="en-US" sz="1400" b="1" i="1" dirty="0">
                <a:solidFill>
                  <a:srgbClr val="002060"/>
                </a:solidFill>
              </a:rPr>
              <a:t>Unanticipated Benefits</a:t>
            </a:r>
          </a:p>
          <a:p>
            <a:r>
              <a:rPr lang="en-US" sz="1200" dirty="0">
                <a:solidFill>
                  <a:srgbClr val="002060"/>
                </a:solidFill>
              </a:rPr>
              <a:t>“</a:t>
            </a:r>
            <a:r>
              <a:rPr lang="en-US" sz="1200" i="1" dirty="0">
                <a:solidFill>
                  <a:srgbClr val="002060"/>
                </a:solidFill>
              </a:rPr>
              <a:t>Several kids, after they came to the market, had their parents bring them back. Some were looking for </a:t>
            </a:r>
            <a:r>
              <a:rPr lang="en-US" sz="1200" i="1" dirty="0" err="1">
                <a:solidFill>
                  <a:srgbClr val="002060"/>
                </a:solidFill>
              </a:rPr>
              <a:t>cucamelons</a:t>
            </a:r>
            <a:r>
              <a:rPr lang="en-US" sz="1200" i="1" dirty="0">
                <a:solidFill>
                  <a:srgbClr val="002060"/>
                </a:solidFill>
              </a:rPr>
              <a:t>. Others looked for pears and potatoes. It was a positive thing that the parents brought the kids with them”. </a:t>
            </a:r>
            <a:endParaRPr lang="en-US" sz="1200" b="1" i="1" dirty="0">
              <a:solidFill>
                <a:srgbClr val="002060"/>
              </a:solidFill>
            </a:endParaRPr>
          </a:p>
          <a:p>
            <a:endParaRPr lang="en-US" sz="1100" i="1" dirty="0"/>
          </a:p>
          <a:p>
            <a:endParaRPr lang="en-US" sz="1100" dirty="0"/>
          </a:p>
        </p:txBody>
      </p:sp>
    </p:spTree>
    <p:extLst>
      <p:ext uri="{BB962C8B-B14F-4D97-AF65-F5344CB8AC3E}">
        <p14:creationId xmlns:p14="http://schemas.microsoft.com/office/powerpoint/2010/main" val="399517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 y="113266"/>
            <a:ext cx="84196" cy="116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318" tIns="23805"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600">
              <a:latin typeface="Arial" panose="020B0604020202020204" pitchFamily="34" charset="0"/>
            </a:endParaRPr>
          </a:p>
        </p:txBody>
      </p:sp>
      <p:sp>
        <p:nvSpPr>
          <p:cNvPr id="5" name="Rectangle 6"/>
          <p:cNvSpPr>
            <a:spLocks noChangeArrowheads="1"/>
          </p:cNvSpPr>
          <p:nvPr/>
        </p:nvSpPr>
        <p:spPr bwMode="auto">
          <a:xfrm>
            <a:off x="5670" y="339387"/>
            <a:ext cx="4855610" cy="3894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318" tIns="23805" rIns="0" bIns="0" anchor="ctr">
            <a:spAutoFit/>
          </a:bodyPr>
          <a:lstStyle>
            <a:lvl1pPr>
              <a:defRPr sz="800" b="1" i="1">
                <a:solidFill>
                  <a:schemeClr val="tx1"/>
                </a:solidFill>
                <a:latin typeface="Arial" panose="020B0604020202020204" pitchFamily="34" charset="0"/>
              </a:defRPr>
            </a:lvl1pPr>
            <a:lvl2pPr>
              <a:defRPr sz="800" b="1" i="1">
                <a:solidFill>
                  <a:schemeClr val="tx1"/>
                </a:solidFill>
                <a:latin typeface="Arial" panose="020B0604020202020204" pitchFamily="34" charset="0"/>
              </a:defRPr>
            </a:lvl2pPr>
            <a:lvl3pPr>
              <a:defRPr sz="800" b="1" i="1">
                <a:solidFill>
                  <a:schemeClr val="tx1"/>
                </a:solidFill>
                <a:latin typeface="Arial" panose="020B0604020202020204" pitchFamily="34" charset="0"/>
              </a:defRPr>
            </a:lvl3pPr>
            <a:lvl4pPr>
              <a:defRPr sz="800" b="1" i="1">
                <a:solidFill>
                  <a:schemeClr val="tx1"/>
                </a:solidFill>
                <a:latin typeface="Arial" panose="020B0604020202020204" pitchFamily="34" charset="0"/>
              </a:defRPr>
            </a:lvl4pPr>
            <a:lvl5pPr>
              <a:defRPr sz="800" b="1" i="1">
                <a:solidFill>
                  <a:schemeClr val="tx1"/>
                </a:solidFill>
                <a:latin typeface="Arial" panose="020B0604020202020204" pitchFamily="34" charset="0"/>
              </a:defRPr>
            </a:lvl5pPr>
            <a:lvl6pPr eaLnBrk="0" fontAlgn="base" hangingPunct="0">
              <a:spcBef>
                <a:spcPct val="0"/>
              </a:spcBef>
              <a:spcAft>
                <a:spcPct val="0"/>
              </a:spcAft>
              <a:defRPr sz="800" b="1" i="1">
                <a:solidFill>
                  <a:schemeClr val="tx1"/>
                </a:solidFill>
                <a:latin typeface="Arial" panose="020B0604020202020204" pitchFamily="34" charset="0"/>
              </a:defRPr>
            </a:lvl6pPr>
            <a:lvl7pPr eaLnBrk="0" fontAlgn="base" hangingPunct="0">
              <a:spcBef>
                <a:spcPct val="0"/>
              </a:spcBef>
              <a:spcAft>
                <a:spcPct val="0"/>
              </a:spcAft>
              <a:defRPr sz="800" b="1" i="1">
                <a:solidFill>
                  <a:schemeClr val="tx1"/>
                </a:solidFill>
                <a:latin typeface="Arial" panose="020B0604020202020204" pitchFamily="34" charset="0"/>
              </a:defRPr>
            </a:lvl7pPr>
            <a:lvl8pPr eaLnBrk="0" fontAlgn="base" hangingPunct="0">
              <a:spcBef>
                <a:spcPct val="0"/>
              </a:spcBef>
              <a:spcAft>
                <a:spcPct val="0"/>
              </a:spcAft>
              <a:defRPr sz="800" b="1" i="1">
                <a:solidFill>
                  <a:schemeClr val="tx1"/>
                </a:solidFill>
                <a:latin typeface="Arial" panose="020B0604020202020204" pitchFamily="34" charset="0"/>
              </a:defRPr>
            </a:lvl8pPr>
            <a:lvl9pPr eaLnBrk="0" fontAlgn="base" hangingPunct="0">
              <a:spcBef>
                <a:spcPct val="0"/>
              </a:spcBef>
              <a:spcAft>
                <a:spcPct val="0"/>
              </a:spcAft>
              <a:defRPr sz="800" b="1" i="1">
                <a:solidFill>
                  <a:schemeClr val="tx1"/>
                </a:solidFill>
                <a:latin typeface="Arial" panose="020B0604020202020204" pitchFamily="34" charset="0"/>
              </a:defRPr>
            </a:lvl9pPr>
          </a:lstStyle>
          <a:p>
            <a:pPr algn="ctr">
              <a:defRPr/>
            </a:pPr>
            <a:r>
              <a:rPr lang="en-US" altLang="en-US" sz="2800" i="0" dirty="0">
                <a:solidFill>
                  <a:srgbClr val="002060"/>
                </a:solidFill>
                <a:latin typeface="+mn-lt"/>
                <a:ea typeface="Calibri" panose="020F0502020204030204" pitchFamily="34" charset="0"/>
                <a:cs typeface="Times New Roman" panose="02020603050405020304" pitchFamily="18" charset="0"/>
              </a:rPr>
              <a:t>Farm to ECE Parent Evaluation</a:t>
            </a:r>
          </a:p>
          <a:p>
            <a:pPr algn="ctr">
              <a:defRPr/>
            </a:pPr>
            <a:endParaRPr lang="en-US" altLang="en-US" sz="300" b="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US" altLang="en-US" sz="1600" b="0" dirty="0">
                <a:solidFill>
                  <a:srgbClr val="002060"/>
                </a:solidFill>
                <a:latin typeface="+mn-lt"/>
                <a:ea typeface="Calibri" panose="020F0502020204030204" pitchFamily="34" charset="0"/>
                <a:cs typeface="Times New Roman" panose="02020603050405020304" pitchFamily="18" charset="0"/>
              </a:rPr>
              <a:t>A majority of parents agreed or strongly agreed with the following statements about their child:</a:t>
            </a:r>
          </a:p>
          <a:p>
            <a:pPr>
              <a:defRPr/>
            </a:pPr>
            <a:endParaRPr lang="en-US" altLang="en-US" sz="1600" b="0" i="0" dirty="0">
              <a:solidFill>
                <a:srgbClr val="002060"/>
              </a:solidFill>
              <a:latin typeface="+mn-lt"/>
              <a:ea typeface="Calibri" panose="020F0502020204030204" pitchFamily="34" charset="0"/>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Ate the produce purchased with the Kids Coupons (91%)</a:t>
            </a:r>
          </a:p>
          <a:p>
            <a:pPr>
              <a:buFontTx/>
              <a:buChar char="•"/>
              <a:defRPr/>
            </a:pPr>
            <a:endParaRPr lang="en-US" altLang="en-US" sz="1100" b="0" i="0" dirty="0">
              <a:solidFill>
                <a:srgbClr val="002060"/>
              </a:solidFill>
              <a:latin typeface="+mn-lt"/>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Is more excited about eating fruits and vegetables since participating (77%)</a:t>
            </a:r>
          </a:p>
          <a:p>
            <a:pPr>
              <a:buFontTx/>
              <a:buChar char="•"/>
              <a:defRPr/>
            </a:pPr>
            <a:endParaRPr lang="en-US" altLang="en-US" sz="1200" b="0" i="0" dirty="0">
              <a:solidFill>
                <a:srgbClr val="002060"/>
              </a:solidFill>
              <a:latin typeface="+mn-lt"/>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Talks about fruits and vegetables more since participating in the project (71%)</a:t>
            </a:r>
          </a:p>
          <a:p>
            <a:pPr>
              <a:buFontTx/>
              <a:buChar char="•"/>
              <a:defRPr/>
            </a:pPr>
            <a:endParaRPr lang="en-US" altLang="en-US" sz="1100" b="0" i="0" dirty="0">
              <a:solidFill>
                <a:srgbClr val="002060"/>
              </a:solidFill>
              <a:latin typeface="+mn-lt"/>
              <a:ea typeface="MS PGothic" panose="020B0600070205080204" pitchFamily="34" charset="-128"/>
              <a:cs typeface="Times New Roman" panose="02020603050405020304" pitchFamily="18" charset="0"/>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Can identify more fruits and vegetables (78%)</a:t>
            </a:r>
          </a:p>
          <a:p>
            <a:pPr>
              <a:defRPr/>
            </a:pPr>
            <a:endParaRPr lang="en-US" altLang="en-US" sz="1050" b="0" i="0" dirty="0">
              <a:solidFill>
                <a:srgbClr val="002060"/>
              </a:solidFill>
              <a:latin typeface="+mn-lt"/>
              <a:ea typeface="MS PGothic" panose="020B0600070205080204" pitchFamily="34" charset="-128"/>
              <a:cs typeface="Times New Roman" panose="02020603050405020304" pitchFamily="18" charset="0"/>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Was excited about the market (95%)</a:t>
            </a:r>
            <a:endParaRPr lang="en-US" altLang="en-US" sz="1600" b="0" i="0" dirty="0">
              <a:solidFill>
                <a:srgbClr val="002060"/>
              </a:solidFill>
              <a:latin typeface="+mn-lt"/>
              <a:ea typeface="Calibri" panose="020F0502020204030204" pitchFamily="34" charset="0"/>
            </a:endParaRPr>
          </a:p>
          <a:p>
            <a:pPr>
              <a:defRPr/>
            </a:pPr>
            <a:endParaRPr lang="en-US" altLang="en-US" sz="1600" b="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0422" y="0"/>
            <a:ext cx="1942607" cy="220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0422" y="2208294"/>
            <a:ext cx="1967418" cy="2624848"/>
          </a:xfrm>
          <a:prstGeom prst="rect">
            <a:avLst/>
          </a:prstGeom>
        </p:spPr>
      </p:pic>
    </p:spTree>
    <p:extLst>
      <p:ext uri="{BB962C8B-B14F-4D97-AF65-F5344CB8AC3E}">
        <p14:creationId xmlns:p14="http://schemas.microsoft.com/office/powerpoint/2010/main" val="336882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 y="113266"/>
            <a:ext cx="84196" cy="116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318" tIns="23805"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600">
              <a:latin typeface="Arial" panose="020B0604020202020204" pitchFamily="34" charset="0"/>
            </a:endParaRPr>
          </a:p>
        </p:txBody>
      </p:sp>
      <p:sp>
        <p:nvSpPr>
          <p:cNvPr id="5" name="Rectangle 6"/>
          <p:cNvSpPr>
            <a:spLocks noChangeArrowheads="1"/>
          </p:cNvSpPr>
          <p:nvPr/>
        </p:nvSpPr>
        <p:spPr bwMode="auto">
          <a:xfrm>
            <a:off x="152400" y="370544"/>
            <a:ext cx="5418998" cy="364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318" tIns="23805" rIns="0" bIns="0" anchor="ctr">
            <a:spAutoFit/>
          </a:bodyPr>
          <a:lstStyle>
            <a:lvl1pPr>
              <a:defRPr sz="800" b="1" i="1">
                <a:solidFill>
                  <a:schemeClr val="tx1"/>
                </a:solidFill>
                <a:latin typeface="Arial" panose="020B0604020202020204" pitchFamily="34" charset="0"/>
              </a:defRPr>
            </a:lvl1pPr>
            <a:lvl2pPr>
              <a:defRPr sz="800" b="1" i="1">
                <a:solidFill>
                  <a:schemeClr val="tx1"/>
                </a:solidFill>
                <a:latin typeface="Arial" panose="020B0604020202020204" pitchFamily="34" charset="0"/>
              </a:defRPr>
            </a:lvl2pPr>
            <a:lvl3pPr>
              <a:defRPr sz="800" b="1" i="1">
                <a:solidFill>
                  <a:schemeClr val="tx1"/>
                </a:solidFill>
                <a:latin typeface="Arial" panose="020B0604020202020204" pitchFamily="34" charset="0"/>
              </a:defRPr>
            </a:lvl3pPr>
            <a:lvl4pPr>
              <a:defRPr sz="800" b="1" i="1">
                <a:solidFill>
                  <a:schemeClr val="tx1"/>
                </a:solidFill>
                <a:latin typeface="Arial" panose="020B0604020202020204" pitchFamily="34" charset="0"/>
              </a:defRPr>
            </a:lvl4pPr>
            <a:lvl5pPr>
              <a:defRPr sz="800" b="1" i="1">
                <a:solidFill>
                  <a:schemeClr val="tx1"/>
                </a:solidFill>
                <a:latin typeface="Arial" panose="020B0604020202020204" pitchFamily="34" charset="0"/>
              </a:defRPr>
            </a:lvl5pPr>
            <a:lvl6pPr eaLnBrk="0" fontAlgn="base" hangingPunct="0">
              <a:spcBef>
                <a:spcPct val="0"/>
              </a:spcBef>
              <a:spcAft>
                <a:spcPct val="0"/>
              </a:spcAft>
              <a:defRPr sz="800" b="1" i="1">
                <a:solidFill>
                  <a:schemeClr val="tx1"/>
                </a:solidFill>
                <a:latin typeface="Arial" panose="020B0604020202020204" pitchFamily="34" charset="0"/>
              </a:defRPr>
            </a:lvl6pPr>
            <a:lvl7pPr eaLnBrk="0" fontAlgn="base" hangingPunct="0">
              <a:spcBef>
                <a:spcPct val="0"/>
              </a:spcBef>
              <a:spcAft>
                <a:spcPct val="0"/>
              </a:spcAft>
              <a:defRPr sz="800" b="1" i="1">
                <a:solidFill>
                  <a:schemeClr val="tx1"/>
                </a:solidFill>
                <a:latin typeface="Arial" panose="020B0604020202020204" pitchFamily="34" charset="0"/>
              </a:defRPr>
            </a:lvl7pPr>
            <a:lvl8pPr eaLnBrk="0" fontAlgn="base" hangingPunct="0">
              <a:spcBef>
                <a:spcPct val="0"/>
              </a:spcBef>
              <a:spcAft>
                <a:spcPct val="0"/>
              </a:spcAft>
              <a:defRPr sz="800" b="1" i="1">
                <a:solidFill>
                  <a:schemeClr val="tx1"/>
                </a:solidFill>
                <a:latin typeface="Arial" panose="020B0604020202020204" pitchFamily="34" charset="0"/>
              </a:defRPr>
            </a:lvl8pPr>
            <a:lvl9pPr eaLnBrk="0" fontAlgn="base" hangingPunct="0">
              <a:spcBef>
                <a:spcPct val="0"/>
              </a:spcBef>
              <a:spcAft>
                <a:spcPct val="0"/>
              </a:spcAft>
              <a:defRPr sz="800" b="1" i="1">
                <a:solidFill>
                  <a:schemeClr val="tx1"/>
                </a:solidFill>
                <a:latin typeface="Arial" panose="020B0604020202020204" pitchFamily="34" charset="0"/>
              </a:defRPr>
            </a:lvl9pPr>
          </a:lstStyle>
          <a:p>
            <a:pPr algn="ctr">
              <a:defRPr/>
            </a:pPr>
            <a:r>
              <a:rPr lang="en-US" altLang="en-US" sz="2800" i="0" dirty="0">
                <a:solidFill>
                  <a:srgbClr val="002060"/>
                </a:solidFill>
                <a:latin typeface="+mn-lt"/>
                <a:ea typeface="Calibri" panose="020F0502020204030204" pitchFamily="34" charset="0"/>
                <a:cs typeface="Times New Roman" panose="02020603050405020304" pitchFamily="18" charset="0"/>
              </a:rPr>
              <a:t>Choosy Health Challenge Parent Survey</a:t>
            </a:r>
          </a:p>
          <a:p>
            <a:pPr algn="ctr">
              <a:defRPr/>
            </a:pPr>
            <a:endParaRPr lang="en-US" altLang="en-US" sz="300" b="0" dirty="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altLang="en-US" sz="1600" b="0" i="0" dirty="0">
              <a:solidFill>
                <a:srgbClr val="002060"/>
              </a:solidFill>
              <a:latin typeface="+mn-lt"/>
              <a:ea typeface="Calibri" panose="020F0502020204030204" pitchFamily="34" charset="0"/>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Read all/most of the post cards to child (78%)</a:t>
            </a:r>
          </a:p>
          <a:p>
            <a:pPr>
              <a:buFontTx/>
              <a:buChar char="•"/>
              <a:defRPr/>
            </a:pPr>
            <a:endParaRPr lang="en-US" altLang="en-US" sz="1600" b="0" i="0" dirty="0">
              <a:solidFill>
                <a:srgbClr val="002060"/>
              </a:solidFill>
              <a:latin typeface="+mn-lt"/>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Completed all/most of activities on post cards (56%)</a:t>
            </a:r>
          </a:p>
          <a:p>
            <a:pPr>
              <a:buFontTx/>
              <a:buChar char="•"/>
              <a:defRPr/>
            </a:pPr>
            <a:endParaRPr lang="en-US" altLang="en-US" sz="1600" b="0" i="0" dirty="0">
              <a:solidFill>
                <a:srgbClr val="002060"/>
              </a:solidFill>
              <a:latin typeface="+mn-lt"/>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Very likely to now sit down together for a meal (89%)</a:t>
            </a:r>
          </a:p>
          <a:p>
            <a:pPr>
              <a:buFontTx/>
              <a:buChar char="•"/>
              <a:defRPr/>
            </a:pPr>
            <a:endParaRPr lang="en-US" altLang="en-US" sz="1600" b="0" i="0" dirty="0">
              <a:solidFill>
                <a:srgbClr val="002060"/>
              </a:solidFill>
              <a:latin typeface="+mn-lt"/>
              <a:ea typeface="MS PGothic" panose="020B0600070205080204" pitchFamily="34" charset="-128"/>
              <a:cs typeface="Times New Roman" panose="02020603050405020304" pitchFamily="18" charset="0"/>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Very likely now to have conversations during meal time (89%)</a:t>
            </a:r>
          </a:p>
          <a:p>
            <a:pPr>
              <a:defRPr/>
            </a:pPr>
            <a:endParaRPr lang="en-US" altLang="en-US" sz="1600" b="0" i="0" dirty="0">
              <a:solidFill>
                <a:srgbClr val="002060"/>
              </a:solidFill>
              <a:latin typeface="+mn-lt"/>
              <a:ea typeface="MS PGothic" panose="020B0600070205080204" pitchFamily="34" charset="-128"/>
              <a:cs typeface="Times New Roman" panose="02020603050405020304" pitchFamily="18" charset="0"/>
            </a:endParaRPr>
          </a:p>
          <a:p>
            <a:pPr>
              <a:buFontTx/>
              <a:buChar char="•"/>
              <a:defRPr/>
            </a:pPr>
            <a:r>
              <a:rPr lang="en-US" altLang="en-US" sz="1600" b="0" i="0" dirty="0">
                <a:solidFill>
                  <a:srgbClr val="002060"/>
                </a:solidFill>
                <a:latin typeface="+mn-lt"/>
                <a:ea typeface="MS PGothic" panose="020B0600070205080204" pitchFamily="34" charset="-128"/>
                <a:cs typeface="Times New Roman" panose="02020603050405020304" pitchFamily="18" charset="0"/>
              </a:rPr>
              <a:t>Very likely now to turn off electronics during meals (62%)</a:t>
            </a:r>
            <a:endParaRPr lang="en-US" altLang="en-US" sz="1600" b="0" i="0" dirty="0">
              <a:solidFill>
                <a:srgbClr val="002060"/>
              </a:solidFill>
              <a:latin typeface="+mn-lt"/>
              <a:ea typeface="Calibri" panose="020F0502020204030204" pitchFamily="34" charset="0"/>
            </a:endParaRPr>
          </a:p>
          <a:p>
            <a:pPr>
              <a:defRPr/>
            </a:pPr>
            <a:endParaRPr lang="en-US" altLang="en-US" sz="1600" b="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F904F7-2BB8-9F45-918D-12EDF79205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285750"/>
            <a:ext cx="1996206" cy="3810000"/>
          </a:xfrm>
          <a:prstGeom prst="rect">
            <a:avLst/>
          </a:prstGeom>
        </p:spPr>
      </p:pic>
    </p:spTree>
    <p:extLst>
      <p:ext uri="{BB962C8B-B14F-4D97-AF65-F5344CB8AC3E}">
        <p14:creationId xmlns:p14="http://schemas.microsoft.com/office/powerpoint/2010/main" val="136106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7350" y="209550"/>
            <a:ext cx="512445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WV Healthy Children Project</a:t>
            </a:r>
          </a:p>
        </p:txBody>
      </p:sp>
      <p:sp>
        <p:nvSpPr>
          <p:cNvPr id="5" name="TextBox 4"/>
          <p:cNvSpPr txBox="1"/>
          <p:nvPr/>
        </p:nvSpPr>
        <p:spPr>
          <a:xfrm>
            <a:off x="127907" y="1673802"/>
            <a:ext cx="2805793" cy="178510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600"/>
              </a:spcAft>
              <a:buClrTx/>
              <a:buSzTx/>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3 rural WV counties</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Barbour, Gilmer, Pleasants</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Adult obesity rates &gt; 40%</a:t>
            </a:r>
          </a:p>
        </p:txBody>
      </p:sp>
      <p:pic>
        <p:nvPicPr>
          <p:cNvPr id="6"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04775"/>
            <a:ext cx="1428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est-virginia-county-map.gif">
            <a:extLst>
              <a:ext uri="{FF2B5EF4-FFF2-40B4-BE49-F238E27FC236}">
                <a16:creationId xmlns:a16="http://schemas.microsoft.com/office/drawing/2014/main" id="{441ACCB4-E439-3F49-8B16-3F274682E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390" y="899100"/>
            <a:ext cx="3726411" cy="3377909"/>
          </a:xfrm>
          <a:prstGeom prst="rect">
            <a:avLst/>
          </a:prstGeom>
        </p:spPr>
      </p:pic>
      <p:cxnSp>
        <p:nvCxnSpPr>
          <p:cNvPr id="12" name="Straight Arrow Connector 11">
            <a:extLst>
              <a:ext uri="{FF2B5EF4-FFF2-40B4-BE49-F238E27FC236}">
                <a16:creationId xmlns:a16="http://schemas.microsoft.com/office/drawing/2014/main" id="{76A7C72A-B2D4-F14B-9ECE-86FB6ACE5BDB}"/>
              </a:ext>
            </a:extLst>
          </p:cNvPr>
          <p:cNvCxnSpPr/>
          <p:nvPr/>
        </p:nvCxnSpPr>
        <p:spPr>
          <a:xfrm>
            <a:off x="3962400" y="1504950"/>
            <a:ext cx="152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B9E1DE-8909-4F4B-AF09-62C183267B32}"/>
              </a:ext>
            </a:extLst>
          </p:cNvPr>
          <p:cNvCxnSpPr/>
          <p:nvPr/>
        </p:nvCxnSpPr>
        <p:spPr>
          <a:xfrm>
            <a:off x="3429000" y="2185354"/>
            <a:ext cx="914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E49AEF-798F-A64B-A0F1-643945E8FFD2}"/>
              </a:ext>
            </a:extLst>
          </p:cNvPr>
          <p:cNvCxnSpPr/>
          <p:nvPr/>
        </p:nvCxnSpPr>
        <p:spPr>
          <a:xfrm flipH="1">
            <a:off x="5105400" y="1504950"/>
            <a:ext cx="381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260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 y="113266"/>
            <a:ext cx="84196" cy="116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318" tIns="23805"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600">
              <a:latin typeface="Arial" panose="020B0604020202020204" pitchFamily="34" charset="0"/>
            </a:endParaRPr>
          </a:p>
        </p:txBody>
      </p:sp>
      <p:sp>
        <p:nvSpPr>
          <p:cNvPr id="5" name="Rectangle 6"/>
          <p:cNvSpPr>
            <a:spLocks noChangeArrowheads="1"/>
          </p:cNvSpPr>
          <p:nvPr/>
        </p:nvSpPr>
        <p:spPr bwMode="auto">
          <a:xfrm>
            <a:off x="457200" y="423689"/>
            <a:ext cx="4648200" cy="4325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318" tIns="23805" rIns="0" bIns="0" anchor="ctr">
            <a:spAutoFit/>
          </a:bodyPr>
          <a:lstStyle>
            <a:lvl1pPr>
              <a:defRPr sz="800" b="1" i="1">
                <a:solidFill>
                  <a:schemeClr val="tx1"/>
                </a:solidFill>
                <a:latin typeface="Arial" panose="020B0604020202020204" pitchFamily="34" charset="0"/>
              </a:defRPr>
            </a:lvl1pPr>
            <a:lvl2pPr>
              <a:defRPr sz="800" b="1" i="1">
                <a:solidFill>
                  <a:schemeClr val="tx1"/>
                </a:solidFill>
                <a:latin typeface="Arial" panose="020B0604020202020204" pitchFamily="34" charset="0"/>
              </a:defRPr>
            </a:lvl2pPr>
            <a:lvl3pPr>
              <a:defRPr sz="800" b="1" i="1">
                <a:solidFill>
                  <a:schemeClr val="tx1"/>
                </a:solidFill>
                <a:latin typeface="Arial" panose="020B0604020202020204" pitchFamily="34" charset="0"/>
              </a:defRPr>
            </a:lvl3pPr>
            <a:lvl4pPr>
              <a:defRPr sz="800" b="1" i="1">
                <a:solidFill>
                  <a:schemeClr val="tx1"/>
                </a:solidFill>
                <a:latin typeface="Arial" panose="020B0604020202020204" pitchFamily="34" charset="0"/>
              </a:defRPr>
            </a:lvl4pPr>
            <a:lvl5pPr>
              <a:defRPr sz="800" b="1" i="1">
                <a:solidFill>
                  <a:schemeClr val="tx1"/>
                </a:solidFill>
                <a:latin typeface="Arial" panose="020B0604020202020204" pitchFamily="34" charset="0"/>
              </a:defRPr>
            </a:lvl5pPr>
            <a:lvl6pPr eaLnBrk="0" fontAlgn="base" hangingPunct="0">
              <a:spcBef>
                <a:spcPct val="0"/>
              </a:spcBef>
              <a:spcAft>
                <a:spcPct val="0"/>
              </a:spcAft>
              <a:defRPr sz="800" b="1" i="1">
                <a:solidFill>
                  <a:schemeClr val="tx1"/>
                </a:solidFill>
                <a:latin typeface="Arial" panose="020B0604020202020204" pitchFamily="34" charset="0"/>
              </a:defRPr>
            </a:lvl6pPr>
            <a:lvl7pPr eaLnBrk="0" fontAlgn="base" hangingPunct="0">
              <a:spcBef>
                <a:spcPct val="0"/>
              </a:spcBef>
              <a:spcAft>
                <a:spcPct val="0"/>
              </a:spcAft>
              <a:defRPr sz="800" b="1" i="1">
                <a:solidFill>
                  <a:schemeClr val="tx1"/>
                </a:solidFill>
                <a:latin typeface="Arial" panose="020B0604020202020204" pitchFamily="34" charset="0"/>
              </a:defRPr>
            </a:lvl7pPr>
            <a:lvl8pPr eaLnBrk="0" fontAlgn="base" hangingPunct="0">
              <a:spcBef>
                <a:spcPct val="0"/>
              </a:spcBef>
              <a:spcAft>
                <a:spcPct val="0"/>
              </a:spcAft>
              <a:defRPr sz="800" b="1" i="1">
                <a:solidFill>
                  <a:schemeClr val="tx1"/>
                </a:solidFill>
                <a:latin typeface="Arial" panose="020B0604020202020204" pitchFamily="34" charset="0"/>
              </a:defRPr>
            </a:lvl8pPr>
            <a:lvl9pPr eaLnBrk="0" fontAlgn="base" hangingPunct="0">
              <a:spcBef>
                <a:spcPct val="0"/>
              </a:spcBef>
              <a:spcAft>
                <a:spcPct val="0"/>
              </a:spcAft>
              <a:defRPr sz="800" b="1" i="1">
                <a:solidFill>
                  <a:schemeClr val="tx1"/>
                </a:solidFill>
                <a:latin typeface="Arial" panose="020B0604020202020204" pitchFamily="34" charset="0"/>
              </a:defRPr>
            </a:lvl9pPr>
          </a:lstStyle>
          <a:p>
            <a:pPr algn="ctr">
              <a:defRPr/>
            </a:pPr>
            <a:endParaRPr lang="en-US" altLang="en-US" sz="300" b="0" dirty="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altLang="en-US" sz="1600" b="0" i="0" dirty="0">
              <a:ea typeface="Calibri" panose="020F0502020204030204" pitchFamily="34" charset="0"/>
            </a:endParaRPr>
          </a:p>
          <a:p>
            <a:pPr>
              <a:defRPr/>
            </a:pPr>
            <a:r>
              <a:rPr lang="en-US" altLang="en-US" sz="1800" b="0" dirty="0">
                <a:solidFill>
                  <a:srgbClr val="002060"/>
                </a:solidFill>
                <a:latin typeface="+mn-lt"/>
                <a:ea typeface="MS PGothic" panose="020B0600070205080204" pitchFamily="34" charset="-128"/>
                <a:cs typeface="Times New Roman" panose="02020603050405020304" pitchFamily="18" charset="0"/>
              </a:rPr>
              <a:t>My son is more willing to try new things since meeting Choosy.  He doesn’t always like them but at least he’s trying.</a:t>
            </a:r>
          </a:p>
          <a:p>
            <a:pPr>
              <a:buFontTx/>
              <a:buChar char="•"/>
              <a:defRPr/>
            </a:pPr>
            <a:endParaRPr lang="en-US" altLang="en-US" sz="1800" b="0" dirty="0">
              <a:solidFill>
                <a:srgbClr val="002060"/>
              </a:solidFill>
              <a:latin typeface="+mn-lt"/>
            </a:endParaRPr>
          </a:p>
          <a:p>
            <a:pPr>
              <a:defRPr/>
            </a:pPr>
            <a:r>
              <a:rPr lang="en-US" altLang="en-US" sz="1800" b="0" dirty="0">
                <a:solidFill>
                  <a:srgbClr val="002060"/>
                </a:solidFill>
                <a:latin typeface="+mn-lt"/>
                <a:ea typeface="MS PGothic" panose="020B0600070205080204" pitchFamily="34" charset="-128"/>
                <a:cs typeface="Times New Roman" panose="02020603050405020304" pitchFamily="18" charset="0"/>
              </a:rPr>
              <a:t>[child’s name] will give us Choosy statements at meal time-he loves the music.</a:t>
            </a:r>
          </a:p>
          <a:p>
            <a:pPr>
              <a:buFontTx/>
              <a:buChar char="•"/>
              <a:defRPr/>
            </a:pPr>
            <a:endParaRPr lang="en-US" altLang="en-US" sz="1800" b="0" dirty="0">
              <a:solidFill>
                <a:srgbClr val="002060"/>
              </a:solidFill>
              <a:latin typeface="+mn-lt"/>
            </a:endParaRPr>
          </a:p>
          <a:p>
            <a:pPr>
              <a:defRPr/>
            </a:pPr>
            <a:r>
              <a:rPr lang="en-US" altLang="en-US" sz="1800" b="0" dirty="0">
                <a:solidFill>
                  <a:srgbClr val="002060"/>
                </a:solidFill>
                <a:latin typeface="+mn-lt"/>
                <a:ea typeface="MS PGothic" panose="020B0600070205080204" pitchFamily="34" charset="-128"/>
                <a:cs typeface="Times New Roman" panose="02020603050405020304" pitchFamily="18" charset="0"/>
              </a:rPr>
              <a:t>Loved some of the ideas.  [child’s name] was excited by meals that were his favorite color and rainbow.</a:t>
            </a:r>
          </a:p>
          <a:p>
            <a:pPr>
              <a:buFontTx/>
              <a:buChar char="•"/>
              <a:defRPr/>
            </a:pPr>
            <a:endParaRPr lang="en-US" altLang="en-US" sz="1800" b="0" dirty="0">
              <a:solidFill>
                <a:srgbClr val="002060"/>
              </a:solidFill>
              <a:latin typeface="+mn-lt"/>
              <a:ea typeface="MS PGothic" panose="020B0600070205080204" pitchFamily="34" charset="-128"/>
              <a:cs typeface="Times New Roman" panose="02020603050405020304" pitchFamily="18" charset="0"/>
            </a:endParaRPr>
          </a:p>
          <a:p>
            <a:pPr>
              <a:defRPr/>
            </a:pPr>
            <a:r>
              <a:rPr lang="en-US" altLang="en-US" sz="1800" b="0" dirty="0">
                <a:solidFill>
                  <a:srgbClr val="002060"/>
                </a:solidFill>
                <a:latin typeface="+mn-lt"/>
                <a:ea typeface="MS PGothic" panose="020B0600070205080204" pitchFamily="34" charset="-128"/>
                <a:cs typeface="Times New Roman" panose="02020603050405020304" pitchFamily="18" charset="0"/>
              </a:rPr>
              <a:t>Choosy program is amazing.  We enjoyed the family time and being active together.</a:t>
            </a:r>
          </a:p>
          <a:p>
            <a:pPr>
              <a:defRPr/>
            </a:pPr>
            <a:endParaRPr lang="en-US" altLang="en-US" sz="1050" b="0" i="0" dirty="0">
              <a:latin typeface="Calibri" panose="020F0502020204030204" pitchFamily="34" charset="0"/>
              <a:ea typeface="MS PGothic" panose="020B0600070205080204" pitchFamily="34" charset="-128"/>
              <a:cs typeface="Times New Roman" panose="02020603050405020304" pitchFamily="18" charset="0"/>
            </a:endParaRPr>
          </a:p>
          <a:p>
            <a:pPr>
              <a:defRPr/>
            </a:pPr>
            <a:endParaRPr lang="en-US" altLang="en-US" sz="1600" b="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F904F7-2BB8-9F45-918D-12EDF79205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7187" y="525307"/>
            <a:ext cx="1905000" cy="3733800"/>
          </a:xfrm>
          <a:prstGeom prst="rect">
            <a:avLst/>
          </a:prstGeom>
        </p:spPr>
      </p:pic>
      <p:sp>
        <p:nvSpPr>
          <p:cNvPr id="2" name="TextBox 1">
            <a:extLst>
              <a:ext uri="{FF2B5EF4-FFF2-40B4-BE49-F238E27FC236}">
                <a16:creationId xmlns:a16="http://schemas.microsoft.com/office/drawing/2014/main" id="{72621709-BB0B-CE4A-8DB7-9E70BAC51E25}"/>
              </a:ext>
            </a:extLst>
          </p:cNvPr>
          <p:cNvSpPr txBox="1"/>
          <p:nvPr/>
        </p:nvSpPr>
        <p:spPr>
          <a:xfrm>
            <a:off x="84197" y="113266"/>
            <a:ext cx="6621403" cy="800219"/>
          </a:xfrm>
          <a:prstGeom prst="rect">
            <a:avLst/>
          </a:prstGeom>
          <a:noFill/>
        </p:spPr>
        <p:txBody>
          <a:bodyPr wrap="square" rtlCol="0">
            <a:spAutoFit/>
          </a:bodyPr>
          <a:lstStyle/>
          <a:p>
            <a:r>
              <a:rPr lang="en-US" altLang="en-US" sz="2800" b="1" dirty="0">
                <a:solidFill>
                  <a:srgbClr val="002060"/>
                </a:solidFill>
                <a:ea typeface="Calibri" panose="020F0502020204030204" pitchFamily="34" charset="0"/>
                <a:cs typeface="Times New Roman" panose="02020603050405020304" pitchFamily="18" charset="0"/>
              </a:rPr>
              <a:t>Comments like these make Choosy smile!</a:t>
            </a:r>
          </a:p>
          <a:p>
            <a:endParaRPr lang="en-US" b="1" dirty="0">
              <a:solidFill>
                <a:srgbClr val="002060"/>
              </a:solidFill>
            </a:endParaRPr>
          </a:p>
        </p:txBody>
      </p:sp>
    </p:spTree>
    <p:extLst>
      <p:ext uri="{BB962C8B-B14F-4D97-AF65-F5344CB8AC3E}">
        <p14:creationId xmlns:p14="http://schemas.microsoft.com/office/powerpoint/2010/main" val="2222395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mn-lt"/>
              </a:rPr>
              <a:t>Lessons Learned from NAPSACC and IMIL Hybrid</a:t>
            </a:r>
          </a:p>
        </p:txBody>
      </p:sp>
      <p:sp>
        <p:nvSpPr>
          <p:cNvPr id="3" name="Content Placeholder 2"/>
          <p:cNvSpPr>
            <a:spLocks noGrp="1"/>
          </p:cNvSpPr>
          <p:nvPr>
            <p:ph idx="1"/>
          </p:nvPr>
        </p:nvSpPr>
        <p:spPr>
          <a:xfrm>
            <a:off x="152400" y="1268415"/>
            <a:ext cx="6553200" cy="3208336"/>
          </a:xfrm>
        </p:spPr>
        <p:txBody>
          <a:bodyPr>
            <a:normAutofit lnSpcReduction="10000"/>
          </a:bodyPr>
          <a:lstStyle/>
          <a:p>
            <a:pPr marL="257175" lvl="0" indent="-257175" defTabSz="685800">
              <a:lnSpc>
                <a:spcPct val="100000"/>
              </a:lnSpc>
              <a:spcBef>
                <a:spcPts val="600"/>
              </a:spcBef>
              <a:spcAft>
                <a:spcPts val="600"/>
              </a:spcAft>
            </a:pPr>
            <a:r>
              <a:rPr lang="en-US" sz="2000" dirty="0">
                <a:solidFill>
                  <a:srgbClr val="002060"/>
                </a:solidFill>
              </a:rPr>
              <a:t>Early Childhood Educators are receptive to training, resources, support.</a:t>
            </a:r>
          </a:p>
          <a:p>
            <a:pPr marL="714375" lvl="1" indent="-257175" defTabSz="685800">
              <a:lnSpc>
                <a:spcPct val="100000"/>
              </a:lnSpc>
              <a:spcBef>
                <a:spcPts val="600"/>
              </a:spcBef>
              <a:spcAft>
                <a:spcPts val="600"/>
              </a:spcAft>
            </a:pPr>
            <a:r>
              <a:rPr lang="en-US" sz="1600" dirty="0">
                <a:solidFill>
                  <a:srgbClr val="002060"/>
                </a:solidFill>
              </a:rPr>
              <a:t>They want a variety of resources that can be adapted for their classroom.</a:t>
            </a:r>
          </a:p>
          <a:p>
            <a:pPr marL="257175" lvl="0" indent="-257175" defTabSz="685800">
              <a:lnSpc>
                <a:spcPct val="100000"/>
              </a:lnSpc>
              <a:spcBef>
                <a:spcPts val="600"/>
              </a:spcBef>
              <a:spcAft>
                <a:spcPts val="600"/>
              </a:spcAft>
            </a:pPr>
            <a:r>
              <a:rPr lang="en-US" sz="2000" dirty="0">
                <a:solidFill>
                  <a:srgbClr val="002060"/>
                </a:solidFill>
              </a:rPr>
              <a:t>NAPSACC and IMIL intervention strategies provide practical info, skills, and resources. </a:t>
            </a:r>
          </a:p>
          <a:p>
            <a:pPr marL="257175" lvl="0" indent="-257175" defTabSz="685800">
              <a:lnSpc>
                <a:spcPct val="100000"/>
              </a:lnSpc>
              <a:spcBef>
                <a:spcPts val="600"/>
              </a:spcBef>
              <a:spcAft>
                <a:spcPts val="600"/>
              </a:spcAft>
            </a:pPr>
            <a:r>
              <a:rPr lang="en-US" sz="2000" dirty="0">
                <a:solidFill>
                  <a:srgbClr val="002060"/>
                </a:solidFill>
              </a:rPr>
              <a:t>IMIL helped to bring NAPSACC best practices to life.</a:t>
            </a:r>
          </a:p>
          <a:p>
            <a:pPr marL="257175" lvl="0" indent="-257175" defTabSz="685800">
              <a:lnSpc>
                <a:spcPct val="100000"/>
              </a:lnSpc>
              <a:spcBef>
                <a:spcPts val="600"/>
              </a:spcBef>
              <a:spcAft>
                <a:spcPts val="600"/>
              </a:spcAft>
            </a:pPr>
            <a:r>
              <a:rPr lang="en-US" sz="2000" dirty="0">
                <a:solidFill>
                  <a:srgbClr val="002060"/>
                </a:solidFill>
              </a:rPr>
              <a:t>The more the better, don’t be restricted by interventional silos. </a:t>
            </a:r>
          </a:p>
          <a:p>
            <a:endParaRPr lang="en-US" dirty="0"/>
          </a:p>
        </p:txBody>
      </p:sp>
    </p:spTree>
    <p:extLst>
      <p:ext uri="{BB962C8B-B14F-4D97-AF65-F5344CB8AC3E}">
        <p14:creationId xmlns:p14="http://schemas.microsoft.com/office/powerpoint/2010/main" val="4097295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070" y="951630"/>
            <a:ext cx="1328869" cy="2362200"/>
          </a:xfrm>
        </p:spPr>
      </p:pic>
      <p:sp>
        <p:nvSpPr>
          <p:cNvPr id="2" name="Title 1"/>
          <p:cNvSpPr>
            <a:spLocks noGrp="1"/>
          </p:cNvSpPr>
          <p:nvPr>
            <p:ph type="title"/>
          </p:nvPr>
        </p:nvSpPr>
        <p:spPr>
          <a:xfrm>
            <a:off x="471488" y="90931"/>
            <a:ext cx="5915025" cy="993775"/>
          </a:xfrm>
        </p:spPr>
        <p:txBody>
          <a:bodyPr/>
          <a:lstStyle/>
          <a:p>
            <a:pPr algn="ctr"/>
            <a:r>
              <a:rPr lang="en-US" b="1" dirty="0">
                <a:solidFill>
                  <a:srgbClr val="002060"/>
                </a:solidFill>
              </a:rPr>
              <a:t>Questions?</a:t>
            </a:r>
          </a:p>
        </p:txBody>
      </p:sp>
      <p:sp>
        <p:nvSpPr>
          <p:cNvPr id="4" name="Rectangle 3"/>
          <p:cNvSpPr/>
          <p:nvPr/>
        </p:nvSpPr>
        <p:spPr>
          <a:xfrm>
            <a:off x="0" y="3492596"/>
            <a:ext cx="6858000" cy="1015663"/>
          </a:xfrm>
          <a:prstGeom prst="rect">
            <a:avLst/>
          </a:prstGeom>
        </p:spPr>
        <p:txBody>
          <a:bodyPr wrap="square">
            <a:spAutoFit/>
          </a:bodyPr>
          <a:lstStyle/>
          <a:p>
            <a:pPr algn="ctr"/>
            <a:r>
              <a:rPr lang="en-US" sz="1000" i="1" dirty="0">
                <a:solidFill>
                  <a:srgbClr val="000000"/>
                </a:solidFill>
                <a:latin typeface="Minion Pro"/>
              </a:rPr>
              <a:t>This presentation was supported by Grant/Cooperative Agreement Number 5 NU58DP005488-03-00 from the Centers for Disease Control and Prevention. Its contents are solely the responsibility of the authors and do not necessarily represent the official view of the Centers for Disease Control and Prevention. The findings and conclusions presented in this publication are solely those of the authors and do not represent the official position or policies of the US Department of Health and Human Services, Centers for Disease Control and Prevention; nor does the mention of trade names, commercial, or organizations imply endorsement by the U.S. Government. </a:t>
            </a:r>
            <a:endParaRPr lang="en-US" sz="1000" i="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939" y="1058545"/>
            <a:ext cx="2945046" cy="196336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8504" y="937550"/>
            <a:ext cx="1651634" cy="2202179"/>
          </a:xfrm>
          <a:prstGeom prst="rect">
            <a:avLst/>
          </a:prstGeom>
        </p:spPr>
      </p:pic>
    </p:spTree>
    <p:extLst>
      <p:ext uri="{BB962C8B-B14F-4D97-AF65-F5344CB8AC3E}">
        <p14:creationId xmlns:p14="http://schemas.microsoft.com/office/powerpoint/2010/main" val="14338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22500"/>
            <a:ext cx="5915025" cy="706123"/>
          </a:xfrm>
        </p:spPr>
        <p:txBody>
          <a:bodyPr>
            <a:normAutofit/>
          </a:bodyPr>
          <a:lstStyle/>
          <a:p>
            <a:pPr algn="ctr"/>
            <a:r>
              <a:rPr lang="en-US" b="1" dirty="0">
                <a:solidFill>
                  <a:schemeClr val="accent5">
                    <a:lumMod val="50000"/>
                  </a:schemeClr>
                </a:solidFill>
              </a:rPr>
              <a:t>Early Childcare’s Role</a:t>
            </a:r>
          </a:p>
        </p:txBody>
      </p:sp>
      <p:sp>
        <p:nvSpPr>
          <p:cNvPr id="67587" name="Rectangle 3"/>
          <p:cNvSpPr>
            <a:spLocks noGrp="1" noChangeArrowheads="1"/>
          </p:cNvSpPr>
          <p:nvPr>
            <p:ph type="body" sz="half" idx="4294967295"/>
          </p:nvPr>
        </p:nvSpPr>
        <p:spPr>
          <a:xfrm>
            <a:off x="304800" y="859100"/>
            <a:ext cx="3657600" cy="3495079"/>
          </a:xfrm>
        </p:spPr>
        <p:txBody>
          <a:bodyPr>
            <a:normAutofit/>
          </a:bodyPr>
          <a:lstStyle/>
          <a:p>
            <a:pPr marL="0" indent="0" algn="ctr">
              <a:buNone/>
            </a:pPr>
            <a:r>
              <a:rPr lang="en-US" altLang="en-US" sz="1800" b="1" dirty="0">
                <a:solidFill>
                  <a:schemeClr val="accent5">
                    <a:lumMod val="50000"/>
                  </a:schemeClr>
                </a:solidFill>
              </a:rPr>
              <a:t>60% of children 5 years and younger are in some type of non-parental care 35 </a:t>
            </a:r>
            <a:r>
              <a:rPr lang="en-US" altLang="en-US" sz="1800" b="1" dirty="0" err="1">
                <a:solidFill>
                  <a:schemeClr val="accent5">
                    <a:lumMod val="50000"/>
                  </a:schemeClr>
                </a:solidFill>
              </a:rPr>
              <a:t>hrs</a:t>
            </a:r>
            <a:r>
              <a:rPr lang="en-US" altLang="en-US" sz="1800" b="1" dirty="0">
                <a:solidFill>
                  <a:schemeClr val="accent5">
                    <a:lumMod val="50000"/>
                  </a:schemeClr>
                </a:solidFill>
              </a:rPr>
              <a:t> per week or more</a:t>
            </a:r>
            <a:r>
              <a:rPr lang="en-US" altLang="en-US" sz="2000" b="1" dirty="0">
                <a:solidFill>
                  <a:schemeClr val="accent5">
                    <a:lumMod val="50000"/>
                  </a:schemeClr>
                </a:solidFill>
              </a:rPr>
              <a:t>.</a:t>
            </a:r>
          </a:p>
        </p:txBody>
      </p:sp>
      <p:sp>
        <p:nvSpPr>
          <p:cNvPr id="7" name="TextBox 6"/>
          <p:cNvSpPr txBox="1"/>
          <p:nvPr/>
        </p:nvSpPr>
        <p:spPr>
          <a:xfrm>
            <a:off x="3402806" y="3530265"/>
            <a:ext cx="3352799"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72C4">
                    <a:lumMod val="50000"/>
                  </a:srgbClr>
                </a:solidFill>
                <a:effectLst/>
                <a:uLnTx/>
                <a:uFillTx/>
                <a:latin typeface="Calibri"/>
                <a:ea typeface="+mn-ea"/>
                <a:cs typeface="Arial" charset="0"/>
              </a:rPr>
              <a:t>Childcare settings should use best practices to shape children’s health behaviors. </a:t>
            </a:r>
            <a:endParaRPr kumimoji="0" lang="en-US" b="1" i="0" u="none" strike="noStrike" kern="1200" cap="none" spc="0" normalizeH="0" baseline="0" noProof="0" dirty="0">
              <a:ln>
                <a:noFill/>
              </a:ln>
              <a:solidFill>
                <a:srgbClr val="FFFFFF"/>
              </a:solidFill>
              <a:effectLst/>
              <a:uLnTx/>
              <a:uFillTx/>
              <a:latin typeface="Calibri"/>
              <a:ea typeface="+mn-ea"/>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799" y="979644"/>
            <a:ext cx="1928812" cy="257174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270" y="1883465"/>
            <a:ext cx="1853036" cy="2470714"/>
          </a:xfrm>
          <a:prstGeom prst="rect">
            <a:avLst/>
          </a:prstGeom>
        </p:spPr>
      </p:pic>
    </p:spTree>
    <p:extLst>
      <p:ext uri="{BB962C8B-B14F-4D97-AF65-F5344CB8AC3E}">
        <p14:creationId xmlns:p14="http://schemas.microsoft.com/office/powerpoint/2010/main" val="1578933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7151"/>
            <a:ext cx="5915025" cy="914400"/>
          </a:xfrm>
        </p:spPr>
        <p:txBody>
          <a:bodyPr>
            <a:normAutofit/>
          </a:bodyPr>
          <a:lstStyle/>
          <a:p>
            <a:pPr algn="ctr"/>
            <a:r>
              <a:rPr lang="en-US" sz="4000" b="1" dirty="0">
                <a:solidFill>
                  <a:srgbClr val="002060"/>
                </a:solidFill>
                <a:latin typeface="+mj-lt"/>
              </a:rPr>
              <a:t>County Needs Assessment</a:t>
            </a:r>
          </a:p>
        </p:txBody>
      </p:sp>
      <p:sp>
        <p:nvSpPr>
          <p:cNvPr id="5" name="Content Placeholder 4"/>
          <p:cNvSpPr>
            <a:spLocks noGrp="1"/>
          </p:cNvSpPr>
          <p:nvPr>
            <p:ph idx="1"/>
          </p:nvPr>
        </p:nvSpPr>
        <p:spPr>
          <a:xfrm>
            <a:off x="152400" y="971551"/>
            <a:ext cx="6477000" cy="3428999"/>
          </a:xfrm>
        </p:spPr>
        <p:txBody>
          <a:bodyPr>
            <a:normAutofit lnSpcReduction="10000"/>
          </a:bodyPr>
          <a:lstStyle/>
          <a:p>
            <a:r>
              <a:rPr lang="en-US" dirty="0">
                <a:solidFill>
                  <a:srgbClr val="002060"/>
                </a:solidFill>
              </a:rPr>
              <a:t>37 Key Informant Interviews </a:t>
            </a:r>
          </a:p>
          <a:p>
            <a:r>
              <a:rPr lang="en-US" dirty="0">
                <a:solidFill>
                  <a:srgbClr val="002060"/>
                </a:solidFill>
              </a:rPr>
              <a:t>3 Parent Focus Groups (26 parents)</a:t>
            </a:r>
          </a:p>
          <a:p>
            <a:pPr lvl="1"/>
            <a:r>
              <a:rPr lang="en-US" dirty="0">
                <a:solidFill>
                  <a:srgbClr val="002060"/>
                </a:solidFill>
              </a:rPr>
              <a:t>Barriers that were uncovered:</a:t>
            </a:r>
          </a:p>
          <a:p>
            <a:pPr lvl="2"/>
            <a:r>
              <a:rPr lang="en-US" dirty="0">
                <a:solidFill>
                  <a:srgbClr val="002060"/>
                </a:solidFill>
              </a:rPr>
              <a:t> Family commitments, travel time and limited community resources </a:t>
            </a:r>
          </a:p>
          <a:p>
            <a:pPr lvl="2"/>
            <a:r>
              <a:rPr lang="en-US" dirty="0">
                <a:solidFill>
                  <a:srgbClr val="002060"/>
                </a:solidFill>
              </a:rPr>
              <a:t>Low knowledge and skills in food preparation among adults</a:t>
            </a:r>
          </a:p>
          <a:p>
            <a:pPr lvl="2"/>
            <a:r>
              <a:rPr lang="en-US" dirty="0">
                <a:solidFill>
                  <a:srgbClr val="002060"/>
                </a:solidFill>
              </a:rPr>
              <a:t>Suboptimal communication about existing opportunities was identified as an issue amenable to change </a:t>
            </a:r>
          </a:p>
          <a:p>
            <a:pPr marL="457200" lvl="1" indent="0">
              <a:buNone/>
            </a:pPr>
            <a:endParaRPr lang="en-US" dirty="0">
              <a:solidFill>
                <a:srgbClr val="002060"/>
              </a:solidFill>
            </a:endParaRPr>
          </a:p>
        </p:txBody>
      </p:sp>
    </p:spTree>
    <p:extLst>
      <p:ext uri="{BB962C8B-B14F-4D97-AF65-F5344CB8AC3E}">
        <p14:creationId xmlns:p14="http://schemas.microsoft.com/office/powerpoint/2010/main" val="133329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p:cNvGraphicFramePr>
            <a:graphicFrameLocks noChangeAspect="1"/>
          </p:cNvGraphicFramePr>
          <p:nvPr>
            <p:extLst>
              <p:ext uri="{D42A27DB-BD31-4B8C-83A1-F6EECF244321}">
                <p14:modId xmlns:p14="http://schemas.microsoft.com/office/powerpoint/2010/main" val="171020"/>
              </p:ext>
            </p:extLst>
          </p:nvPr>
        </p:nvGraphicFramePr>
        <p:xfrm>
          <a:off x="1219200" y="590550"/>
          <a:ext cx="4343400" cy="3832412"/>
        </p:xfrm>
        <a:graphic>
          <a:graphicData uri="http://schemas.openxmlformats.org/presentationml/2006/ole">
            <mc:AlternateContent xmlns:mc="http://schemas.openxmlformats.org/markup-compatibility/2006">
              <mc:Choice xmlns:v="urn:schemas-microsoft-com:vml" Requires="v">
                <p:oleObj spid="_x0000_s1089" name="Document" r:id="rId3" imgW="7569200" imgH="6680200" progId="Word.Document.12">
                  <p:embed/>
                </p:oleObj>
              </mc:Choice>
              <mc:Fallback>
                <p:oleObj name="Document" r:id="rId3" imgW="7569200" imgH="6680200" progId="Word.Document.12">
                  <p:embed/>
                  <p:pic>
                    <p:nvPicPr>
                      <p:cNvPr id="0" name=""/>
                      <p:cNvPicPr/>
                      <p:nvPr/>
                    </p:nvPicPr>
                    <p:blipFill>
                      <a:blip r:embed="rId4"/>
                      <a:stretch>
                        <a:fillRect/>
                      </a:stretch>
                    </p:blipFill>
                    <p:spPr>
                      <a:xfrm>
                        <a:off x="1219200" y="590550"/>
                        <a:ext cx="4343400" cy="3832412"/>
                      </a:xfrm>
                      <a:prstGeom prst="rect">
                        <a:avLst/>
                      </a:prstGeom>
                    </p:spPr>
                  </p:pic>
                </p:oleObj>
              </mc:Fallback>
            </mc:AlternateContent>
          </a:graphicData>
        </a:graphic>
      </p:graphicFrame>
      <p:sp>
        <p:nvSpPr>
          <p:cNvPr id="43" name="TextBox 42"/>
          <p:cNvSpPr txBox="1"/>
          <p:nvPr/>
        </p:nvSpPr>
        <p:spPr>
          <a:xfrm>
            <a:off x="532521" y="133350"/>
            <a:ext cx="579928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t>Figure 1.  Themes and Levels of the Social Ecological Model</a:t>
            </a:r>
          </a:p>
        </p:txBody>
      </p:sp>
    </p:spTree>
    <p:extLst>
      <p:ext uri="{BB962C8B-B14F-4D97-AF65-F5344CB8AC3E}">
        <p14:creationId xmlns:p14="http://schemas.microsoft.com/office/powerpoint/2010/main" val="67987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7151"/>
            <a:ext cx="5915025" cy="914400"/>
          </a:xfrm>
        </p:spPr>
        <p:txBody>
          <a:bodyPr>
            <a:normAutofit/>
          </a:bodyPr>
          <a:lstStyle/>
          <a:p>
            <a:pPr algn="ctr"/>
            <a:r>
              <a:rPr lang="en-US" sz="2800" b="1" dirty="0">
                <a:solidFill>
                  <a:srgbClr val="002060"/>
                </a:solidFill>
                <a:latin typeface="+mj-lt"/>
              </a:rPr>
              <a:t>ECE Provider Needs Assessment: </a:t>
            </a:r>
            <a:br>
              <a:rPr lang="en-US" sz="2800" b="1" dirty="0">
                <a:solidFill>
                  <a:srgbClr val="002060"/>
                </a:solidFill>
                <a:latin typeface="+mj-lt"/>
              </a:rPr>
            </a:br>
            <a:r>
              <a:rPr lang="en-US" sz="2800" b="1" dirty="0">
                <a:solidFill>
                  <a:srgbClr val="002060"/>
                </a:solidFill>
                <a:latin typeface="+mj-lt"/>
              </a:rPr>
              <a:t>Farm to ECE</a:t>
            </a:r>
          </a:p>
        </p:txBody>
      </p:sp>
      <p:sp>
        <p:nvSpPr>
          <p:cNvPr id="5" name="Content Placeholder 4"/>
          <p:cNvSpPr>
            <a:spLocks noGrp="1"/>
          </p:cNvSpPr>
          <p:nvPr>
            <p:ph idx="1"/>
          </p:nvPr>
        </p:nvSpPr>
        <p:spPr>
          <a:xfrm>
            <a:off x="152400" y="1143840"/>
            <a:ext cx="3276600" cy="3102139"/>
          </a:xfrm>
        </p:spPr>
        <p:txBody>
          <a:bodyPr>
            <a:noAutofit/>
          </a:bodyPr>
          <a:lstStyle/>
          <a:p>
            <a:pPr marL="0" indent="0">
              <a:buNone/>
            </a:pPr>
            <a:r>
              <a:rPr lang="en-US" sz="2400" b="1" dirty="0"/>
              <a:t>Current Practices</a:t>
            </a:r>
          </a:p>
          <a:p>
            <a:r>
              <a:rPr lang="en-US" sz="2000" dirty="0"/>
              <a:t>88% educated children about where food comes from </a:t>
            </a:r>
          </a:p>
          <a:p>
            <a:r>
              <a:rPr lang="en-US" sz="2000" dirty="0"/>
              <a:t>68% cooked/prepared food with children</a:t>
            </a:r>
          </a:p>
          <a:p>
            <a:r>
              <a:rPr lang="en-US" sz="2000" dirty="0"/>
              <a:t>50% served some locally grown food</a:t>
            </a:r>
            <a:endParaRPr lang="en-US" sz="2000" dirty="0">
              <a:solidFill>
                <a:srgbClr val="002060"/>
              </a:solidFill>
            </a:endParaRPr>
          </a:p>
        </p:txBody>
      </p:sp>
      <p:sp>
        <p:nvSpPr>
          <p:cNvPr id="4" name="Content Placeholder 4">
            <a:extLst>
              <a:ext uri="{FF2B5EF4-FFF2-40B4-BE49-F238E27FC236}">
                <a16:creationId xmlns:a16="http://schemas.microsoft.com/office/drawing/2014/main" id="{1B7D32A0-2E4F-3B45-A41D-0D54EA05E0D8}"/>
              </a:ext>
            </a:extLst>
          </p:cNvPr>
          <p:cNvSpPr txBox="1">
            <a:spLocks/>
          </p:cNvSpPr>
          <p:nvPr/>
        </p:nvSpPr>
        <p:spPr>
          <a:xfrm>
            <a:off x="3657600" y="1132211"/>
            <a:ext cx="3276601" cy="3428999"/>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400" b="1" dirty="0"/>
              <a:t>Top Concerns </a:t>
            </a:r>
          </a:p>
          <a:p>
            <a:r>
              <a:rPr lang="en-US" sz="6200" dirty="0"/>
              <a:t>Cost</a:t>
            </a:r>
          </a:p>
          <a:p>
            <a:r>
              <a:rPr lang="en-US" sz="6200" dirty="0"/>
              <a:t>Purchasing difficulties</a:t>
            </a:r>
          </a:p>
          <a:p>
            <a:r>
              <a:rPr lang="en-US" sz="6200" dirty="0"/>
              <a:t>Few contacts with local farmers </a:t>
            </a:r>
          </a:p>
          <a:p>
            <a:r>
              <a:rPr lang="en-US" sz="6200" dirty="0"/>
              <a:t>Lack of prep facilities/equipment </a:t>
            </a:r>
          </a:p>
          <a:p>
            <a:r>
              <a:rPr lang="en-US" sz="6200" dirty="0"/>
              <a:t>Inadequate storage space for local foods  </a:t>
            </a:r>
          </a:p>
          <a:p>
            <a:r>
              <a:rPr lang="en-US" sz="6200" dirty="0"/>
              <a:t>Food safety </a:t>
            </a:r>
            <a:endParaRPr lang="en-US" sz="6200" dirty="0">
              <a:solidFill>
                <a:srgbClr val="002060"/>
              </a:solidFill>
            </a:endParaRPr>
          </a:p>
        </p:txBody>
      </p:sp>
    </p:spTree>
    <p:extLst>
      <p:ext uri="{BB962C8B-B14F-4D97-AF65-F5344CB8AC3E}">
        <p14:creationId xmlns:p14="http://schemas.microsoft.com/office/powerpoint/2010/main" val="142959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09550"/>
            <a:ext cx="6386512" cy="914400"/>
          </a:xfrm>
        </p:spPr>
        <p:txBody>
          <a:bodyPr>
            <a:noAutofit/>
          </a:bodyPr>
          <a:lstStyle/>
          <a:p>
            <a:pPr algn="ctr"/>
            <a:r>
              <a:rPr lang="en-US" sz="3200" b="1" dirty="0">
                <a:solidFill>
                  <a:srgbClr val="002060"/>
                </a:solidFill>
                <a:latin typeface="+mn-lt"/>
              </a:rPr>
              <a:t>What’s Needed to Advance </a:t>
            </a:r>
            <a:br>
              <a:rPr lang="en-US" sz="3200" b="1" dirty="0">
                <a:solidFill>
                  <a:srgbClr val="002060"/>
                </a:solidFill>
                <a:latin typeface="+mn-lt"/>
              </a:rPr>
            </a:br>
            <a:r>
              <a:rPr lang="en-US" sz="3200" b="1" dirty="0">
                <a:solidFill>
                  <a:srgbClr val="002060"/>
                </a:solidFill>
                <a:latin typeface="+mn-lt"/>
              </a:rPr>
              <a:t>Farm to ECE activities</a:t>
            </a:r>
          </a:p>
        </p:txBody>
      </p:sp>
      <p:sp>
        <p:nvSpPr>
          <p:cNvPr id="5" name="Content Placeholder 4"/>
          <p:cNvSpPr>
            <a:spLocks noGrp="1"/>
          </p:cNvSpPr>
          <p:nvPr>
            <p:ph idx="1"/>
          </p:nvPr>
        </p:nvSpPr>
        <p:spPr>
          <a:xfrm>
            <a:off x="228600" y="1276350"/>
            <a:ext cx="6705600" cy="3102139"/>
          </a:xfrm>
        </p:spPr>
        <p:txBody>
          <a:bodyPr>
            <a:noAutofit/>
          </a:bodyPr>
          <a:lstStyle/>
          <a:p>
            <a:r>
              <a:rPr lang="en-US" sz="2400" b="1" dirty="0">
                <a:solidFill>
                  <a:srgbClr val="002060"/>
                </a:solidFill>
              </a:rPr>
              <a:t>Supplies to get started – curricula/lesson plans, recipes, cooking equipment</a:t>
            </a:r>
          </a:p>
          <a:p>
            <a:r>
              <a:rPr lang="en-US" sz="2400" b="1" dirty="0">
                <a:solidFill>
                  <a:srgbClr val="002060"/>
                </a:solidFill>
              </a:rPr>
              <a:t>Grants/financial assistance </a:t>
            </a:r>
          </a:p>
          <a:p>
            <a:r>
              <a:rPr lang="en-US" sz="2400" b="1" dirty="0">
                <a:solidFill>
                  <a:srgbClr val="002060"/>
                </a:solidFill>
              </a:rPr>
              <a:t>List of local farmers to connect with </a:t>
            </a:r>
          </a:p>
          <a:p>
            <a:r>
              <a:rPr lang="en-US" sz="2400" b="1" dirty="0">
                <a:solidFill>
                  <a:srgbClr val="002060"/>
                </a:solidFill>
              </a:rPr>
              <a:t>Examples of other similar work/programs </a:t>
            </a:r>
          </a:p>
        </p:txBody>
      </p:sp>
    </p:spTree>
    <p:extLst>
      <p:ext uri="{BB962C8B-B14F-4D97-AF65-F5344CB8AC3E}">
        <p14:creationId xmlns:p14="http://schemas.microsoft.com/office/powerpoint/2010/main" val="2040762516"/>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60CD13C8-54B5-4FB0-9F4E-0250A6CB09E0}"/>
    </a:ext>
  </a:extLst>
</a:theme>
</file>

<file path=ppt/theme/theme10.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1.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2.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3.xml><?xml version="1.0" encoding="utf-8"?>
<a:theme xmlns:a="http://schemas.openxmlformats.org/drawingml/2006/main" name="2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4.xml><?xml version="1.0" encoding="utf-8"?>
<a:theme xmlns:a="http://schemas.openxmlformats.org/drawingml/2006/main" name="2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5.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6.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7.xml><?xml version="1.0" encoding="utf-8"?>
<a:theme xmlns:a="http://schemas.openxmlformats.org/drawingml/2006/main" name="2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8.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19.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E021A755-1726-4749-BEFD-659A63EB3197}"/>
    </a:ext>
  </a:extLst>
</a:theme>
</file>

<file path=ppt/theme/theme20.xml><?xml version="1.0" encoding="utf-8"?>
<a:theme xmlns:a="http://schemas.openxmlformats.org/drawingml/2006/main" name="2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21.xml><?xml version="1.0" encoding="utf-8"?>
<a:theme xmlns:a="http://schemas.openxmlformats.org/drawingml/2006/main" name="Celebrate Famil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Celebrate Famil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Celebrate Famil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Celebrate Famil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52BB7F4E-84E2-4906-8E31-2F97F142C611}"/>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ppt/theme/theme9.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4x3 PowerPoint - 100 Years.potx" id="{8260423E-7C5E-42F1-8F95-D8C51D6F589C}" vid="{81631C8A-0EAA-4811-B6F2-550DA7B3C137}"/>
    </a:ext>
  </a:extLst>
</a:theme>
</file>

<file path=docProps/app.xml><?xml version="1.0" encoding="utf-8"?>
<Properties xmlns="http://schemas.openxmlformats.org/officeDocument/2006/extended-properties" xmlns:vt="http://schemas.openxmlformats.org/officeDocument/2006/docPropsVTypes">
  <Template/>
  <TotalTime>24428</TotalTime>
  <Words>2284</Words>
  <Application>Microsoft Macintosh PowerPoint</Application>
  <PresentationFormat>Custom</PresentationFormat>
  <Paragraphs>385</Paragraphs>
  <Slides>42</Slides>
  <Notes>33</Notes>
  <HiddenSlides>0</HiddenSlides>
  <MMClips>0</MMClips>
  <ScaleCrop>false</ScaleCrop>
  <HeadingPairs>
    <vt:vector size="8" baseType="variant">
      <vt:variant>
        <vt:lpstr>Fonts Used</vt:lpstr>
      </vt:variant>
      <vt:variant>
        <vt:i4>7</vt:i4>
      </vt:variant>
      <vt:variant>
        <vt:lpstr>Theme</vt:lpstr>
      </vt:variant>
      <vt:variant>
        <vt:i4>25</vt:i4>
      </vt:variant>
      <vt:variant>
        <vt:lpstr>Embedded OLE Servers</vt:lpstr>
      </vt:variant>
      <vt:variant>
        <vt:i4>1</vt:i4>
      </vt:variant>
      <vt:variant>
        <vt:lpstr>Slide Titles</vt:lpstr>
      </vt:variant>
      <vt:variant>
        <vt:i4>42</vt:i4>
      </vt:variant>
    </vt:vector>
  </HeadingPairs>
  <TitlesOfParts>
    <vt:vector size="75" baseType="lpstr">
      <vt:lpstr>MS PGothic</vt:lpstr>
      <vt:lpstr>Arial</vt:lpstr>
      <vt:lpstr>Calibri</vt:lpstr>
      <vt:lpstr>Calibri Light</vt:lpstr>
      <vt:lpstr>Minion Pro</vt:lpstr>
      <vt:lpstr>Times New Roman</vt:lpstr>
      <vt:lpstr>Wingdings 2</vt:lpstr>
      <vt:lpstr>3_Custom Design</vt:lpstr>
      <vt:lpstr>Custom Design</vt:lpstr>
      <vt:lpstr>1_Custom Design</vt:lpstr>
      <vt:lpstr>2_Custom Design</vt:lpstr>
      <vt:lpstr>4_Custom Design</vt:lpstr>
      <vt:lpstr>5_Custom Design</vt:lpstr>
      <vt:lpstr>6_Custom Design</vt:lpstr>
      <vt:lpstr>8_Custom Design</vt:lpstr>
      <vt:lpstr>16_Custom Design</vt:lpstr>
      <vt:lpstr>17_Custom Design</vt:lpstr>
      <vt:lpstr>18_Custom Design</vt:lpstr>
      <vt:lpstr>19_Custom Design</vt:lpstr>
      <vt:lpstr>21_Custom Design</vt:lpstr>
      <vt:lpstr>22_Custom Design</vt:lpstr>
      <vt:lpstr>23_Custom Design</vt:lpstr>
      <vt:lpstr>24_Custom Design</vt:lpstr>
      <vt:lpstr>25_Custom Design</vt:lpstr>
      <vt:lpstr>26_Custom Design</vt:lpstr>
      <vt:lpstr>27_Custom Design</vt:lpstr>
      <vt:lpstr>28_Custom Design</vt:lpstr>
      <vt:lpstr>Celebrate Families</vt:lpstr>
      <vt:lpstr>1_Celebrate Families</vt:lpstr>
      <vt:lpstr>2_Celebrate Families</vt:lpstr>
      <vt:lpstr>3_Celebrate Families</vt:lpstr>
      <vt:lpstr>7_Custom Design</vt:lpstr>
      <vt:lpstr>Document</vt:lpstr>
      <vt:lpstr>PowerPoint Presentation</vt:lpstr>
      <vt:lpstr>PowerPoint Presentation</vt:lpstr>
      <vt:lpstr>PowerPoint Presentation</vt:lpstr>
      <vt:lpstr>PowerPoint Presentation</vt:lpstr>
      <vt:lpstr>Early Childcare’s Role</vt:lpstr>
      <vt:lpstr>County Needs Assessment</vt:lpstr>
      <vt:lpstr>PowerPoint Presentation</vt:lpstr>
      <vt:lpstr>ECE Provider Needs Assessment:  Farm to ECE</vt:lpstr>
      <vt:lpstr>What’s Needed to Advance  Farm to ECE activities</vt:lpstr>
      <vt:lpstr>Early Care &amp; Education Interventions</vt:lpstr>
      <vt:lpstr>Nutrition and Physical Activity  Self-Assessment for Child Care  (Go NAP SACC)</vt:lpstr>
      <vt:lpstr>PowerPoint Presentation</vt:lpstr>
      <vt:lpstr>Human Role Models</vt:lpstr>
      <vt:lpstr>Choosy In-Class Activities</vt:lpstr>
      <vt:lpstr>Policy Handbooks</vt:lpstr>
      <vt:lpstr>Farm to ECE:  They Will Eat What They Grow</vt:lpstr>
      <vt:lpstr>Family Engagement</vt:lpstr>
      <vt:lpstr>Choosy  Challenge Health Messages Give Fun and Consistent Messages</vt:lpstr>
      <vt:lpstr>                                </vt:lpstr>
      <vt:lpstr>                                </vt:lpstr>
      <vt:lpstr>Projects Activate Children, Families &amp; Whole Communities</vt:lpstr>
      <vt:lpstr>Consistent Messaging </vt:lpstr>
      <vt:lpstr>Natural Playscapes</vt:lpstr>
      <vt:lpstr>Evaluation:  Measuring Reach &amp; Impact</vt:lpstr>
      <vt:lpstr>ECE Reach &amp; Retention</vt:lpstr>
      <vt:lpstr>ECE Provider Demographics</vt:lpstr>
      <vt:lpstr>EPAO</vt:lpstr>
      <vt:lpstr>Go NAPSACC Goals</vt:lpstr>
      <vt:lpstr>Examples of               Goals</vt:lpstr>
      <vt:lpstr>Goals – PSE changes</vt:lpstr>
      <vt:lpstr>      FCCH&amp;F Best Practices</vt:lpstr>
      <vt:lpstr>      FCCH&amp;F Best Practices</vt:lpstr>
      <vt:lpstr>    School-Center Best Practices</vt:lpstr>
      <vt:lpstr> School-Center Best Practices</vt:lpstr>
      <vt:lpstr> IMIL Best Practices</vt:lpstr>
      <vt:lpstr> IMIL Best Practices</vt:lpstr>
      <vt:lpstr>PowerPoint Presentation</vt:lpstr>
      <vt:lpstr>PowerPoint Presentation</vt:lpstr>
      <vt:lpstr>PowerPoint Presentation</vt:lpstr>
      <vt:lpstr>PowerPoint Presentation</vt:lpstr>
      <vt:lpstr>Lessons Learned from NAPSACC and IMIL Hybrid</vt:lpstr>
      <vt:lpstr>Questions?</vt:lpstr>
    </vt:vector>
  </TitlesOfParts>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Schwer;Wes Nugent</dc:creator>
  <cp:lastModifiedBy>Tompkins, Nancy</cp:lastModifiedBy>
  <cp:revision>596</cp:revision>
  <cp:lastPrinted>2015-07-12T21:27:37Z</cp:lastPrinted>
  <dcterms:created xsi:type="dcterms:W3CDTF">2011-05-31T15:02:54Z</dcterms:created>
  <dcterms:modified xsi:type="dcterms:W3CDTF">2018-10-05T16:01:05Z</dcterms:modified>
</cp:coreProperties>
</file>