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1" r:id="rId4"/>
    <p:sldId id="262" r:id="rId5"/>
    <p:sldId id="272" r:id="rId6"/>
    <p:sldId id="277" r:id="rId7"/>
    <p:sldId id="258" r:id="rId8"/>
    <p:sldId id="278" r:id="rId9"/>
    <p:sldId id="279" r:id="rId10"/>
    <p:sldId id="280" r:id="rId11"/>
    <p:sldId id="281" r:id="rId12"/>
    <p:sldId id="259" r:id="rId13"/>
    <p:sldId id="260" r:id="rId14"/>
    <p:sldId id="266" r:id="rId15"/>
    <p:sldId id="273" r:id="rId16"/>
    <p:sldId id="274" r:id="rId17"/>
    <p:sldId id="276" r:id="rId18"/>
    <p:sldId id="271" r:id="rId19"/>
    <p:sldId id="275" r:id="rId20"/>
    <p:sldId id="265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29" autoAdjust="0"/>
  </p:normalViewPr>
  <p:slideViewPr>
    <p:cSldViewPr snapToGrid="0" snapToObjects="1">
      <p:cViewPr varScale="1">
        <p:scale>
          <a:sx n="48" d="100"/>
          <a:sy n="48" d="100"/>
        </p:scale>
        <p:origin x="6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C1260B-8D73-9E44-91E6-781D71343DE5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30C84-D127-8A45-9D08-99AB0A360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26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ACE60-3E37-AB44-A9DA-4BBB1167F4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57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Allows for flow of information and galvanization around issues and solutions in a way that was very difficult in the past. Health advocacy in</a:t>
            </a:r>
            <a:r>
              <a:rPr lang="en-US" baseline="0" dirty="0" smtClean="0"/>
              <a:t> the web 2.0 era takes many forms: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Awareness/education with appealing infographics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Pinterest boards as place to collect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Education and Webinars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Presentations that can be archived on YouTube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Calls-to-Action with email marketing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Social media shares a community building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Live-streaming from events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Interaction with communities 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 smtClean="0"/>
              <a:t>via Facebook Live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Tweetchats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30C84-D127-8A45-9D08-99AB0A3601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62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36488" indent="-336488" defTabSz="89730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3100" dirty="0">
                <a:solidFill>
                  <a:prstClr val="black"/>
                </a:solidFill>
                <a:latin typeface="Franklin Gothic Book" pitchFamily="34" charset="0"/>
                <a:ea typeface="ＭＳ Ｐゴシック" charset="0"/>
                <a:cs typeface="Arial" pitchFamily="34" charset="0"/>
              </a:rPr>
              <a:t>Accelerate the flow of information and increase the impact of your work.</a:t>
            </a:r>
          </a:p>
          <a:p>
            <a:pPr marL="729057" lvl="1" indent="-280406" defTabSz="89730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2700" dirty="0">
                <a:solidFill>
                  <a:prstClr val="black"/>
                </a:solidFill>
                <a:latin typeface="Franklin Gothic Book" pitchFamily="34" charset="0"/>
                <a:ea typeface="ＭＳ Ｐゴシック" charset="0"/>
                <a:cs typeface="Arial" pitchFamily="34" charset="0"/>
              </a:rPr>
              <a:t>Create awareness and understanding of research findings.</a:t>
            </a:r>
          </a:p>
          <a:p>
            <a:pPr marL="729057" lvl="1" indent="-280406" defTabSz="89730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2700" dirty="0">
                <a:solidFill>
                  <a:prstClr val="black"/>
                </a:solidFill>
                <a:latin typeface="Franklin Gothic Book" pitchFamily="34" charset="0"/>
                <a:ea typeface="ＭＳ Ｐゴシック" charset="0"/>
                <a:cs typeface="Arial" pitchFamily="34" charset="0"/>
              </a:rPr>
              <a:t>Build a community around a health topic.</a:t>
            </a:r>
          </a:p>
          <a:p>
            <a:pPr marL="729057" lvl="1" indent="-280406" defTabSz="89730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2700" dirty="0">
                <a:solidFill>
                  <a:prstClr val="black"/>
                </a:solidFill>
                <a:latin typeface="Franklin Gothic Book" pitchFamily="34" charset="0"/>
                <a:ea typeface="ＭＳ Ｐゴシック" charset="0"/>
                <a:cs typeface="Arial" pitchFamily="34" charset="0"/>
              </a:rPr>
              <a:t>Increase adoption of best practices.</a:t>
            </a:r>
          </a:p>
          <a:p>
            <a:pPr marL="729057" lvl="1" indent="-280406" defTabSz="89730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2700" dirty="0">
                <a:solidFill>
                  <a:prstClr val="black"/>
                </a:solidFill>
                <a:latin typeface="Franklin Gothic Book" pitchFamily="34" charset="0"/>
                <a:ea typeface="ＭＳ Ｐゴシック" charset="0"/>
                <a:cs typeface="Arial" pitchFamily="34" charset="0"/>
              </a:rPr>
              <a:t>Inform policy decisions.</a:t>
            </a:r>
          </a:p>
          <a:p>
            <a:pPr marL="729057" lvl="1" indent="-280406" defTabSz="89730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2700" dirty="0">
                <a:solidFill>
                  <a:prstClr val="black"/>
                </a:solidFill>
                <a:latin typeface="Franklin Gothic Book" pitchFamily="34" charset="0"/>
                <a:ea typeface="ＭＳ Ｐゴシック" charset="0"/>
                <a:cs typeface="Arial" pitchFamily="34" charset="0"/>
              </a:rPr>
              <a:t>Combat misinformation</a:t>
            </a:r>
            <a:r>
              <a:rPr lang="en-US" sz="2700" dirty="0" smtClean="0">
                <a:solidFill>
                  <a:prstClr val="black"/>
                </a:solidFill>
                <a:latin typeface="Franklin Gothic Book" pitchFamily="34" charset="0"/>
                <a:ea typeface="ＭＳ Ｐゴシック" charset="0"/>
                <a:cs typeface="Arial" pitchFamily="34" charset="0"/>
              </a:rPr>
              <a:t>.</a:t>
            </a:r>
          </a:p>
          <a:p>
            <a:pPr marL="729057" lvl="1" indent="-280406" defTabSz="897301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/>
            </a:pPr>
            <a:r>
              <a:rPr lang="en-US" sz="2700" dirty="0" smtClean="0">
                <a:solidFill>
                  <a:prstClr val="black"/>
                </a:solidFill>
                <a:latin typeface="Franklin Gothic Book" pitchFamily="34" charset="0"/>
                <a:ea typeface="ＭＳ Ｐゴシック" charset="0"/>
                <a:cs typeface="Arial" pitchFamily="34" charset="0"/>
              </a:rPr>
              <a:t>Post-fact era</a:t>
            </a:r>
            <a:endParaRPr lang="en-US" sz="2700" dirty="0">
              <a:solidFill>
                <a:prstClr val="black"/>
              </a:solidFill>
              <a:latin typeface="Franklin Gothic Book" pitchFamily="34" charset="0"/>
              <a:ea typeface="ＭＳ Ｐゴシック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ACE60-3E37-AB44-A9DA-4BBB1167F4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4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30C84-D127-8A45-9D08-99AB0A3601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2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30C84-D127-8A45-9D08-99AB0A3601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6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successful tweets have things in common</a:t>
            </a:r>
            <a:r>
              <a:rPr lang="en-US" baseline="0" dirty="0" smtClean="0"/>
              <a:t> (next slide).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30C84-D127-8A45-9D08-99AB0A3601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55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common ground with partners across sectors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Ex: #nutrition vs. #obesity; #nutrition might speak to more sectors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effective types of hashtags: Public education, values &amp; goals, branding, and call-to-action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Longer, contain photos, trusted/established accounts with large follower base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Videos and hyperlinks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Adjust or adapt to what your audience likes/RTs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 a hashtag that is likely to advance organization’s cause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 a community around your hashtag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Own-able by audience but not too generic  (e.g. #nutrition vs. #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EatWell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#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FoodRight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#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NourishU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 with tools like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Hashtracking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30C84-D127-8A45-9D08-99AB0A3601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1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2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2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emf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11" Type="http://schemas.openxmlformats.org/officeDocument/2006/relationships/image" Target="../media/image4.png"/><Relationship Id="rId5" Type="http://schemas.openxmlformats.org/officeDocument/2006/relationships/image" Target="../media/image9.jpeg"/><Relationship Id="rId10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13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7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jpeg"/><Relationship Id="rId4" Type="http://schemas.openxmlformats.org/officeDocument/2006/relationships/image" Target="../media/image1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748244" y="0"/>
            <a:ext cx="5395756" cy="5750446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5" descr="dchllogo_left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244" y="6175593"/>
            <a:ext cx="3389156" cy="54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PH-Aus_2c_hor+side_pms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52" y="6208283"/>
            <a:ext cx="3258086" cy="51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3493444" y="6204847"/>
            <a:ext cx="1" cy="513761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826898" y="0"/>
            <a:ext cx="5317101" cy="4230077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Twitter_logo_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663" y="6150610"/>
            <a:ext cx="332793" cy="270559"/>
          </a:xfrm>
          <a:prstGeom prst="rect">
            <a:avLst/>
          </a:prstGeom>
        </p:spPr>
      </p:pic>
      <p:pic>
        <p:nvPicPr>
          <p:cNvPr id="17" name="Picture 16" descr="f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081" y="6466087"/>
            <a:ext cx="257974" cy="2579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8121" y="6125209"/>
            <a:ext cx="122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099D3"/>
                </a:solidFill>
              </a:rPr>
              <a:t>@</a:t>
            </a:r>
            <a:r>
              <a:rPr lang="en-US" sz="1400" dirty="0" err="1" smtClean="0">
                <a:solidFill>
                  <a:srgbClr val="5099D3"/>
                </a:solidFill>
              </a:rPr>
              <a:t>msdcenter</a:t>
            </a:r>
            <a:endParaRPr lang="en-US" sz="1400" dirty="0">
              <a:solidFill>
                <a:srgbClr val="5099D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7388" y="6431308"/>
            <a:ext cx="122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A4179"/>
                </a:solidFill>
              </a:rPr>
              <a:t>/</a:t>
            </a:r>
            <a:r>
              <a:rPr lang="en-US" sz="1400" dirty="0" err="1" smtClean="0">
                <a:solidFill>
                  <a:srgbClr val="2A4179"/>
                </a:solidFill>
              </a:rPr>
              <a:t>msdcenter</a:t>
            </a:r>
            <a:endParaRPr lang="en-US" sz="1400" dirty="0">
              <a:solidFill>
                <a:srgbClr val="2A4179"/>
              </a:solidFill>
            </a:endParaRPr>
          </a:p>
        </p:txBody>
      </p:sp>
      <p:pic>
        <p:nvPicPr>
          <p:cNvPr id="21" name="Picture 20" descr="DellCenter_5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13" y="0"/>
            <a:ext cx="3759357" cy="5750446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3946525" y="4357688"/>
            <a:ext cx="4972050" cy="1298575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894703" y="6343135"/>
            <a:ext cx="1311189" cy="1784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4275521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7315200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6" descr="dchllogo_center_whit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8" r="20393" b="42805"/>
          <a:stretch>
            <a:fillRect/>
          </a:stretch>
        </p:blipFill>
        <p:spPr bwMode="auto">
          <a:xfrm>
            <a:off x="0" y="76200"/>
            <a:ext cx="15636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8153400" y="6437313"/>
            <a:ext cx="0" cy="382587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chllogo_center_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838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4650" y="1066800"/>
            <a:ext cx="7010400" cy="57150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55626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DellCenter_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5123" y="0"/>
            <a:ext cx="1978877" cy="6308734"/>
          </a:xfrm>
          <a:prstGeom prst="rect">
            <a:avLst/>
          </a:prstGeom>
        </p:spPr>
      </p:pic>
      <p:pic>
        <p:nvPicPr>
          <p:cNvPr id="12" name="Picture 11" descr="SPH-Aus_2c_hor+below_pms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52"/>
          <a:stretch/>
        </p:blipFill>
        <p:spPr bwMode="auto">
          <a:xfrm>
            <a:off x="7239000" y="6402389"/>
            <a:ext cx="8382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952115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0"/>
            <a:ext cx="7391400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6" descr="dchllogo_center_whit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7" r="35789" b="43478"/>
          <a:stretch>
            <a:fillRect/>
          </a:stretch>
        </p:blipFill>
        <p:spPr bwMode="auto">
          <a:xfrm>
            <a:off x="7686675" y="76200"/>
            <a:ext cx="14573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990600" y="6446838"/>
            <a:ext cx="0" cy="38100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chllogo_center_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410325"/>
            <a:ext cx="838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67484" y="990600"/>
            <a:ext cx="6924115" cy="57912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067484" y="152400"/>
            <a:ext cx="5704916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DellCenter_4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05000" cy="6360295"/>
          </a:xfrm>
          <a:prstGeom prst="rect">
            <a:avLst/>
          </a:prstGeom>
        </p:spPr>
      </p:pic>
      <p:pic>
        <p:nvPicPr>
          <p:cNvPr id="12" name="Picture 11" descr="SPH-Aus_2c_hor+below_pms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60"/>
          <a:stretch/>
        </p:blipFill>
        <p:spPr bwMode="auto">
          <a:xfrm>
            <a:off x="76200" y="64119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090246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ellCenter_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9288"/>
            <a:ext cx="1905000" cy="53782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4" name="Picture 6" descr="dchllogo_center_whit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7" r="35789" b="43478"/>
          <a:stretch>
            <a:fillRect/>
          </a:stretch>
        </p:blipFill>
        <p:spPr bwMode="auto">
          <a:xfrm>
            <a:off x="7686675" y="76200"/>
            <a:ext cx="14573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H="1">
            <a:off x="990600" y="6446838"/>
            <a:ext cx="0" cy="38100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dchllogo_center_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410325"/>
            <a:ext cx="838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067484" y="990600"/>
            <a:ext cx="6924115" cy="57912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6962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SPH-Aus_2c_hor+below_pms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60"/>
          <a:stretch/>
        </p:blipFill>
        <p:spPr bwMode="auto">
          <a:xfrm>
            <a:off x="76200" y="64119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630769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0717" y="0"/>
            <a:ext cx="9204717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7" name="Picture 6" descr="dchllogo_center_whit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7" r="35789" b="43478"/>
          <a:stretch>
            <a:fillRect/>
          </a:stretch>
        </p:blipFill>
        <p:spPr bwMode="auto">
          <a:xfrm>
            <a:off x="7686675" y="76200"/>
            <a:ext cx="14573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8153400" y="6362171"/>
            <a:ext cx="0" cy="38100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chllogo_center_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325658"/>
            <a:ext cx="838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15399" cy="5752571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76200" y="152400"/>
            <a:ext cx="76962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12" descr="SPH-Aus_2c_hor+below_pms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52"/>
          <a:stretch/>
        </p:blipFill>
        <p:spPr bwMode="auto">
          <a:xfrm>
            <a:off x="7239000" y="6366934"/>
            <a:ext cx="8382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858876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2999"/>
            <a:ext cx="8763000" cy="5524859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1C94A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9" name="Picture 9" descr="dchllogo_center_color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05" b="40014"/>
          <a:stretch/>
        </p:blipFill>
        <p:spPr bwMode="auto">
          <a:xfrm>
            <a:off x="7627539" y="6005647"/>
            <a:ext cx="2520292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903780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0717" y="0"/>
            <a:ext cx="9289384" cy="6959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4" descr="DellCenter_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34" y="0"/>
            <a:ext cx="7653868" cy="69693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3535" y="0"/>
            <a:ext cx="7653868" cy="69596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4800" dirty="0">
              <a:solidFill>
                <a:srgbClr val="249EB8"/>
              </a:solidFill>
              <a:latin typeface="Franklin Gothic Book"/>
              <a:cs typeface="Franklin Gothic Book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29734" y="1168400"/>
            <a:ext cx="7509933" cy="56134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39800" y="152400"/>
            <a:ext cx="72898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>
              <a:defRPr sz="3200" b="1">
                <a:solidFill>
                  <a:srgbClr val="1C94A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767147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llCenter_1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2"/>
            <a:ext cx="9144000" cy="6858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4800" dirty="0">
              <a:solidFill>
                <a:srgbClr val="249EB8"/>
              </a:solidFill>
              <a:latin typeface="Franklin Gothic Book"/>
              <a:cs typeface="Franklin Gothic Book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62467" y="1168400"/>
            <a:ext cx="8686799" cy="56134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39800" y="152400"/>
            <a:ext cx="72898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>
              <a:defRPr sz="3200" b="1">
                <a:solidFill>
                  <a:srgbClr val="1C94A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71066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6" descr="dchllogo_center_whit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7" r="35789" b="43478"/>
          <a:stretch>
            <a:fillRect/>
          </a:stretch>
        </p:blipFill>
        <p:spPr bwMode="auto">
          <a:xfrm>
            <a:off x="7686675" y="76200"/>
            <a:ext cx="14573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dchllogo_center_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419600"/>
            <a:ext cx="32004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 bwMode="auto">
          <a:xfrm>
            <a:off x="4343918" y="5472652"/>
            <a:ext cx="211666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Franklin Gothic Book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3046A2"/>
                </a:solidFill>
                <a:latin typeface="Franklin Gothic Book"/>
                <a:cs typeface="Franklin Gothic Book"/>
              </a:rPr>
              <a:t>/</a:t>
            </a:r>
            <a:r>
              <a:rPr lang="en-US" sz="2800" dirty="0" err="1" smtClean="0">
                <a:solidFill>
                  <a:srgbClr val="3046A2"/>
                </a:solidFill>
                <a:latin typeface="Franklin Gothic Book"/>
                <a:cs typeface="Franklin Gothic Book"/>
              </a:rPr>
              <a:t>msdcenter</a:t>
            </a:r>
            <a:endParaRPr lang="en-US" sz="2800" dirty="0">
              <a:solidFill>
                <a:srgbClr val="3046A2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 bwMode="auto">
          <a:xfrm>
            <a:off x="4326984" y="4786852"/>
            <a:ext cx="2443163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Franklin Gothic Book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57BCE5"/>
                </a:solidFill>
                <a:latin typeface="Franklin Gothic Book"/>
                <a:cs typeface="Franklin Gothic Book"/>
              </a:rPr>
              <a:t>@</a:t>
            </a:r>
            <a:r>
              <a:rPr lang="en-US" sz="2800" dirty="0" err="1" smtClean="0">
                <a:solidFill>
                  <a:srgbClr val="57BCE5"/>
                </a:solidFill>
                <a:latin typeface="Franklin Gothic Book"/>
                <a:cs typeface="Franklin Gothic Book"/>
              </a:rPr>
              <a:t>msdcenter</a:t>
            </a:r>
            <a:endParaRPr lang="en-US" sz="2800" dirty="0">
              <a:solidFill>
                <a:srgbClr val="57BCE5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6121" y="5320252"/>
            <a:ext cx="550863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152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3200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2"/>
          <p:cNvSpPr txBox="1">
            <a:spLocks/>
          </p:cNvSpPr>
          <p:nvPr/>
        </p:nvSpPr>
        <p:spPr bwMode="auto">
          <a:xfrm>
            <a:off x="152400" y="6058959"/>
            <a:ext cx="32004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Franklin Gothic Book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en-US" sz="2000" dirty="0" err="1" smtClean="0">
                <a:solidFill>
                  <a:srgbClr val="1C94A3"/>
                </a:solidFill>
                <a:latin typeface="Franklin Gothic Book"/>
                <a:cs typeface="Franklin Gothic Book"/>
              </a:rPr>
              <a:t>msdcenter.org</a:t>
            </a:r>
            <a:endParaRPr lang="en-US" sz="2000" dirty="0">
              <a:solidFill>
                <a:srgbClr val="1C94A3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2" name="Picture 1" descr="instagr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802" y="6016635"/>
            <a:ext cx="550863" cy="550863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 bwMode="auto">
          <a:xfrm>
            <a:off x="5840665" y="6153690"/>
            <a:ext cx="2443163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Franklin Gothic Book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800" dirty="0" err="1" smtClean="0">
                <a:solidFill>
                  <a:srgbClr val="8F5F49"/>
                </a:solidFill>
                <a:latin typeface="Franklin Gothic Book"/>
                <a:cs typeface="Franklin Gothic Book"/>
              </a:rPr>
              <a:t>msdcenter</a:t>
            </a:r>
            <a:endParaRPr lang="en-US" sz="2800" dirty="0">
              <a:solidFill>
                <a:srgbClr val="8F5F49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9" name="Picture 18" descr="Twitter_logo_blu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3055" y="4724939"/>
            <a:ext cx="550650" cy="447676"/>
          </a:xfrm>
          <a:prstGeom prst="rect">
            <a:avLst/>
          </a:prstGeom>
        </p:spPr>
      </p:pic>
      <p:pic>
        <p:nvPicPr>
          <p:cNvPr id="3" name="Picture 2" descr="youtub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721" y="4786852"/>
            <a:ext cx="508000" cy="508000"/>
          </a:xfrm>
          <a:prstGeom prst="rect">
            <a:avLst/>
          </a:prstGeom>
        </p:spPr>
      </p:pic>
      <p:sp>
        <p:nvSpPr>
          <p:cNvPr id="22" name="Title 2"/>
          <p:cNvSpPr txBox="1">
            <a:spLocks/>
          </p:cNvSpPr>
          <p:nvPr/>
        </p:nvSpPr>
        <p:spPr bwMode="auto">
          <a:xfrm>
            <a:off x="7052721" y="4851939"/>
            <a:ext cx="211666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Franklin Gothic Book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E52031"/>
                </a:solidFill>
                <a:latin typeface="Franklin Gothic Book"/>
                <a:cs typeface="Franklin Gothic Book"/>
              </a:rPr>
              <a:t>/</a:t>
            </a:r>
            <a:r>
              <a:rPr lang="en-US" sz="2800" dirty="0" err="1" smtClean="0">
                <a:solidFill>
                  <a:srgbClr val="E52031"/>
                </a:solidFill>
                <a:latin typeface="Franklin Gothic Book"/>
                <a:cs typeface="Franklin Gothic Book"/>
              </a:rPr>
              <a:t>msdcenter</a:t>
            </a:r>
            <a:endParaRPr lang="en-US" sz="2800" dirty="0">
              <a:solidFill>
                <a:srgbClr val="E52031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20" name="Picture 19" descr="App-Pinterest-ico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915" y="5363117"/>
            <a:ext cx="550332" cy="550332"/>
          </a:xfrm>
          <a:prstGeom prst="rect">
            <a:avLst/>
          </a:prstGeom>
        </p:spPr>
      </p:pic>
      <p:sp>
        <p:nvSpPr>
          <p:cNvPr id="23" name="Title 2"/>
          <p:cNvSpPr txBox="1">
            <a:spLocks/>
          </p:cNvSpPr>
          <p:nvPr/>
        </p:nvSpPr>
        <p:spPr bwMode="auto">
          <a:xfrm>
            <a:off x="7061193" y="5459951"/>
            <a:ext cx="2116667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FFFF"/>
                </a:solidFill>
                <a:latin typeface="Franklin Gothic Book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2800" dirty="0" smtClean="0">
                <a:solidFill>
                  <a:srgbClr val="E52031"/>
                </a:solidFill>
                <a:latin typeface="Franklin Gothic Book"/>
                <a:cs typeface="Franklin Gothic Book"/>
              </a:rPr>
              <a:t>/</a:t>
            </a:r>
            <a:r>
              <a:rPr lang="en-US" sz="2800" dirty="0" err="1" smtClean="0">
                <a:solidFill>
                  <a:srgbClr val="E52031"/>
                </a:solidFill>
                <a:latin typeface="Franklin Gothic Book"/>
                <a:cs typeface="Franklin Gothic Book"/>
              </a:rPr>
              <a:t>msdcenter</a:t>
            </a:r>
            <a:endParaRPr lang="en-US" sz="2800" dirty="0">
              <a:solidFill>
                <a:srgbClr val="E52031"/>
              </a:solidFill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57059093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011064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70A4-D3D6-FE47-AF95-7AE0F4DA9A9F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CBDCAF-FEE0-214A-BCB9-B78005864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748244" y="0"/>
            <a:ext cx="5395756" cy="5750446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20" name="Picture 19" descr="dchllogo_left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244" y="6175593"/>
            <a:ext cx="3389156" cy="54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SPH-Aus_2c_hor+side_pms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52" y="6208283"/>
            <a:ext cx="3258086" cy="51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>
            <a:off x="3493444" y="6204847"/>
            <a:ext cx="1" cy="513761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Twitter_logo_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663" y="6150610"/>
            <a:ext cx="332793" cy="270559"/>
          </a:xfrm>
          <a:prstGeom prst="rect">
            <a:avLst/>
          </a:prstGeom>
        </p:spPr>
      </p:pic>
      <p:pic>
        <p:nvPicPr>
          <p:cNvPr id="25" name="Picture 24" descr="f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081" y="6466087"/>
            <a:ext cx="257974" cy="2579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58121" y="6125209"/>
            <a:ext cx="122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099D3"/>
                </a:solidFill>
              </a:rPr>
              <a:t>@</a:t>
            </a:r>
            <a:r>
              <a:rPr lang="en-US" sz="1400" dirty="0" err="1" smtClean="0">
                <a:solidFill>
                  <a:srgbClr val="5099D3"/>
                </a:solidFill>
              </a:rPr>
              <a:t>msdcenter</a:t>
            </a:r>
            <a:endParaRPr lang="en-US" sz="1400" dirty="0">
              <a:solidFill>
                <a:srgbClr val="5099D3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7388" y="6431308"/>
            <a:ext cx="122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A4179"/>
                </a:solidFill>
              </a:rPr>
              <a:t>/</a:t>
            </a:r>
            <a:r>
              <a:rPr lang="en-US" sz="1400" dirty="0" err="1" smtClean="0">
                <a:solidFill>
                  <a:srgbClr val="2A4179"/>
                </a:solidFill>
              </a:rPr>
              <a:t>msdcenter</a:t>
            </a:r>
            <a:endParaRPr lang="en-US" sz="1400" dirty="0">
              <a:solidFill>
                <a:srgbClr val="2A4179"/>
              </a:solidFill>
            </a:endParaRPr>
          </a:p>
        </p:txBody>
      </p:sp>
      <p:sp>
        <p:nvSpPr>
          <p:cNvPr id="28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3946525" y="4357688"/>
            <a:ext cx="4972050" cy="1298575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9" name="Picture 28" descr="DellCenter_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748244" cy="575044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64917" y="0"/>
            <a:ext cx="5321808" cy="4233672"/>
          </a:xfrm>
        </p:spPr>
        <p:txBody>
          <a:bodyPr/>
          <a:lstStyle>
            <a:lvl1pPr marL="0" indent="0" algn="ctr">
              <a:buNone/>
              <a:defRPr sz="44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894703" y="6343135"/>
            <a:ext cx="1311189" cy="1784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8849816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48244" y="0"/>
            <a:ext cx="5395756" cy="5750446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5" descr="dchllogo_left_colo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244" y="6175593"/>
            <a:ext cx="3389156" cy="54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PH-Aus_2c_hor+side_pms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52" y="6208283"/>
            <a:ext cx="3258086" cy="51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3493444" y="6204847"/>
            <a:ext cx="1" cy="513761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826898" y="0"/>
            <a:ext cx="5317101" cy="4230077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Twitter_logo_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663" y="6150610"/>
            <a:ext cx="332793" cy="270559"/>
          </a:xfrm>
          <a:prstGeom prst="rect">
            <a:avLst/>
          </a:prstGeom>
        </p:spPr>
      </p:pic>
      <p:pic>
        <p:nvPicPr>
          <p:cNvPr id="11" name="Picture 10" descr="f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081" y="6466087"/>
            <a:ext cx="257974" cy="2579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58121" y="6125209"/>
            <a:ext cx="122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099D3"/>
                </a:solidFill>
              </a:rPr>
              <a:t>@</a:t>
            </a:r>
            <a:r>
              <a:rPr lang="en-US" sz="1400" dirty="0" err="1" smtClean="0">
                <a:solidFill>
                  <a:srgbClr val="5099D3"/>
                </a:solidFill>
              </a:rPr>
              <a:t>msdcenter</a:t>
            </a:r>
            <a:endParaRPr lang="en-US" sz="1400" dirty="0">
              <a:solidFill>
                <a:srgbClr val="5099D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17388" y="6431308"/>
            <a:ext cx="122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A4179"/>
                </a:solidFill>
              </a:rPr>
              <a:t>/</a:t>
            </a:r>
            <a:r>
              <a:rPr lang="en-US" sz="1400" dirty="0" err="1" smtClean="0">
                <a:solidFill>
                  <a:srgbClr val="2A4179"/>
                </a:solidFill>
              </a:rPr>
              <a:t>msdcenter</a:t>
            </a:r>
            <a:endParaRPr lang="en-US" sz="1400" dirty="0">
              <a:solidFill>
                <a:srgbClr val="2A4179"/>
              </a:solidFill>
            </a:endParaRP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3946525" y="4357688"/>
            <a:ext cx="4972050" cy="1298575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6" name="Picture 15" descr="DellCenter_7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8798"/>
            <a:ext cx="3748243" cy="57592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94703" y="6343135"/>
            <a:ext cx="1311189" cy="1784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5813111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llCenter_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306" y="0"/>
            <a:ext cx="2193008" cy="3285757"/>
          </a:xfrm>
          <a:prstGeom prst="rect">
            <a:avLst/>
          </a:prstGeom>
        </p:spPr>
      </p:pic>
      <p:pic>
        <p:nvPicPr>
          <p:cNvPr id="6" name="Picture 5" descr="dchllogo_left_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244" y="6175593"/>
            <a:ext cx="3389156" cy="54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PH-Aus_2c_hor+side_pms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52" y="6208283"/>
            <a:ext cx="3258086" cy="51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3493444" y="6204847"/>
            <a:ext cx="1" cy="513761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ellCenter_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3000434" cy="6015853"/>
          </a:xfrm>
          <a:prstGeom prst="rect">
            <a:avLst/>
          </a:prstGeom>
        </p:spPr>
      </p:pic>
      <p:pic>
        <p:nvPicPr>
          <p:cNvPr id="10" name="Picture 9" descr="DellCenter_1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851" y="-1"/>
            <a:ext cx="2193010" cy="3285759"/>
          </a:xfrm>
          <a:prstGeom prst="rect">
            <a:avLst/>
          </a:prstGeom>
        </p:spPr>
      </p:pic>
      <p:pic>
        <p:nvPicPr>
          <p:cNvPr id="11" name="Picture 10" descr="DellCenter_9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216" y="-1"/>
            <a:ext cx="2255721" cy="3463153"/>
          </a:xfrm>
          <a:prstGeom prst="rect">
            <a:avLst/>
          </a:prstGeom>
        </p:spPr>
      </p:pic>
      <p:pic>
        <p:nvPicPr>
          <p:cNvPr id="12" name="Picture 11" descr="DellCenter_2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921" y="3213937"/>
            <a:ext cx="1870079" cy="2801916"/>
          </a:xfrm>
          <a:prstGeom prst="rect">
            <a:avLst/>
          </a:prstGeom>
        </p:spPr>
      </p:pic>
      <p:pic>
        <p:nvPicPr>
          <p:cNvPr id="13" name="Picture 12" descr="DellCenter_19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851" y="3213936"/>
            <a:ext cx="4459858" cy="28019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1113" y="1911815"/>
            <a:ext cx="9155113" cy="240757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en-US" sz="4800" dirty="0">
              <a:solidFill>
                <a:srgbClr val="249EB8"/>
              </a:solidFill>
              <a:latin typeface="Franklin Gothic Book"/>
              <a:cs typeface="Franklin Gothic Book"/>
            </a:endParaRP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0" y="1919466"/>
            <a:ext cx="9144000" cy="1429088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algn="ctr">
              <a:defRPr sz="4400" b="1">
                <a:solidFill>
                  <a:srgbClr val="249EB8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Twitter_logo_blue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663" y="6150610"/>
            <a:ext cx="332793" cy="270559"/>
          </a:xfrm>
          <a:prstGeom prst="rect">
            <a:avLst/>
          </a:prstGeom>
        </p:spPr>
      </p:pic>
      <p:pic>
        <p:nvPicPr>
          <p:cNvPr id="17" name="Picture 16" descr="fb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081" y="6466087"/>
            <a:ext cx="257974" cy="2579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8121" y="6125209"/>
            <a:ext cx="122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099D3"/>
                </a:solidFill>
              </a:rPr>
              <a:t>@</a:t>
            </a:r>
            <a:r>
              <a:rPr lang="en-US" sz="1400" dirty="0" err="1" smtClean="0">
                <a:solidFill>
                  <a:srgbClr val="5099D3"/>
                </a:solidFill>
              </a:rPr>
              <a:t>msdcenter</a:t>
            </a:r>
            <a:endParaRPr lang="en-US" sz="1400" dirty="0">
              <a:solidFill>
                <a:srgbClr val="5099D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17388" y="6431308"/>
            <a:ext cx="1226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2A4179"/>
                </a:solidFill>
              </a:rPr>
              <a:t>/</a:t>
            </a:r>
            <a:r>
              <a:rPr lang="en-US" sz="1400" dirty="0" err="1" smtClean="0">
                <a:solidFill>
                  <a:srgbClr val="2A4179"/>
                </a:solidFill>
              </a:rPr>
              <a:t>msdcenter</a:t>
            </a:r>
            <a:endParaRPr lang="en-US" sz="1400" dirty="0">
              <a:solidFill>
                <a:srgbClr val="2A4179"/>
              </a:solidFill>
            </a:endParaRPr>
          </a:p>
        </p:txBody>
      </p:sp>
      <p:sp>
        <p:nvSpPr>
          <p:cNvPr id="20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1" y="3348553"/>
            <a:ext cx="9143999" cy="970833"/>
          </a:xfrm>
        </p:spPr>
        <p:txBody>
          <a:bodyPr/>
          <a:lstStyle>
            <a:lvl1pPr marL="0" indent="0" algn="ctr">
              <a:buNone/>
              <a:defRPr>
                <a:solidFill>
                  <a:srgbClr val="1C94A3"/>
                </a:solidFill>
              </a:defRPr>
            </a:lvl1pPr>
            <a:lvl2pPr marL="457200" indent="0" algn="ctr">
              <a:buNone/>
              <a:defRPr>
                <a:solidFill>
                  <a:srgbClr val="FFFFFF"/>
                </a:solidFill>
              </a:defRPr>
            </a:lvl2pPr>
            <a:lvl3pPr marL="914400" indent="0" algn="ctr">
              <a:buNone/>
              <a:defRPr>
                <a:solidFill>
                  <a:srgbClr val="FFFFFF"/>
                </a:solidFill>
              </a:defRPr>
            </a:lvl3pPr>
            <a:lvl4pPr marL="1371600" indent="0" algn="ctr">
              <a:buNone/>
              <a:defRPr>
                <a:solidFill>
                  <a:srgbClr val="FFFFFF"/>
                </a:solidFill>
              </a:defRPr>
            </a:lvl4pPr>
            <a:lvl5pPr marL="1828800" indent="0" algn="ctr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94703" y="6343135"/>
            <a:ext cx="1311189" cy="1784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18460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7" descr="Haley-cut-ou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063" y="4343400"/>
            <a:ext cx="17351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63000" cy="51816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152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3" name="Picture 6" descr="dchllogo_center_whit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7" r="35789" b="43478"/>
          <a:stretch>
            <a:fillRect/>
          </a:stretch>
        </p:blipFill>
        <p:spPr bwMode="auto">
          <a:xfrm>
            <a:off x="7686675" y="76200"/>
            <a:ext cx="14573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36904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0"/>
            <a:ext cx="7391400" cy="9906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Franklin Gothic Book"/>
              <a:cs typeface="Franklin Gothic Book"/>
            </a:endParaRPr>
          </a:p>
        </p:txBody>
      </p:sp>
      <p:pic>
        <p:nvPicPr>
          <p:cNvPr id="5" name="Picture 6" descr="dchllogo_center_whit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7" r="35789" b="43478"/>
          <a:stretch>
            <a:fillRect/>
          </a:stretch>
        </p:blipFill>
        <p:spPr bwMode="auto">
          <a:xfrm>
            <a:off x="7686675" y="76200"/>
            <a:ext cx="14573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990600" y="6446838"/>
            <a:ext cx="0" cy="38100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chllogo_center_colo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410325"/>
            <a:ext cx="838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010400" cy="57912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57912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 descr="DellCenter_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" y="0"/>
            <a:ext cx="1905039" cy="6333469"/>
          </a:xfrm>
          <a:prstGeom prst="rect">
            <a:avLst/>
          </a:prstGeom>
        </p:spPr>
      </p:pic>
      <p:pic>
        <p:nvPicPr>
          <p:cNvPr id="12" name="Picture 11" descr="SPH-Aus_2c_hor+below_pms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60"/>
          <a:stretch/>
        </p:blipFill>
        <p:spPr bwMode="auto">
          <a:xfrm>
            <a:off x="76200" y="64119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869315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llCenter_2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4483" y="0"/>
            <a:ext cx="1889517" cy="63060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207686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6" descr="dchllogo_center_whit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8" r="20393" b="42805"/>
          <a:stretch>
            <a:fillRect/>
          </a:stretch>
        </p:blipFill>
        <p:spPr bwMode="auto">
          <a:xfrm>
            <a:off x="0" y="76200"/>
            <a:ext cx="15636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H-Aus_2c_hor+below_pms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52"/>
          <a:stretch/>
        </p:blipFill>
        <p:spPr bwMode="auto">
          <a:xfrm>
            <a:off x="7239000" y="6402389"/>
            <a:ext cx="8382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8153400" y="6437313"/>
            <a:ext cx="0" cy="382587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chllogo_center_color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838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4650" y="1066800"/>
            <a:ext cx="7010400" cy="57150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5438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0307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0"/>
            <a:ext cx="7391400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6" descr="dchllogo_center_white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97" r="35789" b="43478"/>
          <a:stretch>
            <a:fillRect/>
          </a:stretch>
        </p:blipFill>
        <p:spPr bwMode="auto">
          <a:xfrm>
            <a:off x="7686675" y="76200"/>
            <a:ext cx="14573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PH-Aus_2c_hor+below_pms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60"/>
          <a:stretch/>
        </p:blipFill>
        <p:spPr bwMode="auto">
          <a:xfrm>
            <a:off x="76200" y="64119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990600" y="6446838"/>
            <a:ext cx="0" cy="38100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chllogo_center_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6410325"/>
            <a:ext cx="8382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7010400" cy="57912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57912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 descr="DellCenter_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384"/>
            <a:ext cx="1916283" cy="636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51408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ellCenter_1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666" y="708876"/>
            <a:ext cx="1945334" cy="55528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6" descr="dchllogo_center_whit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8" r="20393" b="42805"/>
          <a:stretch>
            <a:fillRect/>
          </a:stretch>
        </p:blipFill>
        <p:spPr bwMode="auto">
          <a:xfrm>
            <a:off x="0" y="76200"/>
            <a:ext cx="15636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8153400" y="6437313"/>
            <a:ext cx="0" cy="382587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chllogo_center_colo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6400800"/>
            <a:ext cx="838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4650" y="1066800"/>
            <a:ext cx="7010400" cy="5715000"/>
          </a:xfrm>
        </p:spPr>
        <p:txBody>
          <a:bodyPr/>
          <a:lstStyle>
            <a:lvl1pPr>
              <a:defRPr>
                <a:latin typeface="Franklin Gothic Book" pitchFamily="34" charset="0"/>
                <a:cs typeface="Arial" pitchFamily="34" charset="0"/>
              </a:defRPr>
            </a:lvl1pPr>
            <a:lvl2pPr>
              <a:defRPr>
                <a:latin typeface="Franklin Gothic Book" pitchFamily="34" charset="0"/>
                <a:cs typeface="Arial" pitchFamily="34" charset="0"/>
              </a:defRPr>
            </a:lvl2pPr>
            <a:lvl3pPr>
              <a:defRPr>
                <a:latin typeface="Franklin Gothic Book" pitchFamily="34" charset="0"/>
                <a:cs typeface="Arial" pitchFamily="34" charset="0"/>
              </a:defRPr>
            </a:lvl3pPr>
            <a:lvl4pPr>
              <a:defRPr>
                <a:latin typeface="Franklin Gothic Book" pitchFamily="34" charset="0"/>
                <a:cs typeface="Arial" pitchFamily="34" charset="0"/>
              </a:defRPr>
            </a:lvl4pPr>
            <a:lvl5pPr>
              <a:defRPr>
                <a:latin typeface="Franklin Gothic Book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543800" cy="6858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>
              <a:defRPr sz="3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2" name="Picture 11" descr="SPH-Aus_2c_hor+below_pms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152"/>
          <a:stretch/>
        </p:blipFill>
        <p:spPr bwMode="auto">
          <a:xfrm>
            <a:off x="7239000" y="6402389"/>
            <a:ext cx="8382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795747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fld id="{56ED70A4-D3D6-FE47-AF95-7AE0F4DA9A9F}" type="datetimeFigureOut">
              <a:rPr lang="en-US" smtClean="0"/>
              <a:t>12/19/2016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advClick="0"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Franklin Gothic Book" pitchFamily="34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Franklin Gothic Book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Franklin Gothic Book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Franklin Gothic Book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Franklin Gothic Book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Franklin Gothic Book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Franklin Gothic Book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Franklin Gothic Book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Franklin Gothic Book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Franklin Gothic Book" pitchFamily="34" charset="0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Franklin Gothic Book" pitchFamily="34" charset="0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Franklin Gothic Book" pitchFamily="34" charset="0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Franklin Gothic Book" pitchFamily="34" charset="0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Franklin Gothic Book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pcl.2016.06.00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Use of Social Media </a:t>
            </a:r>
            <a:br>
              <a:rPr lang="en-US" dirty="0" smtClean="0"/>
            </a:br>
            <a:r>
              <a:rPr lang="en-US" dirty="0" smtClean="0"/>
              <a:t>for Advocacy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Steve Kelder, PhD, MPH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Brooks Ballard, MPH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857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Sender – Message </a:t>
            </a:r>
            <a:r>
              <a:rPr lang="en-US" dirty="0"/>
              <a:t>–</a:t>
            </a:r>
            <a:r>
              <a:rPr lang="en-US" dirty="0" smtClean="0"/>
              <a:t> Media Mix </a:t>
            </a:r>
            <a:r>
              <a:rPr lang="en-US" dirty="0"/>
              <a:t>–</a:t>
            </a:r>
            <a:r>
              <a:rPr lang="en-US" dirty="0" smtClean="0"/>
              <a:t> Receiver</a:t>
            </a:r>
          </a:p>
          <a:p>
            <a:pPr lvl="1"/>
            <a:r>
              <a:rPr lang="en-US" dirty="0" smtClean="0"/>
              <a:t>Copywriting &amp; Artwork</a:t>
            </a:r>
          </a:p>
          <a:p>
            <a:pPr lvl="1"/>
            <a:r>
              <a:rPr lang="en-US" dirty="0" smtClean="0"/>
              <a:t>Color</a:t>
            </a:r>
          </a:p>
          <a:p>
            <a:pPr lvl="1"/>
            <a:r>
              <a:rPr lang="en-US" dirty="0" smtClean="0"/>
              <a:t>Frequency </a:t>
            </a:r>
          </a:p>
          <a:p>
            <a:pPr lvl="1"/>
            <a:r>
              <a:rPr lang="en-US" dirty="0" smtClean="0"/>
              <a:t>Time of day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 err="1" smtClean="0"/>
              <a:t>Batra</a:t>
            </a:r>
            <a:r>
              <a:rPr lang="en-US" sz="2400" dirty="0" smtClean="0"/>
              <a:t> </a:t>
            </a:r>
            <a:r>
              <a:rPr lang="en-US" sz="2400" dirty="0"/>
              <a:t>R, Keller KL. Integrating Marketing Communications: New Findings, New Lessons, and New Ideas. Journal of Marketing. 2016 Nov;80(6):122-45.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questions……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929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0704"/>
            <a:ext cx="7665720" cy="5181600"/>
          </a:xfrm>
        </p:spPr>
        <p:txBody>
          <a:bodyPr/>
          <a:lstStyle/>
          <a:p>
            <a:r>
              <a:rPr lang="en-US" sz="2500" dirty="0"/>
              <a:t>Social media is everywhere and used by adults and children. </a:t>
            </a:r>
          </a:p>
          <a:p>
            <a:r>
              <a:rPr lang="en-US" sz="2500" dirty="0" smtClean="0"/>
              <a:t>Social </a:t>
            </a:r>
            <a:r>
              <a:rPr lang="en-US" sz="2500" dirty="0"/>
              <a:t>media can have a positive impact on child development in terms of fostering communication, socialization, and learning. </a:t>
            </a:r>
          </a:p>
          <a:p>
            <a:r>
              <a:rPr lang="en-US" sz="2500" dirty="0" smtClean="0"/>
              <a:t>Social </a:t>
            </a:r>
            <a:r>
              <a:rPr lang="en-US" sz="2500" dirty="0"/>
              <a:t>medial can have a negative impact on child development with such issues as bullying, sexting, and inappropriate content contributing to additional issues. </a:t>
            </a:r>
          </a:p>
          <a:p>
            <a:r>
              <a:rPr lang="en-US" sz="2500" dirty="0" smtClean="0"/>
              <a:t>Social </a:t>
            </a:r>
            <a:r>
              <a:rPr lang="en-US" sz="2500" dirty="0"/>
              <a:t>media can have positive and negative issues on family health and needs to be used within a family with attention and care with a focus on the ages of the children at home.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7866888" cy="685800"/>
          </a:xfrm>
        </p:spPr>
        <p:txBody>
          <a:bodyPr/>
          <a:lstStyle/>
          <a:p>
            <a:r>
              <a:rPr lang="en-US" dirty="0"/>
              <a:t>Social Media Challenges and Concerns for </a:t>
            </a:r>
            <a:r>
              <a:rPr lang="en-US" sz="1400" dirty="0" smtClean="0"/>
              <a:t>Families  </a:t>
            </a:r>
            <a:r>
              <a:rPr lang="pt-BR" sz="1400" dirty="0"/>
              <a:t>Pediatr Clin N Am 63 (2016) 841–849 </a:t>
            </a:r>
            <a:r>
              <a:rPr lang="en-US" sz="1400" dirty="0"/>
              <a:t>9 </a:t>
            </a:r>
            <a:r>
              <a:rPr lang="en-US" sz="1400" dirty="0">
                <a:hlinkClick r:id="rId3"/>
              </a:rPr>
              <a:t>http://</a:t>
            </a:r>
            <a:r>
              <a:rPr lang="en-US" sz="1400" dirty="0" smtClean="0">
                <a:hlinkClick r:id="rId3"/>
              </a:rPr>
              <a:t>dx.doi.org/10.1016/j.pcl.2016.06.009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832561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 goal unto itself!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953" y="2221400"/>
            <a:ext cx="4642574" cy="2936568"/>
          </a:xfrm>
          <a:prstGeom prst="rect">
            <a:avLst/>
          </a:prstGeom>
        </p:spPr>
      </p:pic>
      <p:pic>
        <p:nvPicPr>
          <p:cNvPr id="11" name="Picture 10" descr="twitter_analytic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6" y="5157968"/>
            <a:ext cx="2859718" cy="1028801"/>
          </a:xfrm>
          <a:prstGeom prst="rect">
            <a:avLst/>
          </a:prstGeom>
        </p:spPr>
      </p:pic>
      <p:pic>
        <p:nvPicPr>
          <p:cNvPr id="12" name="Picture 11" descr="new-logo-google-analytics-2016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26658" r="31943" b="20674"/>
          <a:stretch/>
        </p:blipFill>
        <p:spPr>
          <a:xfrm>
            <a:off x="5178237" y="5343221"/>
            <a:ext cx="3737163" cy="715338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 bwMode="auto">
          <a:xfrm>
            <a:off x="4029619" y="5270259"/>
            <a:ext cx="619547" cy="78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1C94A3"/>
                </a:solidFill>
                <a:latin typeface="Franklin Gothic Book" pitchFamily="34" charset="0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2"/>
                </a:solidFill>
                <a:latin typeface="Franklin Gothic Book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5400" dirty="0" smtClean="0"/>
              <a:t>&amp;</a:t>
            </a:r>
            <a:endParaRPr lang="en-US" sz="5400" dirty="0"/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215670" y="1047400"/>
            <a:ext cx="8699731" cy="1070167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Our goal is to use social media to drive utilization &amp; awareness of tools and resources on our website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18220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ugust-Comms-Snapsho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05" r="-2930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Communications to Larger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55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#TOAW2016</a:t>
            </a:r>
            <a:endParaRPr lang="en-US" dirty="0"/>
          </a:p>
        </p:txBody>
      </p:sp>
      <p:pic>
        <p:nvPicPr>
          <p:cNvPr id="2" name="Picture 1" descr="TOAW2016-tweetchat-co-hos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81" y="1192927"/>
            <a:ext cx="6551199" cy="50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385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#TOAW2016</a:t>
            </a:r>
            <a:endParaRPr lang="en-US" dirty="0"/>
          </a:p>
        </p:txBody>
      </p:sp>
      <p:pic>
        <p:nvPicPr>
          <p:cNvPr id="5" name="Picture 4" descr="Screen Shot 2016-11-11 at 2.10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88"/>
          <a:stretch/>
        </p:blipFill>
        <p:spPr>
          <a:xfrm>
            <a:off x="4664647" y="3500863"/>
            <a:ext cx="4047976" cy="1847510"/>
          </a:xfrm>
          <a:prstGeom prst="rect">
            <a:avLst/>
          </a:prstGeom>
        </p:spPr>
      </p:pic>
      <p:pic>
        <p:nvPicPr>
          <p:cNvPr id="6" name="Picture 5" descr="Screen Shot 2016-11-11 at 2.12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07" y="2831579"/>
            <a:ext cx="3978369" cy="3478231"/>
          </a:xfrm>
          <a:prstGeom prst="rect">
            <a:avLst/>
          </a:prstGeom>
        </p:spPr>
      </p:pic>
      <p:pic>
        <p:nvPicPr>
          <p:cNvPr id="7" name="Picture 6" descr="Screen Shot 2016-11-11 at 2.09.5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09"/>
          <a:stretch/>
        </p:blipFill>
        <p:spPr>
          <a:xfrm>
            <a:off x="2555251" y="898265"/>
            <a:ext cx="4031850" cy="163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0891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worked: #TOAW2016</a:t>
            </a:r>
            <a:endParaRPr lang="en-US" dirty="0"/>
          </a:p>
        </p:txBody>
      </p:sp>
      <p:pic>
        <p:nvPicPr>
          <p:cNvPr id="4" name="Picture 3" descr="Screen Shot 2016-11-11 at 2.11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3269314" cy="3730938"/>
          </a:xfrm>
          <a:prstGeom prst="rect">
            <a:avLst/>
          </a:prstGeom>
        </p:spPr>
      </p:pic>
      <p:pic>
        <p:nvPicPr>
          <p:cNvPr id="5" name="Picture 4" descr="Screen Shot 2016-11-11 at 2.09.52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2"/>
          <a:stretch/>
        </p:blipFill>
        <p:spPr>
          <a:xfrm>
            <a:off x="1115514" y="2978432"/>
            <a:ext cx="2857433" cy="3836664"/>
          </a:xfrm>
          <a:prstGeom prst="rect">
            <a:avLst/>
          </a:prstGeom>
        </p:spPr>
      </p:pic>
      <p:pic>
        <p:nvPicPr>
          <p:cNvPr id="6" name="Picture 5" descr="Screen Shot 2016-11-11 at 2.10.39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6"/>
          <a:stretch/>
        </p:blipFill>
        <p:spPr>
          <a:xfrm>
            <a:off x="3518295" y="937423"/>
            <a:ext cx="2951553" cy="3312089"/>
          </a:xfrm>
          <a:prstGeom prst="rect">
            <a:avLst/>
          </a:prstGeom>
        </p:spPr>
      </p:pic>
      <p:pic>
        <p:nvPicPr>
          <p:cNvPr id="7" name="Picture 6" descr="Screen Shot 2016-11-11 at 2.22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63" y="4180868"/>
            <a:ext cx="4073078" cy="2565584"/>
          </a:xfrm>
          <a:prstGeom prst="rect">
            <a:avLst/>
          </a:prstGeom>
        </p:spPr>
      </p:pic>
      <p:pic>
        <p:nvPicPr>
          <p:cNvPr id="8" name="Picture 7" descr="Screen Shot 2016-11-11 at 2.23.5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48" y="2036625"/>
            <a:ext cx="2657769" cy="15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773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the conversation</a:t>
            </a:r>
            <a:endParaRPr lang="en-US" dirty="0"/>
          </a:p>
        </p:txBody>
      </p:sp>
      <p:pic>
        <p:nvPicPr>
          <p:cNvPr id="4" name="Picture 3" descr="Screen Shot 2016-11-11 at 2.29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15471"/>
            <a:ext cx="3340018" cy="2775638"/>
          </a:xfrm>
          <a:prstGeom prst="rect">
            <a:avLst/>
          </a:prstGeom>
        </p:spPr>
      </p:pic>
      <p:pic>
        <p:nvPicPr>
          <p:cNvPr id="5" name="Picture 4" descr="Screen Shot 2016-11-11 at 2.3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29" y="1115471"/>
            <a:ext cx="4137384" cy="3187915"/>
          </a:xfrm>
          <a:prstGeom prst="rect">
            <a:avLst/>
          </a:prstGeom>
        </p:spPr>
      </p:pic>
      <p:pic>
        <p:nvPicPr>
          <p:cNvPr id="6" name="Picture 5" descr="Screen Shot 2016-11-11 at 2.31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95" y="3133125"/>
            <a:ext cx="3449514" cy="370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92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Reach across sectors</a:t>
            </a:r>
          </a:p>
          <a:p>
            <a:r>
              <a:rPr lang="en-US" dirty="0" smtClean="0"/>
              <a:t>Advance your/organization’s cause</a:t>
            </a:r>
          </a:p>
          <a:p>
            <a:r>
              <a:rPr lang="en-US" dirty="0" smtClean="0"/>
              <a:t>Grow a community</a:t>
            </a:r>
          </a:p>
          <a:p>
            <a:r>
              <a:rPr lang="en-US" dirty="0" smtClean="0"/>
              <a:t>Monitor and adapt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practices</a:t>
            </a:r>
            <a:endParaRPr lang="en-US" dirty="0"/>
          </a:p>
        </p:txBody>
      </p:sp>
      <p:pic>
        <p:nvPicPr>
          <p:cNvPr id="5" name="Picture 4" descr="Screen Shot 2016-11-11 at 2.09.5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2"/>
          <a:stretch/>
        </p:blipFill>
        <p:spPr>
          <a:xfrm>
            <a:off x="4264697" y="2420695"/>
            <a:ext cx="3243572" cy="4355131"/>
          </a:xfrm>
          <a:prstGeom prst="rect">
            <a:avLst/>
          </a:prstGeom>
        </p:spPr>
      </p:pic>
      <p:pic>
        <p:nvPicPr>
          <p:cNvPr id="6" name="Picture 5" descr="Screen Shot 2016-11-11 at 2.11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079" y="2420695"/>
            <a:ext cx="3415189" cy="3897410"/>
          </a:xfrm>
          <a:prstGeom prst="rect">
            <a:avLst/>
          </a:prstGeom>
        </p:spPr>
      </p:pic>
      <p:pic>
        <p:nvPicPr>
          <p:cNvPr id="7" name="Picture 6" descr="Screen Shot 2016-11-11 at 2.22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63" y="2584887"/>
            <a:ext cx="4073078" cy="25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998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#TOAW2016</a:t>
            </a:r>
            <a:endParaRPr lang="en-US" dirty="0"/>
          </a:p>
        </p:txBody>
      </p:sp>
      <p:pic>
        <p:nvPicPr>
          <p:cNvPr id="4" name="Picture 3" descr="Final TOAW2016 Sta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88" y="838200"/>
            <a:ext cx="5986589" cy="5508668"/>
          </a:xfrm>
          <a:prstGeom prst="rect">
            <a:avLst/>
          </a:prstGeom>
        </p:spPr>
      </p:pic>
      <p:pic>
        <p:nvPicPr>
          <p:cNvPr id="5" name="Picture 4" descr="Screen Shot 2016-11-11 at 2.36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16" y="3012525"/>
            <a:ext cx="5763084" cy="35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207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42560" y="1238135"/>
            <a:ext cx="6759039" cy="575257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Steve </a:t>
            </a:r>
            <a:r>
              <a:rPr lang="en-US" dirty="0" err="1" smtClean="0"/>
              <a:t>Kelder</a:t>
            </a:r>
            <a:r>
              <a:rPr lang="en-US" dirty="0" smtClean="0"/>
              <a:t>, PhD, MPH</a:t>
            </a:r>
            <a:br>
              <a:rPr lang="en-US" dirty="0" smtClean="0"/>
            </a:br>
            <a:r>
              <a:rPr lang="en-US" sz="1800" dirty="0" smtClean="0"/>
              <a:t>Co-Director, Michael &amp; Susan Dell Center for Healthy Living</a:t>
            </a:r>
            <a:br>
              <a:rPr lang="en-US" sz="1800" dirty="0" smtClean="0"/>
            </a:br>
            <a:r>
              <a:rPr lang="en-US" sz="1800" dirty="0" smtClean="0"/>
              <a:t>Associate Regional Dean, UTSPH Austin Regional Campus</a:t>
            </a:r>
            <a:br>
              <a:rPr lang="en-US" sz="1800" dirty="0" smtClean="0"/>
            </a:br>
            <a:r>
              <a:rPr lang="en-US" sz="1400" dirty="0" smtClean="0"/>
              <a:t>Beth Toby Grossman Distinguished Professor in Spirituality and Healing</a:t>
            </a:r>
            <a:br>
              <a:rPr lang="en-US" sz="1400" dirty="0" smtClean="0"/>
            </a:br>
            <a:r>
              <a:rPr lang="en-US" sz="1400" dirty="0" smtClean="0"/>
              <a:t>Professor, Division of Epidemiology, Human Genetics, and Environmental Sciences</a:t>
            </a:r>
            <a:br>
              <a:rPr lang="en-US" sz="1400" dirty="0" smtClean="0"/>
            </a:br>
            <a:r>
              <a:rPr lang="en-US" sz="2000" b="1" dirty="0" smtClean="0">
                <a:solidFill>
                  <a:srgbClr val="5099D3"/>
                </a:solidFill>
              </a:rPr>
              <a:t>Twitter: @</a:t>
            </a:r>
            <a:r>
              <a:rPr lang="en-US" sz="2000" b="1" dirty="0" err="1" smtClean="0">
                <a:solidFill>
                  <a:srgbClr val="5099D3"/>
                </a:solidFill>
              </a:rPr>
              <a:t>DrSteveKelder</a:t>
            </a:r>
            <a:endParaRPr lang="en-US" sz="2000" b="1" dirty="0" smtClean="0">
              <a:solidFill>
                <a:srgbClr val="5099D3"/>
              </a:solidFill>
            </a:endParaRP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dirty="0" smtClean="0"/>
              <a:t>Brooks Ballard, MPH</a:t>
            </a:r>
            <a:br>
              <a:rPr lang="en-US" dirty="0" smtClean="0"/>
            </a:br>
            <a:r>
              <a:rPr lang="en-US" sz="1800" dirty="0" smtClean="0"/>
              <a:t>Communications, </a:t>
            </a:r>
            <a:r>
              <a:rPr lang="en-US" sz="1800" dirty="0"/>
              <a:t>Michael &amp; Susan Dell Center for Healthy Living</a:t>
            </a:r>
            <a:br>
              <a:rPr lang="en-US" sz="1800" dirty="0"/>
            </a:br>
            <a:r>
              <a:rPr lang="en-US" sz="2000" b="1" dirty="0">
                <a:solidFill>
                  <a:srgbClr val="5099D3"/>
                </a:solidFill>
              </a:rPr>
              <a:t>Twitter: </a:t>
            </a:r>
            <a:r>
              <a:rPr lang="en-US" sz="2000" b="1" dirty="0" smtClean="0">
                <a:solidFill>
                  <a:srgbClr val="5099D3"/>
                </a:solidFill>
              </a:rPr>
              <a:t>@</a:t>
            </a:r>
            <a:r>
              <a:rPr lang="en-US" sz="2000" b="1" dirty="0" err="1" smtClean="0">
                <a:solidFill>
                  <a:srgbClr val="5099D3"/>
                </a:solidFill>
              </a:rPr>
              <a:t>BrooksBallard</a:t>
            </a:r>
            <a:endParaRPr lang="en-US" sz="2000" b="1" dirty="0">
              <a:solidFill>
                <a:srgbClr val="5099D3"/>
              </a:solidFill>
            </a:endParaRPr>
          </a:p>
          <a:p>
            <a:pPr marL="0" indent="0">
              <a:buNone/>
            </a:pPr>
            <a:endParaRPr lang="en-US" sz="14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Us</a:t>
            </a:r>
            <a:endParaRPr lang="en-US" dirty="0"/>
          </a:p>
        </p:txBody>
      </p:sp>
      <p:pic>
        <p:nvPicPr>
          <p:cNvPr id="4" name="Picture 3" descr="SK_0038.ColorLowRez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36"/>
          <a:stretch/>
        </p:blipFill>
        <p:spPr>
          <a:xfrm>
            <a:off x="257676" y="1329741"/>
            <a:ext cx="1720898" cy="2437450"/>
          </a:xfrm>
          <a:prstGeom prst="rect">
            <a:avLst/>
          </a:prstGeom>
        </p:spPr>
      </p:pic>
      <p:pic>
        <p:nvPicPr>
          <p:cNvPr id="5" name="Picture 4" descr="bballard:Dropbox:MSD Center Website:Staff Photos for Website:Brooks Ballard.pn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21229"/>
          <a:stretch/>
        </p:blipFill>
        <p:spPr bwMode="auto">
          <a:xfrm>
            <a:off x="257676" y="4073889"/>
            <a:ext cx="1720898" cy="24374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6876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Types of detractors</a:t>
            </a:r>
          </a:p>
          <a:p>
            <a:pPr lvl="1"/>
            <a:r>
              <a:rPr lang="en-US" dirty="0" smtClean="0"/>
              <a:t>Skeptics</a:t>
            </a:r>
          </a:p>
          <a:p>
            <a:pPr lvl="1"/>
            <a:r>
              <a:rPr lang="en-US" dirty="0" smtClean="0"/>
              <a:t>Opposition</a:t>
            </a:r>
          </a:p>
          <a:p>
            <a:pPr lvl="1"/>
            <a:r>
              <a:rPr lang="en-US" dirty="0" smtClean="0"/>
              <a:t>Trolls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Detractors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741117"/>
            <a:ext cx="3731384" cy="2467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285" y="1587399"/>
            <a:ext cx="4575814" cy="2287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367" y="4745041"/>
            <a:ext cx="3290644" cy="177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60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 when NOT to engage</a:t>
            </a:r>
          </a:p>
          <a:p>
            <a:pPr lvl="1"/>
            <a:r>
              <a:rPr lang="en-US" dirty="0" smtClean="0"/>
              <a:t>Block offensive or insulting users</a:t>
            </a:r>
          </a:p>
          <a:p>
            <a:r>
              <a:rPr lang="en-US" dirty="0" smtClean="0"/>
              <a:t>Keep a cool head; never insult people or their thoughts/beliefs/experiences</a:t>
            </a:r>
          </a:p>
          <a:p>
            <a:pPr lvl="1"/>
            <a:r>
              <a:rPr lang="en-US" dirty="0" smtClean="0"/>
              <a:t>Correct the record with facts</a:t>
            </a:r>
          </a:p>
          <a:p>
            <a:r>
              <a:rPr lang="en-US" dirty="0" smtClean="0"/>
              <a:t>Detractors can make your messages stronger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Detractors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555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Promotion of health and access to health(y) services and opportunities</a:t>
            </a:r>
          </a:p>
          <a:p>
            <a:pPr lvl="1"/>
            <a:r>
              <a:rPr lang="en-US" dirty="0" smtClean="0"/>
              <a:t>Ex: Health messages, </a:t>
            </a:r>
            <a:r>
              <a:rPr lang="en-US" dirty="0"/>
              <a:t>resources, information, policies, programs, and best </a:t>
            </a:r>
            <a:r>
              <a:rPr lang="en-US" dirty="0" smtClean="0"/>
              <a:t>practices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mean by “health advocacy”?</a:t>
            </a:r>
            <a:endParaRPr lang="en-US" dirty="0"/>
          </a:p>
        </p:txBody>
      </p:sp>
      <p:pic>
        <p:nvPicPr>
          <p:cNvPr id="2" name="Picture 1" descr="Screen Shot 2016-11-11 at 1.4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29251"/>
            <a:ext cx="2221565" cy="2539841"/>
          </a:xfrm>
          <a:prstGeom prst="rect">
            <a:avLst/>
          </a:prstGeom>
        </p:spPr>
      </p:pic>
      <p:pic>
        <p:nvPicPr>
          <p:cNvPr id="3" name="Picture 2" descr="Screen Shot 2016-11-11 at 1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60" y="3821560"/>
            <a:ext cx="2274029" cy="2936691"/>
          </a:xfrm>
          <a:prstGeom prst="rect">
            <a:avLst/>
          </a:prstGeom>
        </p:spPr>
      </p:pic>
      <p:pic>
        <p:nvPicPr>
          <p:cNvPr id="6" name="Picture 5" descr="Hoelscher at US Capitol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26" y="3252026"/>
            <a:ext cx="3581279" cy="1846962"/>
          </a:xfrm>
          <a:prstGeom prst="rect">
            <a:avLst/>
          </a:prstGeom>
        </p:spPr>
      </p:pic>
      <p:pic>
        <p:nvPicPr>
          <p:cNvPr id="7" name="Picture 6" descr="TOAW2016-tweetchat-co-hos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98" y="4825483"/>
            <a:ext cx="2501229" cy="193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190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Brief background on how social media has changed advocacy practices</a:t>
            </a:r>
          </a:p>
          <a:p>
            <a:r>
              <a:rPr lang="en-US" dirty="0" smtClean="0"/>
              <a:t>How social media is being used in advocacy</a:t>
            </a:r>
          </a:p>
          <a:p>
            <a:pPr lvl="1"/>
            <a:r>
              <a:rPr lang="en-US" dirty="0" smtClean="0"/>
              <a:t>Public education/Awareness</a:t>
            </a:r>
          </a:p>
          <a:p>
            <a:pPr lvl="1"/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Promoting (organization) values &amp; goals</a:t>
            </a:r>
          </a:p>
          <a:p>
            <a:pPr lvl="1"/>
            <a:r>
              <a:rPr lang="en-US" dirty="0" smtClean="0"/>
              <a:t>Dialogues</a:t>
            </a:r>
          </a:p>
          <a:p>
            <a:pPr lvl="1"/>
            <a:r>
              <a:rPr lang="en-US" dirty="0" smtClean="0"/>
              <a:t>Calls-to-Action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social media fit into health advocacy?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26671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social media fit into health advocacy?</a:t>
            </a:r>
            <a:endParaRPr lang="en-US" dirty="0"/>
          </a:p>
        </p:txBody>
      </p:sp>
      <p:pic>
        <p:nvPicPr>
          <p:cNvPr id="5" name="Picture 4" descr="Screen Shot 2016-11-11 at 1.41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9" y="1269921"/>
            <a:ext cx="2221565" cy="25398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56314" y="1285949"/>
            <a:ext cx="2820777" cy="2250369"/>
            <a:chOff x="3014026" y="4538985"/>
            <a:chExt cx="2820777" cy="2250369"/>
          </a:xfrm>
        </p:grpSpPr>
        <p:pic>
          <p:nvPicPr>
            <p:cNvPr id="11" name="Picture 10" descr="Screen Shot 2016-11-11 at 1.51.19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8299" y="4634566"/>
              <a:ext cx="2746504" cy="215478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4026" y="4538985"/>
              <a:ext cx="690979" cy="690979"/>
            </a:xfrm>
            <a:prstGeom prst="rect">
              <a:avLst/>
            </a:prstGeom>
          </p:spPr>
        </p:pic>
      </p:grpSp>
      <p:pic>
        <p:nvPicPr>
          <p:cNvPr id="14" name="Picture 13" descr="Screen Shot 2016-11-11 at 1.52.4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26992"/>
            <a:ext cx="2364440" cy="1890937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668841" y="868869"/>
            <a:ext cx="3475159" cy="2216118"/>
            <a:chOff x="5668841" y="1427589"/>
            <a:chExt cx="3475159" cy="2216118"/>
          </a:xfrm>
        </p:grpSpPr>
        <p:pic>
          <p:nvPicPr>
            <p:cNvPr id="10" name="Picture 9" descr="Screen Shot 2016-11-11 at 1.49.53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314" y="1427589"/>
              <a:ext cx="2373686" cy="2216118"/>
            </a:xfrm>
            <a:prstGeom prst="rect">
              <a:avLst/>
            </a:prstGeom>
          </p:spPr>
        </p:pic>
        <p:pic>
          <p:nvPicPr>
            <p:cNvPr id="9" name="Picture 8" descr="Nature U_final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841" y="2411134"/>
              <a:ext cx="1535977" cy="83092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690653" y="4173980"/>
            <a:ext cx="3175714" cy="2197959"/>
            <a:chOff x="3123843" y="4012477"/>
            <a:chExt cx="3711900" cy="2467172"/>
          </a:xfrm>
        </p:grpSpPr>
        <p:pic>
          <p:nvPicPr>
            <p:cNvPr id="16" name="Picture 15" descr="Screen Shot 2016-11-11 at 1.57.55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3843" y="4012477"/>
              <a:ext cx="3711900" cy="246717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16858" t="24187" r="13708" b="24481"/>
            <a:stretch/>
          </p:blipFill>
          <p:spPr>
            <a:xfrm>
              <a:off x="5377091" y="5827138"/>
              <a:ext cx="1289096" cy="593006"/>
            </a:xfrm>
            <a:prstGeom prst="rect">
              <a:avLst/>
            </a:prstGeom>
          </p:spPr>
        </p:pic>
      </p:grpSp>
      <p:pic>
        <p:nvPicPr>
          <p:cNvPr id="20" name="Picture 19" descr="SOS-Livestream-promo_All_FINAL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30" y="4833169"/>
            <a:ext cx="2552970" cy="19149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4897" y="3084987"/>
            <a:ext cx="1799841" cy="179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997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can’t afford advertising or public relations</a:t>
            </a:r>
          </a:p>
          <a:p>
            <a:r>
              <a:rPr lang="en-US" dirty="0" smtClean="0"/>
              <a:t>Public health is important, yet misunderstood</a:t>
            </a:r>
          </a:p>
          <a:p>
            <a:r>
              <a:rPr lang="en-US" dirty="0" smtClean="0"/>
              <a:t>Children need advocates</a:t>
            </a:r>
          </a:p>
          <a:p>
            <a:r>
              <a:rPr lang="en-US" dirty="0" smtClean="0"/>
              <a:t>Today, I can easily reach @ 500 people per day</a:t>
            </a:r>
          </a:p>
          <a:p>
            <a:r>
              <a:rPr lang="en-US" dirty="0" smtClean="0"/>
              <a:t>Give a man a fish; teach a man to fish….</a:t>
            </a:r>
          </a:p>
          <a:p>
            <a:r>
              <a:rPr lang="en-US" dirty="0" smtClean="0"/>
              <a:t>Did twitter work for Donald Trump?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Steve Kelder use social media?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1058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purpose?</a:t>
            </a:r>
            <a:endParaRPr lang="en-US" dirty="0"/>
          </a:p>
        </p:txBody>
      </p:sp>
      <p:pic>
        <p:nvPicPr>
          <p:cNvPr id="4" name="Picture 3" descr="bigstock-silhouette-of-a-man-s-head-wit-3466985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91" y="1142167"/>
            <a:ext cx="2234859" cy="2234859"/>
          </a:xfrm>
          <a:prstGeom prst="rect">
            <a:avLst/>
          </a:prstGeom>
        </p:spPr>
      </p:pic>
      <p:pic>
        <p:nvPicPr>
          <p:cNvPr id="5" name="Picture 4" descr="communitytogeth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688" y="348218"/>
            <a:ext cx="4635898" cy="2317949"/>
          </a:xfrm>
          <a:prstGeom prst="rect">
            <a:avLst/>
          </a:prstGeom>
        </p:spPr>
      </p:pic>
      <p:pic>
        <p:nvPicPr>
          <p:cNvPr id="6" name="Picture 5" descr="01-01-Firms-in-Focus-Illustrati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6770"/>
            <a:ext cx="3088805" cy="1865638"/>
          </a:xfrm>
          <a:prstGeom prst="rect">
            <a:avLst/>
          </a:prstGeom>
        </p:spPr>
      </p:pic>
      <p:pic>
        <p:nvPicPr>
          <p:cNvPr id="7" name="Picture 6" descr="texas-capitol-building-ron-hal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578" y="4698115"/>
            <a:ext cx="2743200" cy="2057400"/>
          </a:xfrm>
          <a:prstGeom prst="rect">
            <a:avLst/>
          </a:prstGeom>
        </p:spPr>
      </p:pic>
      <p:pic>
        <p:nvPicPr>
          <p:cNvPr id="2" name="Picture 1" descr="georgetownindependent071130p5simmons-a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64" y="2582461"/>
            <a:ext cx="4476088" cy="34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145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33500"/>
            <a:ext cx="6695009" cy="34137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34540" y="5724435"/>
            <a:ext cx="7109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Keller KL. Unlocking the Power of Integrated Marketing Communications: How Integrated Is Your IMC Program?. Journal of Advertising. 2016 Jul 2;45(3):286-301.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6191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91440"/>
            <a:ext cx="7132320" cy="6502401"/>
          </a:xfrm>
        </p:spPr>
      </p:pic>
    </p:spTree>
    <p:extLst>
      <p:ext uri="{BB962C8B-B14F-4D97-AF65-F5344CB8AC3E}">
        <p14:creationId xmlns:p14="http://schemas.microsoft.com/office/powerpoint/2010/main" val="18974651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 MSD Center Template">
  <a:themeElements>
    <a:clrScheme name="DCHL 1">
      <a:dk1>
        <a:sysClr val="windowText" lastClr="000000"/>
      </a:dk1>
      <a:lt1>
        <a:sysClr val="window" lastClr="FFFFFF"/>
      </a:lt1>
      <a:dk2>
        <a:srgbClr val="352D2E"/>
      </a:dk2>
      <a:lt2>
        <a:srgbClr val="A3A094"/>
      </a:lt2>
      <a:accent1>
        <a:srgbClr val="352D2E"/>
      </a:accent1>
      <a:accent2>
        <a:srgbClr val="C44520"/>
      </a:accent2>
      <a:accent3>
        <a:srgbClr val="6AB139"/>
      </a:accent3>
      <a:accent4>
        <a:srgbClr val="663366"/>
      </a:accent4>
      <a:accent5>
        <a:srgbClr val="00929E"/>
      </a:accent5>
      <a:accent6>
        <a:srgbClr val="13131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 MSD Center Template.thmx</Template>
  <TotalTime>3027</TotalTime>
  <Words>708</Words>
  <Application>Microsoft Office PowerPoint</Application>
  <PresentationFormat>On-screen Show (4:3)</PresentationFormat>
  <Paragraphs>104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ＭＳ Ｐゴシック</vt:lpstr>
      <vt:lpstr>Arial</vt:lpstr>
      <vt:lpstr>Calibri</vt:lpstr>
      <vt:lpstr>Franklin Gothic Book</vt:lpstr>
      <vt:lpstr>2014 MSD Center Template</vt:lpstr>
      <vt:lpstr>Effective Use of Social Media  for Advocacy</vt:lpstr>
      <vt:lpstr>About Us</vt:lpstr>
      <vt:lpstr>What do we mean by “health advocacy”?</vt:lpstr>
      <vt:lpstr>How does social media fit into health advocacy?</vt:lpstr>
      <vt:lpstr>How does social media fit into health advocacy?</vt:lpstr>
      <vt:lpstr>Why does Steve Kelder use social media?</vt:lpstr>
      <vt:lpstr>What is the purpose?</vt:lpstr>
      <vt:lpstr>PowerPoint Presentation</vt:lpstr>
      <vt:lpstr>PowerPoint Presentation</vt:lpstr>
      <vt:lpstr>Research questions……</vt:lpstr>
      <vt:lpstr>Social Media Challenges and Concerns for Families  Pediatr Clin N Am 63 (2016) 841–849 9 http://dx.doi.org/10.1016/j.pcl.2016.06.009 </vt:lpstr>
      <vt:lpstr>Not a goal unto itself!</vt:lpstr>
      <vt:lpstr>Connecting Communications to Larger Goals</vt:lpstr>
      <vt:lpstr>Case study: #TOAW2016</vt:lpstr>
      <vt:lpstr>Case Study: #TOAW2016</vt:lpstr>
      <vt:lpstr>What worked: #TOAW2016</vt:lpstr>
      <vt:lpstr>Extending the conversation</vt:lpstr>
      <vt:lpstr>Best practices</vt:lpstr>
      <vt:lpstr>Case study: #TOAW2016</vt:lpstr>
      <vt:lpstr>Dealing with Detractors</vt:lpstr>
      <vt:lpstr>Dealing with Detractors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Use of Social Media  for Advocacy</dc:title>
  <dc:creator>Brooks Ballard</dc:creator>
  <cp:lastModifiedBy>Carol Gamble</cp:lastModifiedBy>
  <cp:revision>24</cp:revision>
  <dcterms:created xsi:type="dcterms:W3CDTF">2016-10-27T20:19:59Z</dcterms:created>
  <dcterms:modified xsi:type="dcterms:W3CDTF">2016-12-19T16:22:45Z</dcterms:modified>
</cp:coreProperties>
</file>