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63" r:id="rId3"/>
    <p:sldId id="259" r:id="rId4"/>
    <p:sldId id="264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 Kagan" initials="BK" lastIdx="14" clrIdx="0">
    <p:extLst/>
  </p:cmAuthor>
  <p:cmAuthor id="2" name="Michael Queroz" initials="MQ" lastIdx="16" clrIdx="1">
    <p:extLst/>
  </p:cmAuthor>
  <p:cmAuthor id="3" name="Angie Settle" initials="AS" lastIdx="1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50051"/>
    <a:srgbClr val="83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7535" autoAdjust="0"/>
  </p:normalViewPr>
  <p:slideViewPr>
    <p:cSldViewPr snapToGrid="0">
      <p:cViewPr varScale="1">
        <p:scale>
          <a:sx n="51" d="100"/>
          <a:sy n="51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01B75-9108-4786-89D3-F0D64AF91119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213F3-FB3A-4894-AAA8-1B1047E7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13F3-FB3A-4894-AAA8-1B1047E7CD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4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13F3-FB3A-4894-AAA8-1B1047E7C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3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13F3-FB3A-4894-AAA8-1B1047E7C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9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13F3-FB3A-4894-AAA8-1B1047E7C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13F3-FB3A-4894-AAA8-1B1047E7C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213F3-FB3A-4894-AAA8-1B1047E7C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8200" y="2"/>
            <a:ext cx="8305800" cy="685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 dirty="0"/>
          </a:p>
        </p:txBody>
      </p:sp>
      <p:sp>
        <p:nvSpPr>
          <p:cNvPr id="5" name="AstraBackground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sv-SE" altLang="en-US" sz="2400"/>
          </a:p>
        </p:txBody>
      </p:sp>
      <p:sp>
        <p:nvSpPr>
          <p:cNvPr id="4099" name="Astra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598865"/>
            <a:ext cx="5241925" cy="1800225"/>
          </a:xfrm>
        </p:spPr>
        <p:txBody>
          <a:bodyPr/>
          <a:lstStyle>
            <a:lvl1pPr marL="0" indent="0">
              <a:lnSpc>
                <a:spcPts val="3400"/>
              </a:lnSpc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100" name="AstraTitle"/>
          <p:cNvSpPr>
            <a:spLocks noGrp="1" noChangeArrowheads="1"/>
          </p:cNvSpPr>
          <p:nvPr>
            <p:ph type="ctrTitle" sz="quarter"/>
          </p:nvPr>
        </p:nvSpPr>
        <p:spPr>
          <a:xfrm>
            <a:off x="2667000" y="455615"/>
            <a:ext cx="5165725" cy="2879725"/>
          </a:xfrm>
        </p:spPr>
        <p:txBody>
          <a:bodyPr anchor="b"/>
          <a:lstStyle>
            <a:lvl1pPr>
              <a:lnSpc>
                <a:spcPts val="51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68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568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04800"/>
            <a:ext cx="2068512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4800"/>
            <a:ext cx="6057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99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8200" y="2"/>
            <a:ext cx="8305800" cy="685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-1588"/>
            <a:ext cx="838200" cy="6858001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04800"/>
            <a:ext cx="7829638" cy="1079500"/>
          </a:xfrm>
        </p:spPr>
        <p:txBody>
          <a:bodyPr/>
          <a:lstStyle>
            <a:lvl1pPr>
              <a:lnSpc>
                <a:spcPct val="100000"/>
              </a:lnSpc>
              <a:defRPr sz="2800" b="0" i="1" baseline="0">
                <a:solidFill>
                  <a:srgbClr val="F0AB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600200"/>
            <a:ext cx="7372350" cy="4343400"/>
          </a:xfrm>
        </p:spPr>
        <p:txBody>
          <a:bodyPr/>
          <a:lstStyle>
            <a:lvl1pPr>
              <a:spcBef>
                <a:spcPts val="0"/>
              </a:spcBef>
              <a:buClr>
                <a:schemeClr val="tx2"/>
              </a:buClr>
              <a:defRPr>
                <a:solidFill>
                  <a:schemeClr val="tx1"/>
                </a:solidFill>
                <a:effectLst/>
              </a:defRPr>
            </a:lvl1pPr>
            <a:lvl2pPr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effectLst/>
              </a:defRPr>
            </a:lvl2pPr>
            <a:lvl3pPr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−"/>
              <a:defRPr>
                <a:solidFill>
                  <a:schemeClr val="tx1"/>
                </a:solidFill>
                <a:effectLst/>
              </a:defRPr>
            </a:lvl3pPr>
            <a:lvl4pPr marL="1828800" indent="-29845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−"/>
              <a:defRPr>
                <a:solidFill>
                  <a:schemeClr val="tx1"/>
                </a:solidFill>
                <a:effectLst/>
              </a:defRPr>
            </a:lvl4pPr>
            <a:lvl5pPr marL="2058988" indent="-230188">
              <a:spcBef>
                <a:spcPts val="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814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2133600" cy="6858000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133600" y="0"/>
              <a:ext cx="7010400" cy="6858000"/>
            </a:xfrm>
            <a:prstGeom prst="rect">
              <a:avLst/>
            </a:prstGeom>
            <a:solidFill>
              <a:srgbClr val="830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93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62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4" y="1600200"/>
            <a:ext cx="406241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99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1588"/>
            <a:ext cx="838200" cy="6859588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9650" y="304800"/>
            <a:ext cx="7829638" cy="1079500"/>
          </a:xfrm>
        </p:spPr>
        <p:txBody>
          <a:bodyPr/>
          <a:lstStyle>
            <a:lvl1pPr>
              <a:lnSpc>
                <a:spcPct val="100000"/>
              </a:lnSpc>
              <a:defRPr b="1" baseline="0">
                <a:solidFill>
                  <a:srgbClr val="F0AB00"/>
                </a:solidFill>
                <a:effectLst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021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-1588"/>
            <a:ext cx="838200" cy="6859588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349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8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34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straTitle"/>
          <p:cNvSpPr>
            <a:spLocks noGrp="1" noChangeArrowheads="1"/>
          </p:cNvSpPr>
          <p:nvPr>
            <p:ph type="title"/>
          </p:nvPr>
        </p:nvSpPr>
        <p:spPr bwMode="auto">
          <a:xfrm>
            <a:off x="455614" y="304800"/>
            <a:ext cx="8277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Klicka här för att ändra format på bakgrundsrubriken</a:t>
            </a:r>
          </a:p>
        </p:txBody>
      </p:sp>
      <p:sp>
        <p:nvSpPr>
          <p:cNvPr id="1027" name="AstraSubtitle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0"/>
            <a:ext cx="827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Klicka här för att ändra format på bakgrundstexten</a:t>
            </a:r>
          </a:p>
          <a:p>
            <a:pPr lvl="1"/>
            <a:r>
              <a:rPr lang="en-GB" altLang="en-US"/>
              <a:t>Nivå två</a:t>
            </a:r>
          </a:p>
          <a:p>
            <a:pPr lvl="2"/>
            <a:r>
              <a:rPr lang="en-GB" altLang="en-US"/>
              <a:t>Nivå tre</a:t>
            </a:r>
          </a:p>
          <a:p>
            <a:pPr lvl="3"/>
            <a:r>
              <a:rPr lang="en-GB" altLang="en-US"/>
              <a:t>Nivå fyra</a:t>
            </a:r>
          </a:p>
          <a:p>
            <a:pPr lvl="4"/>
            <a:r>
              <a:rPr lang="en-GB" altLang="en-US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3501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defTabSz="895350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defTabSz="895350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defTabSz="895350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defTabSz="895350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anose="05000000000000000000" pitchFamily="2" charset="2"/>
        <a:buChar char="§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765175" indent="-254000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1327150" indent="-252413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552575" indent="-1809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9081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365375" algn="l" defTabSz="88106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822575" algn="l" defTabSz="88106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279775" algn="l" defTabSz="88106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736975" algn="l" defTabSz="88106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919907" y="344692"/>
            <a:ext cx="7664824" cy="17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53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0" i="1" baseline="0">
                <a:solidFill>
                  <a:srgbClr val="F0AB00"/>
                </a:solidFill>
                <a:effectLst/>
                <a:latin typeface="+mj-lt"/>
                <a:ea typeface="MS PGothic" pitchFamily="34" charset="-128"/>
                <a:cs typeface="MS PGothic" charset="0"/>
              </a:defRPr>
            </a:lvl1pPr>
            <a:lvl2pPr algn="l" defTabSz="895350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l" defTabSz="895350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l" defTabSz="895350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l" defTabSz="895350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l" defTabSz="895350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defTabSz="895350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defTabSz="895350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defTabSz="895350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i="0" kern="0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en-US" sz="4800" b="1" i="0" kern="0" dirty="0">
              <a:solidFill>
                <a:srgbClr val="000000"/>
              </a:solidFill>
            </a:endParaRPr>
          </a:p>
          <a:p>
            <a:pPr algn="ctr"/>
            <a:endParaRPr lang="en-US" sz="4000" b="1" kern="0" dirty="0">
              <a:solidFill>
                <a:srgbClr val="FF0000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43000" y="2102270"/>
            <a:ext cx="6858000" cy="1717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 bwMode="auto">
          <a:xfrm>
            <a:off x="846737" y="4291430"/>
            <a:ext cx="8467164" cy="94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8925" indent="-288925" algn="l" defTabSz="881063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defRPr>
            </a:lvl1pPr>
            <a:lvl2pPr marL="765175" indent="-254000" algn="l" defTabSz="881063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 sz="220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defRPr>
            </a:lvl2pPr>
            <a:lvl3pPr marL="1327150" indent="-252413" algn="l" defTabSz="881063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itchFamily="34" charset="0"/>
              <a:buChar char="−"/>
              <a:defRPr sz="200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defRPr>
            </a:lvl3pPr>
            <a:lvl4pPr marL="1828800" indent="-298450" algn="l" defTabSz="881063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−"/>
              <a:defRPr sz="200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defRPr>
            </a:lvl4pPr>
            <a:lvl5pPr marL="2058988" indent="-230188" algn="l" defTabSz="881063" rtl="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defRPr>
            </a:lvl5pPr>
            <a:lvl6pPr marL="2365375" algn="l" defTabSz="881063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822575" algn="l" defTabSz="881063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279775" algn="l" defTabSz="881063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736975" algn="l" defTabSz="881063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6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Weight Loss Model For Impoverished, Medically At-Risk Adults</a:t>
            </a:r>
            <a:endParaRPr lang="en-US" sz="3600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3536081" y="5703560"/>
            <a:ext cx="5634812" cy="141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Angie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Settle, DNP, APRN, BC, FNP, CEO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962" y="2317447"/>
            <a:ext cx="4105358" cy="1730149"/>
          </a:xfrm>
          <a:prstGeom prst="rect">
            <a:avLst/>
          </a:prstGeom>
        </p:spPr>
      </p:pic>
      <p:pic>
        <p:nvPicPr>
          <p:cNvPr id="8" name="Picture 2" descr="41H4XBQRQ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38" y="350625"/>
            <a:ext cx="1620248" cy="13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7583" y="1011716"/>
            <a:ext cx="547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7583" y="1011716"/>
            <a:ext cx="547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56428" y="185551"/>
            <a:ext cx="8024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Perpetua Titling MT" panose="02020502060505020804" pitchFamily="18" charset="0"/>
              </a:rPr>
              <a:t>S.C.A.L.E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49500" y="1669789"/>
            <a:ext cx="7542911" cy="363949"/>
          </a:xfrm>
          <a:prstGeom prst="rect">
            <a:avLst/>
          </a:prstGeom>
          <a:solidFill>
            <a:srgbClr val="0066FF"/>
          </a:solidFill>
          <a:ln w="31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erpetua Titling MT" panose="02020502060505020804" pitchFamily="18" charset="0"/>
              </a:rPr>
              <a:t>Sustainable Change and Lifestyle Enhancement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459831" y="36513"/>
            <a:ext cx="5014913" cy="1079500"/>
          </a:xfrm>
        </p:spPr>
        <p:txBody>
          <a:bodyPr/>
          <a:lstStyle/>
          <a:p>
            <a:pPr algn="ctr"/>
            <a:r>
              <a:rPr lang="en-US" altLang="en-US" i="0" dirty="0">
                <a:solidFill>
                  <a:srgbClr val="000000"/>
                </a:solidFill>
              </a:rPr>
              <a:t>WV Health Right, Inc.</a:t>
            </a:r>
            <a:br>
              <a:rPr lang="en-US" altLang="en-US" i="0" dirty="0">
                <a:solidFill>
                  <a:srgbClr val="000000"/>
                </a:solidFill>
              </a:rPr>
            </a:br>
            <a:r>
              <a:rPr lang="en-US" altLang="en-US" sz="2400" i="0" dirty="0">
                <a:solidFill>
                  <a:srgbClr val="FF0000"/>
                </a:solidFill>
              </a:rPr>
              <a:t>SCALE</a:t>
            </a:r>
            <a:endParaRPr lang="en-US" altLang="en-US" i="0" baseline="30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4536" y="1016475"/>
            <a:ext cx="7771021" cy="8956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anose="020B0600070205080204" pitchFamily="34" charset="-128"/>
              </a:rPr>
              <a:t>Cardiovascular Health Need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WV ranks 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in the country for heart attack/stroke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in the nation for obesity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Clinic serves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26,000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uninsured and underinsured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Clinic serves 34 south central counties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Southern counties have highest rate of CVD/poverty in the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Program Goals </a:t>
            </a:r>
            <a:r>
              <a:rPr 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(funded by                           </a:t>
            </a: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health status and reduce cardiovascular risk factors in obese patients via: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coaching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support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nutritional education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diet and regular exercise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sustained weight loss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 patients with obesity year 1; 100 patients in year 2;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patients in year 3; and 50 year 4)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83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S PGothic" panose="020B0600070205080204" pitchFamily="34" charset="-128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62" y="98540"/>
            <a:ext cx="2605741" cy="2463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0A3D90-E86A-453B-A5C5-C1562156E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91" y="4248101"/>
            <a:ext cx="2267500" cy="1930570"/>
          </a:xfrm>
          <a:prstGeom prst="rect">
            <a:avLst/>
          </a:prstGeom>
        </p:spPr>
      </p:pic>
      <p:pic>
        <p:nvPicPr>
          <p:cNvPr id="7" name="Picture 6" descr="C:\Users\asettle\AppData\Local\Microsoft\Windows\Temporary Internet Files\Content.Outlook\1N30LLH4\Highmark_Foundation_2c (002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09" y="2770437"/>
            <a:ext cx="2373630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79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459831" y="36513"/>
            <a:ext cx="5014913" cy="1079500"/>
          </a:xfrm>
        </p:spPr>
        <p:txBody>
          <a:bodyPr/>
          <a:lstStyle/>
          <a:p>
            <a:pPr algn="ctr"/>
            <a:r>
              <a:rPr lang="en-US" altLang="en-US" i="0" dirty="0" smtClean="0">
                <a:solidFill>
                  <a:srgbClr val="000000"/>
                </a:solidFill>
              </a:rPr>
              <a:t/>
            </a:r>
            <a:br>
              <a:rPr lang="en-US" altLang="en-US" i="0" dirty="0" smtClean="0">
                <a:solidFill>
                  <a:srgbClr val="000000"/>
                </a:solidFill>
              </a:rPr>
            </a:br>
            <a:r>
              <a:rPr lang="en-US" altLang="en-US" i="0" dirty="0" smtClean="0">
                <a:solidFill>
                  <a:srgbClr val="000000"/>
                </a:solidFill>
              </a:rPr>
              <a:t>WV </a:t>
            </a:r>
            <a:r>
              <a:rPr lang="en-US" altLang="en-US" i="0" dirty="0">
                <a:solidFill>
                  <a:srgbClr val="000000"/>
                </a:solidFill>
              </a:rPr>
              <a:t>Health Right, Inc.</a:t>
            </a:r>
            <a:br>
              <a:rPr lang="en-US" altLang="en-US" i="0" dirty="0">
                <a:solidFill>
                  <a:srgbClr val="000000"/>
                </a:solidFill>
              </a:rPr>
            </a:br>
            <a:r>
              <a:rPr lang="en-US" altLang="en-US" sz="2400" i="0" dirty="0" smtClean="0">
                <a:solidFill>
                  <a:srgbClr val="FF0000"/>
                </a:solidFill>
              </a:rPr>
              <a:t>SCALE</a:t>
            </a:r>
            <a:br>
              <a:rPr lang="en-US" altLang="en-US" sz="2400" i="0" dirty="0" smtClean="0">
                <a:solidFill>
                  <a:srgbClr val="FF0000"/>
                </a:solidFill>
              </a:rPr>
            </a:br>
            <a:r>
              <a:rPr lang="en-US" altLang="en-US" sz="2400" i="0" dirty="0" smtClean="0">
                <a:solidFill>
                  <a:srgbClr val="FF0000"/>
                </a:solidFill>
              </a:rPr>
              <a:t>Program funding provided by </a:t>
            </a:r>
            <a:endParaRPr lang="en-US" altLang="en-US" i="0" baseline="30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4189" y="1664089"/>
            <a:ext cx="77710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Program 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Approach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Program Strategies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Transtheoretical Model/Stages of Change)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Encourage healthy behavior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2. Access to healthy foods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 Healthy cooking techniques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4. Access to individualized exercise program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Patient-centered/individualized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Incorporates motivational interviewing for readiness for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(gas cards, bus passes, cash prizes)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83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S PGothic" panose="020B0600070205080204" pitchFamily="34" charset="-128"/>
              <a:cs typeface="Arial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10938"/>
          <a:stretch>
            <a:fillRect/>
          </a:stretch>
        </p:blipFill>
        <p:spPr bwMode="auto">
          <a:xfrm>
            <a:off x="6437202" y="2243927"/>
            <a:ext cx="2339728" cy="228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settle\AppData\Local\Microsoft\Windows\Temporary Internet Files\Content.Outlook\1N30LLH4\Highmark_Foundation_2c (002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07" y="1386770"/>
            <a:ext cx="2137617" cy="6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30" y="1479900"/>
            <a:ext cx="2651691" cy="5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459831" y="36513"/>
            <a:ext cx="5014913" cy="1079500"/>
          </a:xfrm>
        </p:spPr>
        <p:txBody>
          <a:bodyPr/>
          <a:lstStyle/>
          <a:p>
            <a:pPr algn="ctr"/>
            <a:r>
              <a:rPr lang="en-US" altLang="en-US" i="0" dirty="0">
                <a:solidFill>
                  <a:srgbClr val="000000"/>
                </a:solidFill>
              </a:rPr>
              <a:t>WV Health Right, Inc.</a:t>
            </a:r>
            <a:br>
              <a:rPr lang="en-US" altLang="en-US" i="0" dirty="0">
                <a:solidFill>
                  <a:srgbClr val="000000"/>
                </a:solidFill>
              </a:rPr>
            </a:br>
            <a:r>
              <a:rPr lang="en-US" altLang="en-US" sz="2400" i="0" dirty="0">
                <a:solidFill>
                  <a:srgbClr val="FF0000"/>
                </a:solidFill>
              </a:rPr>
              <a:t>SCALE</a:t>
            </a:r>
            <a:endParaRPr lang="en-US" altLang="en-US" i="0" baseline="30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2" y="1065759"/>
            <a:ext cx="7915130" cy="553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459831" y="36513"/>
            <a:ext cx="5014913" cy="1079500"/>
          </a:xfrm>
        </p:spPr>
        <p:txBody>
          <a:bodyPr/>
          <a:lstStyle/>
          <a:p>
            <a:pPr algn="ctr"/>
            <a:r>
              <a:rPr lang="en-US" altLang="en-US" i="0" dirty="0">
                <a:solidFill>
                  <a:srgbClr val="000000"/>
                </a:solidFill>
              </a:rPr>
              <a:t>WV Health Right, Inc.</a:t>
            </a:r>
            <a:br>
              <a:rPr lang="en-US" altLang="en-US" i="0" dirty="0">
                <a:solidFill>
                  <a:srgbClr val="000000"/>
                </a:solidFill>
              </a:rPr>
            </a:br>
            <a:r>
              <a:rPr lang="en-US" altLang="en-US" sz="2400" i="0" dirty="0">
                <a:solidFill>
                  <a:srgbClr val="FF0000"/>
                </a:solidFill>
              </a:rPr>
              <a:t>SCALE</a:t>
            </a:r>
            <a:endParaRPr lang="en-US" altLang="en-US" i="0" baseline="30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3359" y="823798"/>
            <a:ext cx="7882100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Impact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96% lost weight (avg. 11.75 lbs.)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Clinical/Physical: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About 50% had reduced b/p, decrease of LDL 2+ points, increased HDL, decreased triglycerides, reduction in A1c, decrease in hospitalization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Behavioral: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100% scored higher post-test on healthy cooking/eating habits &amp; CVD knowledge, 92% engaged in regular weekly exercise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Comparison group “Not ready for change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”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Worsened or remained unchanged for 90%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Sustainability &amp; Dissemination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Volunteers, grants, community partnerships, community stakeholders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National Association of Free &amp; Charitable Clinics (NAFC) national summit, national webinar, state rural health conference, two lunch and learn activities planned in the spring, toolkit on website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anose="020B0600070205080204" pitchFamily="34" charset="-128"/>
              </a:rPr>
              <a:t>Challenges Overcome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Motivation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No “one size fits all” approach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Keeping focus on small goals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No quick fix (“marathon not a sprint”)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83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83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anose="020B0600070205080204" pitchFamily="34" charset="-128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21E801-CB64-42A1-8657-018A92126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00" y="4856813"/>
            <a:ext cx="2397530" cy="18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2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459831" y="36513"/>
            <a:ext cx="5014913" cy="1230967"/>
          </a:xfrm>
        </p:spPr>
        <p:txBody>
          <a:bodyPr/>
          <a:lstStyle/>
          <a:p>
            <a:pPr algn="ctr"/>
            <a:r>
              <a:rPr lang="en-US" altLang="en-US" i="0" dirty="0">
                <a:solidFill>
                  <a:srgbClr val="000000"/>
                </a:solidFill>
              </a:rPr>
              <a:t>WV Health Right, Inc.</a:t>
            </a:r>
            <a:br>
              <a:rPr lang="en-US" altLang="en-US" i="0" dirty="0">
                <a:solidFill>
                  <a:srgbClr val="000000"/>
                </a:solidFill>
              </a:rPr>
            </a:br>
            <a:r>
              <a:rPr lang="en-US" altLang="en-US" i="0" dirty="0">
                <a:solidFill>
                  <a:srgbClr val="FF0000"/>
                </a:solidFill>
              </a:rPr>
              <a:t>SCALE</a:t>
            </a:r>
            <a:endParaRPr lang="en-US" altLang="en-US" i="0" baseline="30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6332" y="1267480"/>
            <a:ext cx="777102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Effective Practices to Address Challenges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Incentives a must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Individualization is key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Integration of exercise into all classes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Baby steps/setting achievable goals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anose="020B0600070205080204" pitchFamily="34" charset="-128"/>
              </a:rPr>
              <a:t>Lessons Learned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Incentives, incentives, incentives (Did I mention incentives??)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Personal/individualized coaching is key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Family fun days important to involve support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Current Challenges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Keeping it fresh/new ideas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Modifications for regional “comfort” food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rgbClr val="83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S PGothic" panose="020B0600070205080204" pitchFamily="34" charset="-128"/>
              <a:cs typeface="Arial" charset="0"/>
            </a:endParaRPr>
          </a:p>
        </p:txBody>
      </p:sp>
      <p:pic>
        <p:nvPicPr>
          <p:cNvPr id="4" name="Picture 4" descr="Kitchen Pics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86" y="4460191"/>
            <a:ext cx="3042876" cy="22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9188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42359"/>
        </a:dk1>
        <a:lt1>
          <a:srgbClr val="FFFFFF"/>
        </a:lt1>
        <a:dk2>
          <a:srgbClr val="EAAF0F"/>
        </a:dk2>
        <a:lt2>
          <a:srgbClr val="D3CFAC"/>
        </a:lt2>
        <a:accent1>
          <a:srgbClr val="8977BA"/>
        </a:accent1>
        <a:accent2>
          <a:srgbClr val="EAAF0F"/>
        </a:accent2>
        <a:accent3>
          <a:srgbClr val="FFFFFF"/>
        </a:accent3>
        <a:accent4>
          <a:srgbClr val="391C4B"/>
        </a:accent4>
        <a:accent5>
          <a:srgbClr val="C4BDD9"/>
        </a:accent5>
        <a:accent6>
          <a:srgbClr val="D49E0C"/>
        </a:accent6>
        <a:hlink>
          <a:srgbClr val="442359"/>
        </a:hlink>
        <a:folHlink>
          <a:srgbClr val="D3C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396</TotalTime>
  <Words>399</Words>
  <Application>Microsoft Macintosh PowerPoint</Application>
  <PresentationFormat>On-screen Show (4:3)</PresentationFormat>
  <Paragraphs>84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</vt:lpstr>
      <vt:lpstr>PowerPoint Presentation</vt:lpstr>
      <vt:lpstr>WV Health Right, Inc. SCALE</vt:lpstr>
      <vt:lpstr> WV Health Right, Inc. SCALE Program funding provided by </vt:lpstr>
      <vt:lpstr>WV Health Right, Inc. SCALE</vt:lpstr>
      <vt:lpstr>WV Health Right, Inc. SCALE</vt:lpstr>
      <vt:lpstr>WV Health Right, Inc. SCALE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Colleen</dc:creator>
  <cp:lastModifiedBy>Michelle</cp:lastModifiedBy>
  <cp:revision>51</cp:revision>
  <dcterms:created xsi:type="dcterms:W3CDTF">2017-08-18T12:53:08Z</dcterms:created>
  <dcterms:modified xsi:type="dcterms:W3CDTF">2018-10-19T13:56:59Z</dcterms:modified>
</cp:coreProperties>
</file>