
<file path=[Content_Types].xml><?xml version="1.0" encoding="utf-8"?>
<Types xmlns="http://schemas.openxmlformats.org/package/2006/content-types">
  <Default Extension="png" ContentType="image/png"/>
  <Default Extension="mp3" ContentType="audio/mpe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307" r:id="rId3"/>
    <p:sldId id="308" r:id="rId4"/>
    <p:sldId id="276" r:id="rId5"/>
    <p:sldId id="335" r:id="rId6"/>
    <p:sldId id="295" r:id="rId7"/>
    <p:sldId id="315" r:id="rId8"/>
    <p:sldId id="321" r:id="rId9"/>
    <p:sldId id="285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clrMode="bw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392"/>
    <p:restoredTop sz="64331" autoAdjust="0"/>
  </p:normalViewPr>
  <p:slideViewPr>
    <p:cSldViewPr snapToGrid="0" snapToObjects="1">
      <p:cViewPr varScale="1">
        <p:scale>
          <a:sx n="72" d="100"/>
          <a:sy n="72" d="100"/>
        </p:scale>
        <p:origin x="162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CB4EF2-BE1E-4EE2-943D-7AD1ABD84B17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99034A-2BA3-49EA-9B64-5A1EE4067A33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/>
            <a:t>Exposure</a:t>
          </a:r>
          <a:endParaRPr lang="en-US" sz="1800" dirty="0"/>
        </a:p>
      </dgm:t>
    </dgm:pt>
    <dgm:pt modelId="{33477A61-F88B-4346-AC37-DC7B154C9C41}" type="parTrans" cxnId="{2B7FF30E-D7E6-4A6B-921E-EC6BFEF50BF7}">
      <dgm:prSet/>
      <dgm:spPr/>
      <dgm:t>
        <a:bodyPr/>
        <a:lstStyle/>
        <a:p>
          <a:endParaRPr lang="en-US" sz="1800"/>
        </a:p>
      </dgm:t>
    </dgm:pt>
    <dgm:pt modelId="{6299DEC4-062A-4137-9669-467B1FCC14A6}" type="sibTrans" cxnId="{2B7FF30E-D7E6-4A6B-921E-EC6BFEF50BF7}">
      <dgm:prSet/>
      <dgm:spPr/>
      <dgm:t>
        <a:bodyPr/>
        <a:lstStyle/>
        <a:p>
          <a:endParaRPr lang="en-US" sz="1800"/>
        </a:p>
      </dgm:t>
    </dgm:pt>
    <dgm:pt modelId="{73453F08-DD9F-42AC-B37B-D1EF68CCA89C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/>
            <a:t>Awareness</a:t>
          </a:r>
          <a:endParaRPr lang="en-US" sz="1800" dirty="0"/>
        </a:p>
      </dgm:t>
    </dgm:pt>
    <dgm:pt modelId="{B6CF2DE1-60A1-40EC-B765-6551C8411DAB}" type="parTrans" cxnId="{A5BFCDD9-5CDE-45CA-9151-9DAAD0F7BCC2}">
      <dgm:prSet/>
      <dgm:spPr/>
      <dgm:t>
        <a:bodyPr/>
        <a:lstStyle/>
        <a:p>
          <a:endParaRPr lang="en-US" sz="1800"/>
        </a:p>
      </dgm:t>
    </dgm:pt>
    <dgm:pt modelId="{7B58BC8B-E570-4686-8A95-1538D8A4CEF0}" type="sibTrans" cxnId="{A5BFCDD9-5CDE-45CA-9151-9DAAD0F7BCC2}">
      <dgm:prSet/>
      <dgm:spPr/>
      <dgm:t>
        <a:bodyPr/>
        <a:lstStyle/>
        <a:p>
          <a:endParaRPr lang="en-US" sz="1800"/>
        </a:p>
      </dgm:t>
    </dgm:pt>
    <dgm:pt modelId="{5C8E8313-F171-42D7-BFAE-BB88D2199DC2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/>
            <a:t>Engagement</a:t>
          </a:r>
          <a:endParaRPr lang="en-US" sz="1800" dirty="0"/>
        </a:p>
      </dgm:t>
    </dgm:pt>
    <dgm:pt modelId="{988962B6-BD5B-4F0B-94E3-A8FABB2E805B}" type="parTrans" cxnId="{A39D058D-16A6-434D-B70E-DB3289093E83}">
      <dgm:prSet/>
      <dgm:spPr/>
      <dgm:t>
        <a:bodyPr/>
        <a:lstStyle/>
        <a:p>
          <a:endParaRPr lang="en-US" sz="1800"/>
        </a:p>
      </dgm:t>
    </dgm:pt>
    <dgm:pt modelId="{7CDEE900-386F-4984-B1A9-90011127E36B}" type="sibTrans" cxnId="{A39D058D-16A6-434D-B70E-DB3289093E83}">
      <dgm:prSet/>
      <dgm:spPr/>
      <dgm:t>
        <a:bodyPr/>
        <a:lstStyle/>
        <a:p>
          <a:endParaRPr lang="en-US" sz="1800"/>
        </a:p>
      </dgm:t>
    </dgm:pt>
    <dgm:pt modelId="{10D6E106-DD2F-4402-9F4C-8B6E93B589DF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800" dirty="0" smtClean="0"/>
            <a:t>Impact</a:t>
          </a:r>
          <a:endParaRPr lang="en-US" sz="1800" dirty="0"/>
        </a:p>
      </dgm:t>
    </dgm:pt>
    <dgm:pt modelId="{4860442F-842E-4262-AE5B-ACF3430CBF33}" type="parTrans" cxnId="{177D0B93-3806-4799-9C3D-3F861BCB7026}">
      <dgm:prSet/>
      <dgm:spPr/>
      <dgm:t>
        <a:bodyPr/>
        <a:lstStyle/>
        <a:p>
          <a:endParaRPr lang="en-US" sz="1800"/>
        </a:p>
      </dgm:t>
    </dgm:pt>
    <dgm:pt modelId="{51F1CBA1-CE55-4039-9D54-1AC18809F5D9}" type="sibTrans" cxnId="{177D0B93-3806-4799-9C3D-3F861BCB7026}">
      <dgm:prSet/>
      <dgm:spPr/>
      <dgm:t>
        <a:bodyPr/>
        <a:lstStyle/>
        <a:p>
          <a:endParaRPr lang="en-US" sz="1800"/>
        </a:p>
      </dgm:t>
    </dgm:pt>
    <dgm:pt modelId="{EBE7B00C-533F-4893-872F-2D1712E24EC6}" type="pres">
      <dgm:prSet presAssocID="{6ECB4EF2-BE1E-4EE2-943D-7AD1ABD84B1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EA0284-C4D7-4855-8EC8-014B2291B182}" type="pres">
      <dgm:prSet presAssocID="{DC99034A-2BA3-49EA-9B64-5A1EE4067A3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857A11-1D06-42C9-AFB7-039A73486EBE}" type="pres">
      <dgm:prSet presAssocID="{6299DEC4-062A-4137-9669-467B1FCC14A6}" presName="parTxOnlySpace" presStyleCnt="0"/>
      <dgm:spPr/>
    </dgm:pt>
    <dgm:pt modelId="{A846E658-207C-46C0-B377-CF5569B88C1C}" type="pres">
      <dgm:prSet presAssocID="{73453F08-DD9F-42AC-B37B-D1EF68CCA89C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07EEB8-B008-41FC-B80A-C9AD5FED0D7D}" type="pres">
      <dgm:prSet presAssocID="{7B58BC8B-E570-4686-8A95-1538D8A4CEF0}" presName="parTxOnlySpace" presStyleCnt="0"/>
      <dgm:spPr/>
    </dgm:pt>
    <dgm:pt modelId="{C2384589-60A2-4FCF-BE79-AF08CF488E72}" type="pres">
      <dgm:prSet presAssocID="{5C8E8313-F171-42D7-BFAE-BB88D2199DC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B27421-0C59-4301-804B-72AB0AC11223}" type="pres">
      <dgm:prSet presAssocID="{7CDEE900-386F-4984-B1A9-90011127E36B}" presName="parTxOnlySpace" presStyleCnt="0"/>
      <dgm:spPr/>
    </dgm:pt>
    <dgm:pt modelId="{1F9C275F-C54E-4E6D-8991-736C3F86921C}" type="pres">
      <dgm:prSet presAssocID="{10D6E106-DD2F-4402-9F4C-8B6E93B589DF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9A6DC9E-AF81-9744-9284-B032385AFC5A}" type="presOf" srcId="{5C8E8313-F171-42D7-BFAE-BB88D2199DC2}" destId="{C2384589-60A2-4FCF-BE79-AF08CF488E72}" srcOrd="0" destOrd="0" presId="urn:microsoft.com/office/officeart/2005/8/layout/chevron1"/>
    <dgm:cxn modelId="{2282ADFD-B904-3043-A3E5-D3F258850FBD}" type="presOf" srcId="{6ECB4EF2-BE1E-4EE2-943D-7AD1ABD84B17}" destId="{EBE7B00C-533F-4893-872F-2D1712E24EC6}" srcOrd="0" destOrd="0" presId="urn:microsoft.com/office/officeart/2005/8/layout/chevron1"/>
    <dgm:cxn modelId="{A5BFCDD9-5CDE-45CA-9151-9DAAD0F7BCC2}" srcId="{6ECB4EF2-BE1E-4EE2-943D-7AD1ABD84B17}" destId="{73453F08-DD9F-42AC-B37B-D1EF68CCA89C}" srcOrd="1" destOrd="0" parTransId="{B6CF2DE1-60A1-40EC-B765-6551C8411DAB}" sibTransId="{7B58BC8B-E570-4686-8A95-1538D8A4CEF0}"/>
    <dgm:cxn modelId="{5E660949-B116-4244-8CF4-12F1DECAA274}" type="presOf" srcId="{10D6E106-DD2F-4402-9F4C-8B6E93B589DF}" destId="{1F9C275F-C54E-4E6D-8991-736C3F86921C}" srcOrd="0" destOrd="0" presId="urn:microsoft.com/office/officeart/2005/8/layout/chevron1"/>
    <dgm:cxn modelId="{2B7FF30E-D7E6-4A6B-921E-EC6BFEF50BF7}" srcId="{6ECB4EF2-BE1E-4EE2-943D-7AD1ABD84B17}" destId="{DC99034A-2BA3-49EA-9B64-5A1EE4067A33}" srcOrd="0" destOrd="0" parTransId="{33477A61-F88B-4346-AC37-DC7B154C9C41}" sibTransId="{6299DEC4-062A-4137-9669-467B1FCC14A6}"/>
    <dgm:cxn modelId="{A39D058D-16A6-434D-B70E-DB3289093E83}" srcId="{6ECB4EF2-BE1E-4EE2-943D-7AD1ABD84B17}" destId="{5C8E8313-F171-42D7-BFAE-BB88D2199DC2}" srcOrd="2" destOrd="0" parTransId="{988962B6-BD5B-4F0B-94E3-A8FABB2E805B}" sibTransId="{7CDEE900-386F-4984-B1A9-90011127E36B}"/>
    <dgm:cxn modelId="{177D0B93-3806-4799-9C3D-3F861BCB7026}" srcId="{6ECB4EF2-BE1E-4EE2-943D-7AD1ABD84B17}" destId="{10D6E106-DD2F-4402-9F4C-8B6E93B589DF}" srcOrd="3" destOrd="0" parTransId="{4860442F-842E-4262-AE5B-ACF3430CBF33}" sibTransId="{51F1CBA1-CE55-4039-9D54-1AC18809F5D9}"/>
    <dgm:cxn modelId="{24A4327B-44C9-4241-840F-7F1728682155}" type="presOf" srcId="{73453F08-DD9F-42AC-B37B-D1EF68CCA89C}" destId="{A846E658-207C-46C0-B377-CF5569B88C1C}" srcOrd="0" destOrd="0" presId="urn:microsoft.com/office/officeart/2005/8/layout/chevron1"/>
    <dgm:cxn modelId="{5FDF14C0-CCA4-3041-B61B-1C09008108B1}" type="presOf" srcId="{DC99034A-2BA3-49EA-9B64-5A1EE4067A33}" destId="{39EA0284-C4D7-4855-8EC8-014B2291B182}" srcOrd="0" destOrd="0" presId="urn:microsoft.com/office/officeart/2005/8/layout/chevron1"/>
    <dgm:cxn modelId="{964751D5-7578-684B-9550-AA79AF400AA0}" type="presParOf" srcId="{EBE7B00C-533F-4893-872F-2D1712E24EC6}" destId="{39EA0284-C4D7-4855-8EC8-014B2291B182}" srcOrd="0" destOrd="0" presId="urn:microsoft.com/office/officeart/2005/8/layout/chevron1"/>
    <dgm:cxn modelId="{0A04F525-392D-6545-8650-F6AA3578FBC3}" type="presParOf" srcId="{EBE7B00C-533F-4893-872F-2D1712E24EC6}" destId="{19857A11-1D06-42C9-AFB7-039A73486EBE}" srcOrd="1" destOrd="0" presId="urn:microsoft.com/office/officeart/2005/8/layout/chevron1"/>
    <dgm:cxn modelId="{20C1ECC3-B5BD-5541-8534-4789AF848B91}" type="presParOf" srcId="{EBE7B00C-533F-4893-872F-2D1712E24EC6}" destId="{A846E658-207C-46C0-B377-CF5569B88C1C}" srcOrd="2" destOrd="0" presId="urn:microsoft.com/office/officeart/2005/8/layout/chevron1"/>
    <dgm:cxn modelId="{78B4B747-3751-274D-89C2-A80457FB2547}" type="presParOf" srcId="{EBE7B00C-533F-4893-872F-2D1712E24EC6}" destId="{EF07EEB8-B008-41FC-B80A-C9AD5FED0D7D}" srcOrd="3" destOrd="0" presId="urn:microsoft.com/office/officeart/2005/8/layout/chevron1"/>
    <dgm:cxn modelId="{967F7E2B-DDA0-0A46-9BDF-989FC176AD8A}" type="presParOf" srcId="{EBE7B00C-533F-4893-872F-2D1712E24EC6}" destId="{C2384589-60A2-4FCF-BE79-AF08CF488E72}" srcOrd="4" destOrd="0" presId="urn:microsoft.com/office/officeart/2005/8/layout/chevron1"/>
    <dgm:cxn modelId="{F52DC9BD-A5FE-1A41-A99A-F2E4D22B91E9}" type="presParOf" srcId="{EBE7B00C-533F-4893-872F-2D1712E24EC6}" destId="{29B27421-0C59-4301-804B-72AB0AC11223}" srcOrd="5" destOrd="0" presId="urn:microsoft.com/office/officeart/2005/8/layout/chevron1"/>
    <dgm:cxn modelId="{8D2DD3BA-BC69-574B-8814-D21D71359238}" type="presParOf" srcId="{EBE7B00C-533F-4893-872F-2D1712E24EC6}" destId="{1F9C275F-C54E-4E6D-8991-736C3F86921C}" srcOrd="6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C8FDFA-DE8B-E146-9DF9-73A04C22CB72}" type="datetimeFigureOut">
              <a:rPr lang="en-US" smtClean="0"/>
              <a:t>10/31/2016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96E4BE-FB71-DC41-A3A9-1E5A493237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5185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7BE73-5D9A-FC40-BB03-E9B1B3C66CB1}" type="datetimeFigureOut">
              <a:rPr lang="en-US" smtClean="0"/>
              <a:t>10/31/2016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9AF4D1-D21F-9F41-AB82-5210D3D741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598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r>
              <a:rPr lang="en-US" baseline="0" dirty="0" smtClean="0"/>
              <a:t> - VI, TSET</a:t>
            </a:r>
          </a:p>
          <a:p>
            <a:endParaRPr lang="en-US" baseline="0" dirty="0" smtClean="0"/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Oklahoma Tobacco Settlement Endowment Trust (TSET) is a state grant making trust devoted to preventing cancer and cardiovascular disease  Oklahoma’s leading causes of death.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2000, Oklahoma voters approved a constitutional amendment that created TSET to invest payments from the MSA.  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interest from these payments funds programs to improve the health of Oklahoma.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TSET funds</a:t>
            </a:r>
            <a:r>
              <a:rPr lang="en-US" baseline="0" dirty="0" smtClean="0"/>
              <a:t> several statewide public health education interventions including: 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Tobacco Stops With Me brand  which focuses on the impacts of smoking and secondhand smoke in Oklahoma,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Oklahoma Tobacco Helpline – a </a:t>
            </a:r>
            <a:r>
              <a:rPr lang="en-US" baseline="0" dirty="0" err="1" smtClean="0"/>
              <a:t>helplne</a:t>
            </a:r>
            <a:r>
              <a:rPr lang="en-US" baseline="0" dirty="0" smtClean="0"/>
              <a:t> for smokers that provides quit coaching and free NRT</a:t>
            </a:r>
          </a:p>
          <a:p>
            <a:pPr marL="628650" lvl="1" indent="-171450">
              <a:buFont typeface="Arial" charset="0"/>
              <a:buChar char="•"/>
            </a:pPr>
            <a:r>
              <a:rPr lang="en-US" baseline="0" dirty="0" smtClean="0"/>
              <a:t>Shape Your Future which we will be discussing today.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2756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Oklahoma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Health Ranking – 7</a:t>
            </a:r>
            <a:r>
              <a:rPr lang="en-US" sz="120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most obese state when we were launching this campaign now 8th – we recently surpassed Kansas. 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Overall health status – rank 45</a:t>
            </a:r>
            <a:r>
              <a:rPr lang="en-US" baseline="30000" dirty="0" smtClean="0"/>
              <a:t>th</a:t>
            </a:r>
            <a:r>
              <a:rPr lang="en-US" dirty="0" smtClean="0"/>
              <a:t> nationally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solidFill>
                  <a:schemeClr val="tx1"/>
                </a:solidFill>
              </a:rPr>
              <a:t>One of the highest childhood obesity rates in the U.S. - 1 in 3 children between 10 and 17 are overweight or obese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Low physical activity and fruit and vegetable consumption, along with a high prevalence of smoking and obesity, contribute to the state’s leading causes of death.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839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TSET in conjunction with the Oklahoma</a:t>
            </a:r>
            <a:r>
              <a:rPr lang="en-US" baseline="0" dirty="0" smtClean="0"/>
              <a:t> State Department of Health created Shape Your Future in 2011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A public health education intervention that encourages Oklahomans to eat better, move more and be tobacco free.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 campaign supports various on-the-ground grants to communities and disparate populations across the state.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SYF campaign aims to reduce preventable death by educating families about small steps to create healthier behaviors.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Target: Oklahomans, age 18-54, low socioeconomic status and specifically moms or food preparers.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Goal: Improve the health of Oklahomans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 smtClean="0"/>
              <a:t>Objectives:</a:t>
            </a:r>
          </a:p>
          <a:p>
            <a:r>
              <a:rPr lang="en-US" dirty="0" smtClean="0"/>
              <a:t>Reduce adult obesity prevalence from 32.5% in 2013 to 29.5% in 2020 (OHIP 20/20)</a:t>
            </a:r>
          </a:p>
          <a:p>
            <a:r>
              <a:rPr lang="en-US" dirty="0" smtClean="0"/>
              <a:t>Reduce adolescent obesity prevalence from 11.8% in 2013 to 10.6% in 2020. (OHIP 20/20)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lang="en-US" dirty="0" smtClean="0"/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688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we got there: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 campaign research included - </a:t>
            </a:r>
            <a:r>
              <a:rPr lang="en-US" dirty="0" smtClean="0"/>
              <a:t>Qualitative, custom online digital research among twenty-five 18-54 year-old Oklahomans. This was more involved with participants having</a:t>
            </a:r>
            <a:r>
              <a:rPr lang="en-US" baseline="0" dirty="0" smtClean="0"/>
              <a:t> open discussions with our moderator submitting picture of their refrigerators and discussing their daily amounts of physical activity.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This research established the role of healthy lifestyles in Oklahomans’ day-to-day lives and uncovered barriers to healthy eating and being active.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lvl="1"/>
            <a:r>
              <a:rPr lang="en-US" dirty="0" smtClean="0"/>
              <a:t>Barriers to health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Primary and secondary research revealed that, while information exists to educate parents, the amount of information can overwhelm and make a healthy lifestyle feel unattainable 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Secondly a healthy lifestyle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seems difficult - don</a:t>
            </a:r>
            <a:r>
              <a:rPr lang="fr-F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 have the time to add physical activity into their day or the money to buy healthy food which is often perceived as more expensive.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To address these barriers SYF focused on 2 simple</a:t>
            </a:r>
            <a:r>
              <a:rPr lang="en-US" baseline="0" dirty="0" smtClean="0"/>
              <a:t> messages and introduced the healthy habits campaign.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Simplifying the message families could better retain the information and feel more confident in adopting healthy habits.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1"/>
            <a:r>
              <a:rPr lang="en-US" dirty="0" smtClean="0"/>
              <a:t>Fill half your plate with fruits and veggies</a:t>
            </a:r>
          </a:p>
          <a:p>
            <a:pPr lvl="1"/>
            <a:r>
              <a:rPr lang="en-US" dirty="0" smtClean="0"/>
              <a:t>60 minutes of physical activity every day for kids and 30 for adults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45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21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-Campaign is fully integrated and has elements for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Traditional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Media – TV, radio, print, outdoor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Non-</a:t>
            </a:r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traditonal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Digital, social, SEO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Sponsorships, partnerships, community events, PR tactics – press releases and offered interviews with TSET/OSDH staff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media buy had a statewide reach with a primary target of mothers and low-socioeconomic status families, with a secondary target of all adult Oklahomans (approximately 2.7 million people.)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Mall - To help us better</a:t>
            </a:r>
            <a:r>
              <a:rPr lang="en-US" baseline="0" dirty="0" smtClean="0"/>
              <a:t> reach some of our families in rural communities – SYF took our characters into local malls in smaller communities. Initial survey proved to be positive with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82% saying the signage encouraged them to eat more fruits and veggies. 84% said the messaging encouraged them and their families to exercise more. Follow-up surveys are planned for this Fall. Write up results. </a:t>
            </a:r>
            <a:r>
              <a:rPr lang="en-US" dirty="0" smtClean="0"/>
              <a:t>Entrance signage,</a:t>
            </a:r>
            <a:r>
              <a:rPr lang="en-US" baseline="0" dirty="0" smtClean="0"/>
              <a:t> floor graphics, bathroom signage, wall and escalator/stair/elevator graphics, table tents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effectLst/>
              </a:rPr>
              <a:t>Website - Hub</a:t>
            </a:r>
            <a:r>
              <a:rPr lang="en-US" baseline="0" dirty="0" smtClean="0">
                <a:effectLst/>
              </a:rPr>
              <a:t> of all Shape Your Future content and call to action on all materials leads to the site. Important to keep it relevant and fresh.</a:t>
            </a:r>
            <a:endParaRPr lang="en-US" dirty="0" smtClean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Digital - Banners, pre-roll,</a:t>
            </a:r>
            <a:r>
              <a:rPr lang="en-US" baseline="0" dirty="0" smtClean="0"/>
              <a:t> sponsored posts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Thunder, Universities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546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>
                <a:effectLst/>
              </a:rPr>
              <a:t>The majority of young adult Oklahomans ages 18–34 drink at least one sugary drink per day—more than any other state in the United States.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Utilizing the CDC rethink your drink tagline</a:t>
            </a:r>
            <a:r>
              <a:rPr lang="en-US" baseline="0" dirty="0" smtClean="0"/>
              <a:t> and creating a campaign around that.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411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Evaluation Methods: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Opportunity to improve campaign strategies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Demonstrate accountability for investment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Assess sustainability and effectiveness of long-term campaigns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Contribute to the evidence base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TSET has consistently used a theoretical base to support campaign development, implementation and evaluation.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Also perform post</a:t>
            </a:r>
            <a:r>
              <a:rPr lang="en-US" baseline="0" dirty="0" smtClean="0"/>
              <a:t> testing – focus groups, online surveys and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TSET utilizes partners for some of their message and concept testing. Utilized a local obesity clinic to test the radio spots and assessed their feedback to make adjustments.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en-US" dirty="0" smtClean="0">
              <a:latin typeface="Calibri" panose="020F0502020204030204" pitchFamily="34" charset="0"/>
            </a:endParaRPr>
          </a:p>
          <a:p>
            <a:endParaRPr lang="en-US" altLang="en-US" dirty="0" smtClean="0">
              <a:latin typeface="Calibri" panose="020F0502020204030204" pitchFamily="34" charset="0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Cross-sectional Survey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SYF Cross-sectional Survey gathers information on Oklahoman’s knowledge, attitudes, and behaviors regarding physical activity, nutrition, and overall wellness. Survey respondents (n=1000) are Oklahoma adults with children living in their home.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Cross sectional informs next steps and phases of the campaign and gathers lessons learned.</a:t>
            </a:r>
            <a:endParaRPr lang="en-US" dirty="0" smtClean="0"/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SYF Media Tracking Survey measures awareness and exposure to the SYF campaign messages as well as receptivity to the campaign message. Survey respondents (n=500) are Oklahoma adults with children living in the home.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Gives us insight to adjust during our media flights.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endParaRPr lang="en-US" altLang="en-US" dirty="0" smtClean="0">
              <a:latin typeface="Calibri" panose="020F0502020204030204" pitchFamily="34" charset="0"/>
            </a:endParaRPr>
          </a:p>
          <a:p>
            <a:r>
              <a:rPr lang="en-US" dirty="0" smtClean="0"/>
              <a:t>Findings: </a:t>
            </a:r>
          </a:p>
          <a:p>
            <a:endParaRPr lang="en-US" dirty="0" smtClean="0"/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Opportunity to improve campaign strategies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Demonstrate accountability for investment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Assess sustainability and effectiveness of long-term campaigns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Contribute to the evidence base</a:t>
            </a:r>
          </a:p>
          <a:p>
            <a:pPr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en-US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TSET has consistently used a theoretical base to support campaign development, implementation and evaluation.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006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Focusing on short, key messages helps the target retain the message and feel that a healthy lifestyle is attainable.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integrated campaign</a:t>
            </a:r>
            <a:r>
              <a:rPr lang="en-US" baseline="0" dirty="0" smtClean="0"/>
              <a:t> </a:t>
            </a:r>
            <a:r>
              <a:rPr lang="en-US" dirty="0" smtClean="0"/>
              <a:t>reaching the target at multiple touchpoints helps the target remember the message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Characters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Next steps:</a:t>
            </a:r>
          </a:p>
          <a:p>
            <a:r>
              <a:rPr lang="en-US" dirty="0" smtClean="0"/>
              <a:t>Providing the “how”</a:t>
            </a:r>
          </a:p>
          <a:p>
            <a:pPr lvl="1"/>
            <a:r>
              <a:rPr lang="en-US" dirty="0" smtClean="0"/>
              <a:t>Content – how to fill</a:t>
            </a:r>
            <a:r>
              <a:rPr lang="en-US" baseline="0" dirty="0" smtClean="0"/>
              <a:t> half your plate - </a:t>
            </a:r>
            <a:r>
              <a:rPr lang="en-US" dirty="0" smtClean="0"/>
              <a:t>recipes, how to get your 60</a:t>
            </a:r>
            <a:r>
              <a:rPr lang="en-US" baseline="0" dirty="0" smtClean="0"/>
              <a:t> - </a:t>
            </a:r>
            <a:r>
              <a:rPr lang="en-US" dirty="0" smtClean="0"/>
              <a:t>easy physical activities</a:t>
            </a:r>
          </a:p>
          <a:p>
            <a:pPr marL="171450" marR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9AF4D1-D21F-9F41-AB82-5210D3D741B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937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078140"/>
            <a:ext cx="7268029" cy="1470025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4400" y="3341914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391" cy="68575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 COPY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195615"/>
            <a:ext cx="723174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HEADLINE COPY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993571"/>
            <a:ext cx="3581400" cy="3132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93571"/>
            <a:ext cx="3646336" cy="31325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4400" y="2920999"/>
            <a:ext cx="3582988" cy="68942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610430"/>
            <a:ext cx="3582988" cy="23404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2920999"/>
            <a:ext cx="3649511" cy="68942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610427"/>
            <a:ext cx="3649511" cy="23404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HEADLINE COPY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43429" y="907141"/>
            <a:ext cx="2522084" cy="72571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049" y="3066937"/>
            <a:ext cx="7092949" cy="2684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43428" y="1632857"/>
            <a:ext cx="7057571" cy="105228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Subtitle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52451" y="1027065"/>
            <a:ext cx="7152723" cy="37005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964907"/>
            <a:ext cx="5486400" cy="804862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Caption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335" y="3029857"/>
            <a:ext cx="7490202" cy="30963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04335" y="776212"/>
            <a:ext cx="7490201" cy="209761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236209"/>
            <a:ext cx="7380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HEADLINE COPY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9344" y="6240539"/>
            <a:ext cx="778934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60375" y="6240539"/>
            <a:ext cx="313267" cy="381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bg1"/>
          </a:solidFill>
          <a:latin typeface="Helvetica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youtube.com/watch?v=ZdEO-P5dHyA" TargetMode="Externa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user10001181/review/143622164/7dce6caa0c" TargetMode="External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9.jp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image" Target="../media/image9.jpg"/><Relationship Id="rId7" Type="http://schemas.openxmlformats.org/officeDocument/2006/relationships/image" Target="../media/image23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399" y="715936"/>
            <a:ext cx="7268029" cy="190511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Evolution of Shape Your Future: Optimizing an Impactful Message Through Testing and Evaluation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399" y="3341913"/>
            <a:ext cx="7268030" cy="257397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Lindsey Funk  </a:t>
            </a:r>
            <a:r>
              <a:rPr lang="en-US" sz="2400" dirty="0" err="1" smtClean="0"/>
              <a:t>lfunk@thevibrand.com</a:t>
            </a:r>
            <a:endParaRPr lang="en-US" sz="2400" dirty="0" smtClean="0"/>
          </a:p>
          <a:p>
            <a:r>
              <a:rPr lang="en-US" sz="2400" dirty="0" smtClean="0"/>
              <a:t>Account Manager</a:t>
            </a:r>
          </a:p>
          <a:p>
            <a:r>
              <a:rPr lang="en-US" sz="2400" dirty="0" smtClean="0"/>
              <a:t>VI Marketing and Branding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267" y="567267"/>
            <a:ext cx="5046133" cy="504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1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Your Future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4" y="2725057"/>
            <a:ext cx="7490202" cy="3096306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I</a:t>
            </a:r>
            <a:r>
              <a:rPr lang="en-US" dirty="0" smtClean="0"/>
              <a:t>ntegrated </a:t>
            </a:r>
            <a:r>
              <a:rPr lang="en-US" dirty="0"/>
              <a:t>marketing campaign created to combat </a:t>
            </a:r>
            <a:r>
              <a:rPr lang="en-US" dirty="0" smtClean="0"/>
              <a:t>obesity</a:t>
            </a:r>
            <a:r>
              <a:rPr lang="en-US" dirty="0"/>
              <a:t> </a:t>
            </a:r>
            <a:r>
              <a:rPr lang="en-US" dirty="0" smtClean="0"/>
              <a:t>in Oklahoma</a:t>
            </a:r>
          </a:p>
          <a:p>
            <a:pPr lvl="0"/>
            <a:r>
              <a:rPr lang="en-US" dirty="0" smtClean="0"/>
              <a:t>Encourages Oklahomans to Eat Better, Move More and Be Tobacco Free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05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Research (Pre-campaign)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4335" y="2920097"/>
            <a:ext cx="5308598" cy="249857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Qualitative</a:t>
            </a:r>
            <a:r>
              <a:rPr lang="en-US" dirty="0"/>
              <a:t>, custom online digital research among twenty-five 18-54 year-old Oklahomans.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stablished </a:t>
            </a:r>
            <a:r>
              <a:rPr lang="en-US" dirty="0"/>
              <a:t>the role of healthy lifestyles in Oklahomans’ day-to-day lives and uncovered barriers to healthy eating and being active.</a:t>
            </a:r>
            <a:endParaRPr lang="en-US" dirty="0" smtClean="0"/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543" y="2235200"/>
            <a:ext cx="3061457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136" cy="1143000"/>
          </a:xfrm>
        </p:spPr>
        <p:txBody>
          <a:bodyPr/>
          <a:lstStyle/>
          <a:p>
            <a:r>
              <a:rPr lang="en-US" dirty="0" err="1" smtClean="0"/>
              <a:t>Telestrator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333" y="712045"/>
            <a:ext cx="2173605" cy="4960848"/>
          </a:xfrm>
        </p:spPr>
      </p:pic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4" y="3315447"/>
            <a:ext cx="5110315" cy="28972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71" y="1225282"/>
            <a:ext cx="4292600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4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136" cy="1143000"/>
          </a:xfrm>
        </p:spPr>
        <p:txBody>
          <a:bodyPr/>
          <a:lstStyle/>
          <a:p>
            <a:r>
              <a:rPr lang="en-US" dirty="0" smtClean="0"/>
              <a:t>Healthy Habits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02" y="1205823"/>
            <a:ext cx="3076740" cy="2316310"/>
          </a:xfrm>
          <a:prstGeom prst="rect">
            <a:avLst/>
          </a:prstGeom>
        </p:spPr>
      </p:pic>
      <p:pic>
        <p:nvPicPr>
          <p:cNvPr id="7" name="R22-15-TSE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7638" y="5517356"/>
            <a:ext cx="812800" cy="812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0395" y="6367309"/>
            <a:ext cx="24528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8"/>
              </a:rPr>
              <a:t>Physical Activity TV Spot</a:t>
            </a:r>
            <a:endParaRPr lang="en-US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771" y="1592753"/>
            <a:ext cx="3109132" cy="2331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7" y="3765664"/>
            <a:ext cx="2987035" cy="19778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49" y="4968808"/>
            <a:ext cx="3163186" cy="1653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204" y="1205823"/>
            <a:ext cx="1416639" cy="15528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7641" y="3238180"/>
            <a:ext cx="1778217" cy="13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0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0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 mute="1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380136" cy="1143000"/>
          </a:xfrm>
        </p:spPr>
        <p:txBody>
          <a:bodyPr/>
          <a:lstStyle/>
          <a:p>
            <a:r>
              <a:rPr lang="en-US" dirty="0" smtClean="0"/>
              <a:t>Rethink Your Drink</a:t>
            </a:r>
            <a:endParaRPr lang="en-US" dirty="0"/>
          </a:p>
        </p:txBody>
      </p:sp>
      <p:pic>
        <p:nvPicPr>
          <p:cNvPr id="11" name="Picture 10" descr="(10) Shape Your Future - Mozilla Firefox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5562" r="45000" b="12807"/>
          <a:stretch/>
        </p:blipFill>
        <p:spPr>
          <a:xfrm>
            <a:off x="2590887" y="2966126"/>
            <a:ext cx="2192174" cy="3080893"/>
          </a:xfrm>
          <a:prstGeom prst="rect">
            <a:avLst/>
          </a:prstGeom>
        </p:spPr>
      </p:pic>
      <p:pic>
        <p:nvPicPr>
          <p:cNvPr id="13" name="Picture 12" descr="Healthy Habits Campaign | Shape Your Future Oklahoma - Mozilla Firefox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5510" r="20833" b="15562"/>
          <a:stretch/>
        </p:blipFill>
        <p:spPr>
          <a:xfrm>
            <a:off x="260728" y="1332157"/>
            <a:ext cx="4609055" cy="1363242"/>
          </a:xfrm>
          <a:prstGeom prst="rect">
            <a:avLst/>
          </a:prstGeom>
        </p:spPr>
      </p:pic>
      <p:pic>
        <p:nvPicPr>
          <p:cNvPr id="14" name="Picture 13" descr="Infused Water Recipes | Shape Your Future OK - Mozilla Firefox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3827" r="20833" b="37603"/>
          <a:stretch/>
        </p:blipFill>
        <p:spPr>
          <a:xfrm>
            <a:off x="5036001" y="1794933"/>
            <a:ext cx="4014260" cy="1583088"/>
          </a:xfrm>
          <a:prstGeom prst="rect">
            <a:avLst/>
          </a:prstGeom>
        </p:spPr>
      </p:pic>
      <p:pic>
        <p:nvPicPr>
          <p:cNvPr id="15" name="Picture 14" descr="(10) Shape Your Future - Mozilla Firefox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32600" r="45833" b="6789"/>
          <a:stretch/>
        </p:blipFill>
        <p:spPr>
          <a:xfrm>
            <a:off x="316050" y="3378021"/>
            <a:ext cx="2021897" cy="2404419"/>
          </a:xfrm>
          <a:prstGeom prst="rect">
            <a:avLst/>
          </a:prstGeom>
        </p:spPr>
      </p:pic>
      <p:pic>
        <p:nvPicPr>
          <p:cNvPr id="16" name="Picture 15" descr="19943-TSET-SYF-Rethink-Your-Drink-Press-Kits_Poster_SportsDrinks_F-1.pdf - Mozilla Firefox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11429" r="15833" b="1787"/>
          <a:stretch/>
        </p:blipFill>
        <p:spPr>
          <a:xfrm>
            <a:off x="4876800" y="3619042"/>
            <a:ext cx="4267200" cy="323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3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36" y="3602501"/>
            <a:ext cx="7153835" cy="2259105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>
                <a:latin typeface="Calibri" panose="020F0502020204030204" pitchFamily="34" charset="0"/>
              </a:rPr>
              <a:t>Media tracking </a:t>
            </a:r>
            <a:r>
              <a:rPr lang="en-US" altLang="en-US" dirty="0" smtClean="0">
                <a:latin typeface="Calibri" panose="020F0502020204030204" pitchFamily="34" charset="0"/>
              </a:rPr>
              <a:t>surveys</a:t>
            </a:r>
          </a:p>
          <a:p>
            <a:pPr lvl="1"/>
            <a:r>
              <a:rPr lang="en-US" altLang="en-US" dirty="0">
                <a:latin typeface="Calibri" panose="020F0502020204030204" pitchFamily="34" charset="0"/>
              </a:rPr>
              <a:t>Assess exposure to and awareness of the SYF </a:t>
            </a:r>
            <a:r>
              <a:rPr lang="en-US" altLang="en-US" dirty="0" smtClean="0">
                <a:latin typeface="Calibri" panose="020F0502020204030204" pitchFamily="34" charset="0"/>
              </a:rPr>
              <a:t>campaign</a:t>
            </a:r>
            <a:endParaRPr lang="en-US" altLang="en-US" dirty="0">
              <a:latin typeface="Calibri" panose="020F0502020204030204" pitchFamily="34" charset="0"/>
            </a:endParaRPr>
          </a:p>
          <a:p>
            <a:r>
              <a:rPr lang="en-US" altLang="en-US" dirty="0">
                <a:latin typeface="Calibri" panose="020F0502020204030204" pitchFamily="34" charset="0"/>
              </a:rPr>
              <a:t>Cross-sectional surveys</a:t>
            </a:r>
          </a:p>
          <a:p>
            <a:pPr lvl="1"/>
            <a:r>
              <a:rPr lang="en-US" altLang="en-US" dirty="0" smtClean="0">
                <a:latin typeface="Calibri" panose="020F0502020204030204" pitchFamily="34" charset="0"/>
              </a:rPr>
              <a:t>Track </a:t>
            </a:r>
            <a:r>
              <a:rPr lang="en-US" altLang="en-US" dirty="0">
                <a:latin typeface="Calibri" panose="020F0502020204030204" pitchFamily="34" charset="0"/>
              </a:rPr>
              <a:t>changes in knowledge, attitudes, and behaviors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66993405"/>
              </p:ext>
            </p:extLst>
          </p:nvPr>
        </p:nvGraphicFramePr>
        <p:xfrm>
          <a:off x="663236" y="1327660"/>
          <a:ext cx="7772400" cy="3404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514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538" y="3649865"/>
            <a:ext cx="1632668" cy="16326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and Resources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703" y="2654337"/>
            <a:ext cx="7490202" cy="309630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Focusing on short, key messages helps the target retain the message and feel that a healthy lifestyle is attainable.</a:t>
            </a:r>
          </a:p>
          <a:p>
            <a:r>
              <a:rPr lang="en-US" dirty="0" smtClean="0"/>
              <a:t>Resources: </a:t>
            </a:r>
          </a:p>
          <a:p>
            <a:pPr lvl="1"/>
            <a:r>
              <a:rPr lang="en-US" dirty="0" err="1" smtClean="0"/>
              <a:t>ShapeYourFutureOK.com</a:t>
            </a:r>
            <a:endParaRPr lang="en-US" dirty="0"/>
          </a:p>
          <a:p>
            <a:pPr lvl="1"/>
            <a:r>
              <a:rPr lang="en-US" dirty="0"/>
              <a:t>Materials available on CDC CHMC</a:t>
            </a:r>
          </a:p>
          <a:p>
            <a:pPr lvl="1"/>
            <a:r>
              <a:rPr lang="en-US" u="sng" dirty="0" err="1" smtClean="0"/>
              <a:t>Lfunk@thevibrand.com</a:t>
            </a:r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41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hapeYourFuture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DC Health Marketing Conference 2016 SYF Healthy Habits Presentation F" id="{512ACA61-C083-3845-8A4C-C3CD5B7105DB}" vid="{01F13EBC-EF2A-884E-8389-A2E7BEF83C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CDC Health Marketing Conference 2016 SYF Healthy Habits Presentation F</Template>
  <TotalTime>1773</TotalTime>
  <Words>934</Words>
  <Application>Microsoft Office PowerPoint</Application>
  <PresentationFormat>On-screen Show (4:3)</PresentationFormat>
  <Paragraphs>130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Helvetica</vt:lpstr>
      <vt:lpstr>ShapeYourFutureTemplate</vt:lpstr>
      <vt:lpstr>Evolution of Shape Your Future: Optimizing an Impactful Message Through Testing and Evaluation</vt:lpstr>
      <vt:lpstr>PowerPoint Presentation</vt:lpstr>
      <vt:lpstr>Shape Your Future</vt:lpstr>
      <vt:lpstr>Initial Research (Pre-campaign)</vt:lpstr>
      <vt:lpstr>Telestrator</vt:lpstr>
      <vt:lpstr>Healthy Habits</vt:lpstr>
      <vt:lpstr>Rethink Your Drink</vt:lpstr>
      <vt:lpstr>Evaluation Methods</vt:lpstr>
      <vt:lpstr>Conclusions and Resources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Shape Your Future: Optimizing an Impactful Message Through Testing and Evaluation</dc:title>
  <dc:creator>Lindsey Funk</dc:creator>
  <cp:lastModifiedBy>Carol Gamble</cp:lastModifiedBy>
  <cp:revision>21</cp:revision>
  <cp:lastPrinted>2016-08-19T20:18:23Z</cp:lastPrinted>
  <dcterms:created xsi:type="dcterms:W3CDTF">2016-10-20T14:40:43Z</dcterms:created>
  <dcterms:modified xsi:type="dcterms:W3CDTF">2016-10-31T14:17:15Z</dcterms:modified>
</cp:coreProperties>
</file>