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63" r:id="rId4"/>
    <p:sldId id="265" r:id="rId5"/>
    <p:sldId id="267" r:id="rId6"/>
    <p:sldId id="268" r:id="rId7"/>
    <p:sldId id="269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226"/>
    <a:srgbClr val="EEC314"/>
    <a:srgbClr val="A28610"/>
    <a:srgbClr val="F37426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38" autoAdjust="0"/>
  </p:normalViewPr>
  <p:slideViewPr>
    <p:cSldViewPr snapToGrid="0" snapToObjects="1">
      <p:cViewPr varScale="1">
        <p:scale>
          <a:sx n="58" d="100"/>
          <a:sy n="58" d="100"/>
        </p:scale>
        <p:origin x="33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hristikay:Library:Containers:com.apple.mail:Data:Library:Mail%20Downloads:0BB27626-297A-4D03-8E9F-FBA31BBA958D:SOS%20Graph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5.bin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i="0">
                <a:solidFill>
                  <a:schemeClr val="tx1"/>
                </a:solidFill>
              </a:rPr>
              <a:t>School Demographics</a:t>
            </a:r>
          </a:p>
        </c:rich>
      </c:tx>
      <c:layout>
        <c:manualLayout>
          <c:xMode val="edge"/>
          <c:yMode val="edge"/>
          <c:x val="0.19182881894496201"/>
          <c:y val="2.0391882611660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Demographics!$D$7:$H$7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2 or more races</c:v>
                </c:pt>
              </c:strCache>
            </c:strRef>
          </c:cat>
          <c:val>
            <c:numRef>
              <c:f>Demographics!$D$8:$H$8</c:f>
            </c:numRef>
          </c:val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Demographics!$D$7:$H$7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2 or more races</c:v>
                </c:pt>
              </c:strCache>
            </c:strRef>
          </c:cat>
          <c:val>
            <c:numRef>
              <c:f>Demographics!$D$9:$H$9</c:f>
            </c:numRef>
          </c:val>
        </c:ser>
        <c:ser>
          <c:idx val="2"/>
          <c:order val="2"/>
          <c:dPt>
            <c:idx val="0"/>
            <c:bubble3D val="0"/>
            <c:spPr>
              <a:solidFill>
                <a:srgbClr val="9B0FD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31859C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F4822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bg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rgbClr val="EEC31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Demographics!$D$7:$H$7</c:f>
              <c:strCache>
                <c:ptCount val="5"/>
                <c:pt idx="0">
                  <c:v>White</c:v>
                </c:pt>
                <c:pt idx="1">
                  <c:v>Black</c:v>
                </c:pt>
                <c:pt idx="2">
                  <c:v>Hispanic</c:v>
                </c:pt>
                <c:pt idx="3">
                  <c:v>Asian</c:v>
                </c:pt>
                <c:pt idx="4">
                  <c:v>2 or more races</c:v>
                </c:pt>
              </c:strCache>
            </c:strRef>
          </c:cat>
          <c:val>
            <c:numRef>
              <c:f>Demographics!$D$10:$H$10</c:f>
              <c:numCache>
                <c:formatCode>0%</c:formatCode>
                <c:ptCount val="5"/>
                <c:pt idx="0">
                  <c:v>0.16</c:v>
                </c:pt>
                <c:pt idx="1">
                  <c:v>0.39</c:v>
                </c:pt>
                <c:pt idx="2">
                  <c:v>0.37</c:v>
                </c:pt>
                <c:pt idx="3">
                  <c:v>0.05</c:v>
                </c:pt>
                <c:pt idx="4">
                  <c:v>0.03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Percent Correct Responses to</a:t>
            </a:r>
            <a:r>
              <a:rPr lang="en-US" sz="2400" baseline="0"/>
              <a:t> 12 PA Questions</a:t>
            </a:r>
            <a:endParaRPr lang="en-US" sz="240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31859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500-4E2A-8E8A-3815368BB5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500-4E2A-8E8A-3815368BB5BC}"/>
              </c:ext>
            </c:extLst>
          </c:dPt>
          <c:cat>
            <c:strRef>
              <c:f>'[SOS Graphs.xlsx]PA Knowledge'!$A$5:$A$6</c:f>
              <c:strCache>
                <c:ptCount val="2"/>
                <c:pt idx="0">
                  <c:v>Post</c:v>
                </c:pt>
                <c:pt idx="1">
                  <c:v>Pre</c:v>
                </c:pt>
              </c:strCache>
            </c:strRef>
          </c:cat>
          <c:val>
            <c:numRef>
              <c:f>'[SOS Graphs.xlsx]PA Knowledge'!$B$5:$B$6</c:f>
              <c:numCache>
                <c:formatCode>General</c:formatCode>
                <c:ptCount val="2"/>
                <c:pt idx="0">
                  <c:v>55.3</c:v>
                </c:pt>
                <c:pt idx="1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500-4E2A-8E8A-3815368BB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3426848"/>
        <c:axId val="293430376"/>
      </c:barChart>
      <c:catAx>
        <c:axId val="2934268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solidFill>
                  <a:srgbClr val="000000"/>
                </a:solidFill>
              </a:defRPr>
            </a:pPr>
            <a:endParaRPr lang="en-US"/>
          </a:p>
        </c:txPr>
        <c:crossAx val="293430376"/>
        <c:crosses val="autoZero"/>
        <c:auto val="1"/>
        <c:lblAlgn val="ctr"/>
        <c:lblOffset val="100"/>
        <c:noMultiLvlLbl val="0"/>
      </c:catAx>
      <c:valAx>
        <c:axId val="293430376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2934268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>
                <a:solidFill>
                  <a:srgbClr val="000000"/>
                </a:solidFill>
              </a:rPr>
              <a:t>Percentage</a:t>
            </a:r>
            <a:r>
              <a:rPr lang="en-US" sz="2400" b="1" baseline="0">
                <a:solidFill>
                  <a:srgbClr val="000000"/>
                </a:solidFill>
              </a:rPr>
              <a:t> of Allocated PE Time in MVPA</a:t>
            </a:r>
            <a:endParaRPr lang="en-US" sz="2400" b="1">
              <a:solidFill>
                <a:srgbClr val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311773796577199"/>
          <c:y val="0.16470266810974801"/>
          <c:w val="0.782726706695835"/>
          <c:h val="0.7591964921649659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'[SOS Graphs.xlsx]MVPA PE'!$A$2:$A$6</c:f>
              <c:strCache>
                <c:ptCount val="5"/>
                <c:pt idx="0">
                  <c:v>MVPA Post 4</c:v>
                </c:pt>
                <c:pt idx="1">
                  <c:v>MVPA Post 3</c:v>
                </c:pt>
                <c:pt idx="2">
                  <c:v>MVPA Post 2</c:v>
                </c:pt>
                <c:pt idx="3">
                  <c:v>MVPA Post 1</c:v>
                </c:pt>
                <c:pt idx="4">
                  <c:v>MVPA Baseline</c:v>
                </c:pt>
              </c:strCache>
            </c:strRef>
          </c:cat>
          <c:val>
            <c:numRef>
              <c:f>'[SOS Graphs.xlsx]MVPA PE'!$B$2:$B$6</c:f>
              <c:numCache>
                <c:formatCode>0.0</c:formatCode>
                <c:ptCount val="5"/>
                <c:pt idx="0">
                  <c:v>53.513913690476201</c:v>
                </c:pt>
                <c:pt idx="1">
                  <c:v>47.951488095238062</c:v>
                </c:pt>
                <c:pt idx="2">
                  <c:v>43.839285714285722</c:v>
                </c:pt>
                <c:pt idx="3">
                  <c:v>39.28191964285714</c:v>
                </c:pt>
                <c:pt idx="4">
                  <c:v>36.468526785714268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2AE-4F7B-B755-63CB73BB6E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3427240"/>
        <c:axId val="293426456"/>
      </c:barChart>
      <c:catAx>
        <c:axId val="293427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426456"/>
        <c:crosses val="autoZero"/>
        <c:auto val="1"/>
        <c:lblAlgn val="ctr"/>
        <c:lblOffset val="100"/>
        <c:noMultiLvlLbl val="0"/>
      </c:catAx>
      <c:valAx>
        <c:axId val="293426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427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000000"/>
                </a:solidFill>
              </a:rPr>
              <a:t>Mean Daily Steps Over 5 Days</a:t>
            </a:r>
          </a:p>
        </c:rich>
      </c:tx>
      <c:layout>
        <c:manualLayout>
          <c:xMode val="edge"/>
          <c:yMode val="edge"/>
          <c:x val="0.36782633420822403"/>
          <c:y val="2.7777777777777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1859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'[SOS Graphs.xlsx]PA School Day'!$A$2:$A$6</c:f>
              <c:strCache>
                <c:ptCount val="5"/>
                <c:pt idx="0">
                  <c:v>Week 5</c:v>
                </c:pt>
                <c:pt idx="1">
                  <c:v>Week 4</c:v>
                </c:pt>
                <c:pt idx="2">
                  <c:v>Week 3</c:v>
                </c:pt>
                <c:pt idx="3">
                  <c:v>Week 2</c:v>
                </c:pt>
                <c:pt idx="4">
                  <c:v>Week 1</c:v>
                </c:pt>
              </c:strCache>
            </c:strRef>
          </c:cat>
          <c:val>
            <c:numRef>
              <c:f>'[SOS Graphs.xlsx]PA School Day'!$B$2:$B$6</c:f>
              <c:numCache>
                <c:formatCode>General</c:formatCode>
                <c:ptCount val="5"/>
                <c:pt idx="0">
                  <c:v>3697</c:v>
                </c:pt>
                <c:pt idx="1">
                  <c:v>3630</c:v>
                </c:pt>
                <c:pt idx="2">
                  <c:v>3550</c:v>
                </c:pt>
                <c:pt idx="3">
                  <c:v>3280</c:v>
                </c:pt>
                <c:pt idx="4">
                  <c:v>3270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C9-4990-869B-005CF0E90BC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3432728"/>
        <c:axId val="293428024"/>
      </c:barChart>
      <c:catAx>
        <c:axId val="293432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428024"/>
        <c:crosses val="autoZero"/>
        <c:auto val="1"/>
        <c:lblAlgn val="ctr"/>
        <c:lblOffset val="100"/>
        <c:noMultiLvlLbl val="0"/>
      </c:catAx>
      <c:valAx>
        <c:axId val="2934280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3432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Percent of Teachers Including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defRPr sz="2400" b="1">
                <a:solidFill>
                  <a:schemeClr val="tx1"/>
                </a:solidFill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Classroom </a:t>
            </a:r>
            <a:r>
              <a:rPr lang="en-US" sz="2400" b="1" dirty="0">
                <a:solidFill>
                  <a:schemeClr val="tx1"/>
                </a:solidFill>
              </a:rPr>
              <a:t>PA Per Week</a:t>
            </a:r>
          </a:p>
        </c:rich>
      </c:tx>
      <c:layout>
        <c:manualLayout>
          <c:xMode val="edge"/>
          <c:yMode val="edge"/>
          <c:x val="0.2553135333158880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B0FD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2B9-474C-A873-B9A8D5FEA63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2B9-474C-A873-B9A8D5FEA63A}"/>
              </c:ext>
            </c:extLst>
          </c:dPt>
          <c:dPt>
            <c:idx val="2"/>
            <c:bubble3D val="0"/>
            <c:spPr>
              <a:solidFill>
                <a:srgbClr val="31859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2B9-474C-A873-B9A8D5FEA63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'[SOS Graphs.xlsx]Teacher Classroom PA'!$A$1:$A$3</c:f>
              <c:strCache>
                <c:ptCount val="3"/>
                <c:pt idx="0">
                  <c:v>1-3</c:v>
                </c:pt>
                <c:pt idx="1">
                  <c:v>4-6</c:v>
                </c:pt>
                <c:pt idx="2">
                  <c:v>7-10</c:v>
                </c:pt>
              </c:strCache>
            </c:strRef>
          </c:cat>
          <c:val>
            <c:numRef>
              <c:f>'[SOS Graphs.xlsx]Teacher Classroom PA'!$B$1:$B$3</c:f>
              <c:numCache>
                <c:formatCode>General</c:formatCode>
                <c:ptCount val="3"/>
                <c:pt idx="0">
                  <c:v>10</c:v>
                </c:pt>
                <c:pt idx="1">
                  <c:v>38</c:v>
                </c:pt>
                <c:pt idx="2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2B9-474C-A873-B9A8D5FEA63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Number</a:t>
            </a:r>
            <a:r>
              <a:rPr lang="en-US" sz="2400" baseline="0" dirty="0"/>
              <a:t> of PACER Laps</a:t>
            </a:r>
            <a:endParaRPr lang="en-US" sz="2400" dirty="0"/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31859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6FB-44F0-A324-AFEADF1B2A92}"/>
              </c:ext>
            </c:extLst>
          </c:dPt>
          <c:dPt>
            <c:idx val="1"/>
            <c:invertIfNegative val="0"/>
            <c:bubble3D val="0"/>
            <c:spPr>
              <a:solidFill>
                <a:srgbClr val="ED7D31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6FB-44F0-A324-AFEADF1B2A92}"/>
              </c:ext>
            </c:extLst>
          </c:dPt>
          <c:cat>
            <c:strRef>
              <c:f>'[SOS Graphs.xlsx]Aerobic Capacity'!$A$5:$A$6</c:f>
              <c:strCache>
                <c:ptCount val="2"/>
                <c:pt idx="0">
                  <c:v>Post</c:v>
                </c:pt>
                <c:pt idx="1">
                  <c:v>Pre</c:v>
                </c:pt>
              </c:strCache>
            </c:strRef>
          </c:cat>
          <c:val>
            <c:numRef>
              <c:f>'[SOS Graphs.xlsx]Aerobic Capacity'!$B$5:$B$6</c:f>
              <c:numCache>
                <c:formatCode>General</c:formatCode>
                <c:ptCount val="2"/>
                <c:pt idx="0">
                  <c:v>25.4</c:v>
                </c:pt>
                <c:pt idx="1">
                  <c:v>20.6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6FB-44F0-A324-AFEADF1B2A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04632"/>
        <c:axId val="15105024"/>
      </c:barChart>
      <c:catAx>
        <c:axId val="151046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5105024"/>
        <c:crosses val="autoZero"/>
        <c:auto val="1"/>
        <c:lblAlgn val="ctr"/>
        <c:lblOffset val="100"/>
        <c:noMultiLvlLbl val="0"/>
      </c:catAx>
      <c:valAx>
        <c:axId val="15105024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en-US"/>
          </a:p>
        </c:txPr>
        <c:crossAx val="151046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2FB41-2CE5-3A4B-90B6-F72F97698615}" type="datetimeFigureOut">
              <a:rPr lang="en-US" smtClean="0"/>
              <a:t>12/6/2016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1081B-181F-5D4E-A0E5-1B053591A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  <a:ea typeface="MS PGothic" charset="0"/>
                <a:cs typeface="Arial" charset="0"/>
              </a:rPr>
              <a:t>The purpose of this presentation is to discuss the evidence linking healthy eating, physical activity and physical fitness to improved academic achievement.  Today I would like you to reconsider the drink that you provide your child as well as provide you with some information about why we need to strengthen muscles and bones. </a:t>
            </a:r>
          </a:p>
          <a:p>
            <a:endParaRPr lang="en-US" dirty="0">
              <a:latin typeface="Calibri" charset="0"/>
              <a:ea typeface="MS PGothic" charset="0"/>
              <a:cs typeface="Arial" charset="0"/>
            </a:endParaRPr>
          </a:p>
          <a:p>
            <a:endParaRPr lang="en-US" dirty="0">
              <a:latin typeface="Calibri" charset="0"/>
              <a:ea typeface="MS PGothic" charset="0"/>
              <a:cs typeface="Arial" charset="0"/>
            </a:endParaRPr>
          </a:p>
          <a:p>
            <a:r>
              <a:rPr lang="en-US" dirty="0">
                <a:latin typeface="Calibri" charset="0"/>
                <a:ea typeface="MS PGothic" charset="0"/>
                <a:cs typeface="Arial" charset="0"/>
              </a:rPr>
              <a:t>This school is working with </a:t>
            </a:r>
            <a:r>
              <a:rPr lang="en-US" dirty="0" err="1">
                <a:latin typeface="Calibri" charset="0"/>
                <a:ea typeface="MS PGothic" charset="0"/>
                <a:cs typeface="Arial" charset="0"/>
              </a:rPr>
              <a:t>HealthMPowers</a:t>
            </a:r>
            <a:r>
              <a:rPr lang="en-US" dirty="0">
                <a:latin typeface="Calibri" charset="0"/>
                <a:ea typeface="MS PGothic" charset="0"/>
                <a:cs typeface="Arial" charset="0"/>
              </a:rPr>
              <a:t> to improve the nutrition and physical activity behaviors of students and staff.  </a:t>
            </a:r>
            <a:r>
              <a:rPr lang="en-US" dirty="0" err="1">
                <a:latin typeface="Calibri" charset="0"/>
                <a:ea typeface="MS PGothic" charset="0"/>
                <a:cs typeface="Arial" charset="0"/>
              </a:rPr>
              <a:t>HealthMPowers</a:t>
            </a:r>
            <a:r>
              <a:rPr lang="en-US" dirty="0">
                <a:latin typeface="Calibri" charset="0"/>
                <a:ea typeface="MS PGothic" charset="0"/>
                <a:cs typeface="Arial" charset="0"/>
              </a:rPr>
              <a:t> is a non-profit organization located in Atlanta.  The handout that I will give you at the end of the presentation will have their address if you want to learn more about the organization.</a:t>
            </a:r>
          </a:p>
          <a:p>
            <a:endParaRPr lang="en-US" dirty="0">
              <a:latin typeface="Calibri" charset="0"/>
              <a:ea typeface="MS PGothic" charset="0"/>
              <a:cs typeface="Arial" charset="0"/>
            </a:endParaRPr>
          </a:p>
          <a:p>
            <a:endParaRPr lang="en-US" dirty="0">
              <a:latin typeface="Calibri" charset="0"/>
              <a:ea typeface="MS PGothic" charset="0"/>
              <a:cs typeface="Arial" charset="0"/>
            </a:endParaRPr>
          </a:p>
          <a:p>
            <a:r>
              <a:rPr lang="en-US" dirty="0">
                <a:latin typeface="Calibri" charset="0"/>
                <a:ea typeface="MS PGothic" charset="0"/>
              </a:rPr>
              <a:t>The Centers for Disease Control and Prevention in Atlanta has identified evidence that helps all to understand that education and health for students must go hand-in-hand in order for students to succeed.</a:t>
            </a:r>
            <a:r>
              <a:rPr lang="en-US" baseline="30000" dirty="0">
                <a:latin typeface="Calibri" charset="0"/>
                <a:ea typeface="MS PGothic" charset="0"/>
              </a:rPr>
              <a:t>1-2 </a:t>
            </a:r>
          </a:p>
          <a:p>
            <a:endParaRPr lang="en-US" dirty="0">
              <a:latin typeface="Calibri" charset="0"/>
              <a:ea typeface="MS PGothic" charset="0"/>
              <a:cs typeface="Arial" charset="0"/>
            </a:endParaRPr>
          </a:p>
          <a:p>
            <a:pPr>
              <a:buFontTx/>
              <a:buAutoNum type="arabicPeriod"/>
            </a:pPr>
            <a:r>
              <a:rPr lang="en-US" dirty="0">
                <a:latin typeface="Calibri" charset="0"/>
                <a:ea typeface="MS PGothic" charset="0"/>
                <a:cs typeface="Arial" charset="0"/>
              </a:rPr>
              <a:t>Centers for Disease Control and Prevention. (2014) </a:t>
            </a:r>
            <a:r>
              <a:rPr lang="en-US" i="1" dirty="0">
                <a:latin typeface="Calibri" charset="0"/>
                <a:ea typeface="MS PGothic" charset="0"/>
                <a:cs typeface="Arial" charset="0"/>
              </a:rPr>
              <a:t>Healthy Kids. Successful Students. Stronger Communities </a:t>
            </a:r>
            <a:r>
              <a:rPr lang="en-US" dirty="0">
                <a:latin typeface="Calibri" charset="0"/>
                <a:ea typeface="MS PGothic" charset="0"/>
                <a:cs typeface="Arial" charset="0"/>
              </a:rPr>
              <a:t>. Retrieved 5/25/16 from 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MS PGothic" charset="0"/>
                <a:cs typeface="Arial" charset="0"/>
              </a:rPr>
              <a:t>http://www.cdc.gov/healthyyouth/health_and_academics/pdf/health-academics-ppt.pdf. </a:t>
            </a:r>
          </a:p>
          <a:p>
            <a:pPr>
              <a:buFontTx/>
              <a:buAutoNum type="arabicPeriod"/>
            </a:pPr>
            <a:r>
              <a:rPr lang="en-US" dirty="0">
                <a:latin typeface="Calibri" charset="0"/>
                <a:ea typeface="MS PGothic" charset="0"/>
              </a:rPr>
              <a:t>Centers for Disease Control and Prevention. The Association Between School-based Physical Activity, Including Physical Education, and Academic Performance. Atlanta, GA: U.S. Department of Health and Human Services; 2010. </a:t>
            </a:r>
          </a:p>
          <a:p>
            <a:endParaRPr lang="en-US" dirty="0">
              <a:latin typeface="Calibri" charset="0"/>
              <a:ea typeface="MS PGothic" charset="0"/>
              <a:cs typeface="Arial" charset="0"/>
            </a:endParaRPr>
          </a:p>
          <a:p>
            <a:endParaRPr lang="en-US" dirty="0">
              <a:latin typeface="Calibri" charset="0"/>
              <a:ea typeface="MS PGothic" charset="0"/>
              <a:cs typeface="Arial" charset="0"/>
            </a:endParaRPr>
          </a:p>
          <a:p>
            <a:endParaRPr lang="en-US" dirty="0">
              <a:solidFill>
                <a:srgbClr val="FF0000"/>
              </a:solidFill>
              <a:latin typeface="Calibri" charset="0"/>
              <a:ea typeface="MS PGothic" charset="0"/>
              <a:cs typeface="Arial" charset="0"/>
            </a:endParaRPr>
          </a:p>
          <a:p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MS PGothic" charset="0"/>
                <a:cs typeface="MS PGothic" charset="0"/>
              </a:defRPr>
            </a:lvl9pPr>
          </a:lstStyle>
          <a:p>
            <a:fld id="{7BAE8094-3AD2-E44A-9455-FBAD1A9D6CC0}" type="slidenum">
              <a:rPr lang="en-US" sz="1200">
                <a:solidFill>
                  <a:srgbClr val="000000"/>
                </a:solidFill>
                <a:latin typeface="Calibri" charset="0"/>
              </a:rPr>
              <a:pPr/>
              <a:t>1</a:t>
            </a:fld>
            <a:endParaRPr lang="en-US" sz="120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570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1081B-181F-5D4E-A0E5-1B053591A0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22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618163" y="150813"/>
            <a:ext cx="3373437" cy="6556375"/>
          </a:xfrm>
          <a:prstGeom prst="rect">
            <a:avLst/>
          </a:prstGeom>
          <a:solidFill>
            <a:srgbClr val="23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6" name="Picture 9" descr="hmp booklet_fourth swirl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270000"/>
            <a:ext cx="4881563" cy="543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284163"/>
            <a:ext cx="327818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hmp booklet_fourth kids.jpg"/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038350"/>
            <a:ext cx="4183063" cy="466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42000" y="393700"/>
            <a:ext cx="2975646" cy="2112440"/>
          </a:xfrm>
        </p:spPr>
        <p:txBody>
          <a:bodyPr/>
          <a:lstStyle>
            <a:lvl1pPr algn="l">
              <a:defRPr sz="3800" b="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5842000" y="2641600"/>
            <a:ext cx="2975646" cy="2692400"/>
          </a:xfrm>
        </p:spPr>
        <p:txBody>
          <a:bodyPr anchor="t" anchorCtr="0"/>
          <a:lstStyle>
            <a:lvl1pPr marL="0" indent="0" algn="l">
              <a:buNone/>
              <a:defRPr sz="2600"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</a:t>
            </a:r>
          </a:p>
        </p:txBody>
      </p:sp>
    </p:spTree>
    <p:extLst>
      <p:ext uri="{BB962C8B-B14F-4D97-AF65-F5344CB8AC3E}">
        <p14:creationId xmlns:p14="http://schemas.microsoft.com/office/powerpoint/2010/main" val="1011901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91" b="40569"/>
          <a:stretch>
            <a:fillRect/>
          </a:stretch>
        </p:blipFill>
        <p:spPr bwMode="auto">
          <a:xfrm>
            <a:off x="152400" y="3065463"/>
            <a:ext cx="88328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028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ith big sw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3" name="Picture 6" descr="hmp booklet_fourth swir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78"/>
          <a:stretch>
            <a:fillRect/>
          </a:stretch>
        </p:blipFill>
        <p:spPr bwMode="auto">
          <a:xfrm flipH="1">
            <a:off x="152400" y="319088"/>
            <a:ext cx="3489325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552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ith small sw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3" name="Picture 6" descr="hmp booklet_fourth swir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2478088"/>
            <a:ext cx="36544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38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and sw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mp booklet_fourth swirls.jp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89100"/>
            <a:ext cx="4335463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828800"/>
            <a:ext cx="4267201" cy="4699000"/>
          </a:xfrm>
        </p:spPr>
        <p:txBody>
          <a:bodyPr/>
          <a:lstStyle>
            <a:lvl2pPr>
              <a:buClr>
                <a:schemeClr val="accent2">
                  <a:lumMod val="75000"/>
                </a:schemeClr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34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owers and content_small sw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4" name="Picture 3" descr="hmp_title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106" y="431800"/>
            <a:ext cx="5494096" cy="1769910"/>
          </a:xfrm>
          <a:prstGeom prst="rect">
            <a:avLst/>
          </a:prstGeom>
        </p:spPr>
      </p:pic>
      <p:pic>
        <p:nvPicPr>
          <p:cNvPr id="5" name="Picture 9" descr="hmp booklet_fourth swirls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52400" y="150813"/>
            <a:ext cx="3336925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378200" y="2400300"/>
            <a:ext cx="5448300" cy="4013200"/>
          </a:xfrm>
        </p:spPr>
        <p:txBody>
          <a:bodyPr/>
          <a:lstStyle>
            <a:lvl1pPr>
              <a:buClr>
                <a:schemeClr val="accent5"/>
              </a:buClr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03063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owers and content_large swi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4" name="Picture 3" descr="hmp_title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00" y="431800"/>
            <a:ext cx="5606002" cy="1805960"/>
          </a:xfrm>
          <a:prstGeom prst="rect">
            <a:avLst/>
          </a:prstGeom>
        </p:spPr>
      </p:pic>
      <p:pic>
        <p:nvPicPr>
          <p:cNvPr id="5" name="Picture 9" descr="hmp booklet_fourth swirls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78"/>
          <a:stretch>
            <a:fillRect/>
          </a:stretch>
        </p:blipFill>
        <p:spPr bwMode="auto">
          <a:xfrm flipH="1">
            <a:off x="152400" y="319088"/>
            <a:ext cx="3489325" cy="638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378200" y="2400300"/>
            <a:ext cx="5448300" cy="4013200"/>
          </a:xfrm>
        </p:spPr>
        <p:txBody>
          <a:bodyPr/>
          <a:lstStyle>
            <a:lvl1pPr>
              <a:buClr>
                <a:schemeClr val="accent5"/>
              </a:buClr>
              <a:defRPr sz="2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29122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ro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72113" y="150813"/>
            <a:ext cx="3519487" cy="6556375"/>
          </a:xfrm>
          <a:prstGeom prst="rect">
            <a:avLst/>
          </a:prstGeom>
          <a:solidFill>
            <a:srgbClr val="23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Georgia"/>
            </a:endParaRPr>
          </a:p>
        </p:txBody>
      </p:sp>
      <p:pic>
        <p:nvPicPr>
          <p:cNvPr id="6" name="Picture 9" descr="eatdrinkmove_typ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" t="5618" r="7785" b="8568"/>
          <a:stretch>
            <a:fillRect/>
          </a:stretch>
        </p:blipFill>
        <p:spPr bwMode="auto">
          <a:xfrm>
            <a:off x="169863" y="163513"/>
            <a:ext cx="4983162" cy="631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white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5495925"/>
            <a:ext cx="26828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842000" y="393700"/>
            <a:ext cx="2975646" cy="2112440"/>
          </a:xfrm>
        </p:spPr>
        <p:txBody>
          <a:bodyPr/>
          <a:lstStyle>
            <a:lvl1pPr algn="ctr">
              <a:defRPr sz="3800" b="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5753100" y="2641600"/>
            <a:ext cx="3238500" cy="2692400"/>
          </a:xfrm>
        </p:spPr>
        <p:txBody>
          <a:bodyPr anchor="ctr" anchorCtr="0"/>
          <a:lstStyle>
            <a:lvl1pPr marL="0" indent="0" algn="l">
              <a:buNone/>
              <a:defRPr sz="1800" b="0" i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77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>
                  <a:lumMod val="75000"/>
                </a:schemeClr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3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915400" y="355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cs typeface="MS PGothic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591300" y="1778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cs typeface="MS PGothic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03200" y="190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  <a:ea typeface="ＭＳ Ｐゴシック" pitchFamily="34" charset="-128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/>
              </a:solidFill>
              <a:cs typeface="MS PGothic" charset="0"/>
            </a:endParaRPr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191" b="40569"/>
          <a:stretch>
            <a:fillRect/>
          </a:stretch>
        </p:blipFill>
        <p:spPr bwMode="auto">
          <a:xfrm>
            <a:off x="152400" y="3065463"/>
            <a:ext cx="8832850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828799"/>
            <a:ext cx="8407893" cy="2209801"/>
          </a:xfrm>
        </p:spPr>
        <p:txBody>
          <a:bodyPr/>
          <a:lstStyle>
            <a:lvl2pPr>
              <a:buClr>
                <a:schemeClr val="accent2">
                  <a:lumMod val="75000"/>
                </a:schemeClr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94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foot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mp ppt_text slide 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" t="80128" r="1482" b="5937"/>
          <a:stretch>
            <a:fillRect/>
          </a:stretch>
        </p:blipFill>
        <p:spPr bwMode="auto">
          <a:xfrm>
            <a:off x="169863" y="5691188"/>
            <a:ext cx="88392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3729229"/>
          </a:xfrm>
        </p:spPr>
        <p:txBody>
          <a:bodyPr/>
          <a:lstStyle>
            <a:lvl2pPr>
              <a:buClr>
                <a:schemeClr val="accent2">
                  <a:lumMod val="75000"/>
                </a:schemeClr>
              </a:buCl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11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783328"/>
          </a:xfrm>
        </p:spPr>
        <p:txBody>
          <a:bodyPr/>
          <a:lstStyle>
            <a:lvl1pPr>
              <a:defRPr sz="2800"/>
            </a:lvl1pPr>
            <a:lvl2pPr>
              <a:buClr>
                <a:schemeClr val="accent2">
                  <a:lumMod val="75000"/>
                </a:schemeClr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783328"/>
          </a:xfrm>
        </p:spPr>
        <p:txBody>
          <a:bodyPr/>
          <a:lstStyle>
            <a:lvl1pPr>
              <a:defRPr sz="2800"/>
            </a:lvl1pPr>
            <a:lvl2pPr>
              <a:buClr>
                <a:schemeClr val="accent2">
                  <a:lumMod val="75000"/>
                </a:schemeClr>
              </a:buCl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802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81000" y="1854200"/>
            <a:ext cx="8381260" cy="4610100"/>
          </a:xfrm>
        </p:spPr>
        <p:txBody>
          <a:bodyPr/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6188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, side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54800" y="150813"/>
            <a:ext cx="2336800" cy="6556375"/>
          </a:xfrm>
          <a:prstGeom prst="rect">
            <a:avLst/>
          </a:prstGeom>
          <a:solidFill>
            <a:srgbClr val="23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 useBgFill="1">
        <p:nvSpPr>
          <p:cNvPr id="7" name="Rectangle 6"/>
          <p:cNvSpPr/>
          <p:nvPr/>
        </p:nvSpPr>
        <p:spPr>
          <a:xfrm>
            <a:off x="152400" y="152400"/>
            <a:ext cx="65024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536700"/>
            <a:ext cx="5981700" cy="49276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355847"/>
            <a:ext cx="5981700" cy="1054394"/>
          </a:xfrm>
        </p:spPr>
        <p:txBody>
          <a:bodyPr/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45300" y="355847"/>
            <a:ext cx="2006600" cy="6108453"/>
          </a:xfrm>
        </p:spPr>
        <p:txBody>
          <a:bodyPr/>
          <a:lstStyle>
            <a:lvl1pPr marL="4572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101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and side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29400" y="150813"/>
            <a:ext cx="2362200" cy="6556375"/>
          </a:xfrm>
          <a:prstGeom prst="rect">
            <a:avLst/>
          </a:prstGeom>
          <a:solidFill>
            <a:srgbClr val="23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72974"/>
            <a:ext cx="6362700" cy="653415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6845300" y="355847"/>
            <a:ext cx="2006600" cy="6108453"/>
          </a:xfrm>
          <a:prstGeom prst="rect">
            <a:avLst/>
          </a:prstGeom>
        </p:spPr>
        <p:txBody>
          <a:bodyPr/>
          <a:lstStyle>
            <a:lvl1pPr marL="4572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523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0813"/>
            <a:ext cx="8831263" cy="65563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0393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5125"/>
            <a:ext cx="8831263" cy="50450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152400"/>
            <a:ext cx="8813800" cy="1346200"/>
          </a:xfrm>
          <a:prstGeom prst="rect">
            <a:avLst/>
          </a:prstGeom>
          <a:solidFill>
            <a:srgbClr val="23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prstClr val="white"/>
              </a:solidFill>
              <a:latin typeface="Georgia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600"/>
            <a:ext cx="8382000" cy="1054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828800"/>
            <a:ext cx="8407400" cy="468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 Click to edit text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28538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 kern="1200" spc="200">
          <a:solidFill>
            <a:schemeClr val="bg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Georgia" pitchFamily="18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Georgia" pitchFamily="18" charset="0"/>
          <a:ea typeface="ＭＳ Ｐゴシック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Georgia" pitchFamily="18" charset="0"/>
          <a:ea typeface="ＭＳ Ｐゴシック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Georgia" pitchFamily="18" charset="0"/>
          <a:ea typeface="ＭＳ Ｐゴシック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Georgia" pitchFamily="18" charset="0"/>
          <a:ea typeface="ＭＳ Ｐゴシック" pitchFamily="34" charset="-128"/>
        </a:defRPr>
      </a:lvl9pPr>
    </p:titleStyle>
    <p:bodyStyle>
      <a:lvl1pPr marL="273050" indent="-228600" algn="l" rtl="0" eaLnBrk="0" fontAlgn="base" hangingPunct="0">
        <a:spcBef>
          <a:spcPts val="600"/>
        </a:spcBef>
        <a:spcAft>
          <a:spcPts val="600"/>
        </a:spcAft>
        <a:buClr>
          <a:schemeClr val="accent1"/>
        </a:buClr>
        <a:buFont typeface="Wingdings 2" charset="0"/>
        <a:buChar char=""/>
        <a:defRPr sz="2800" kern="1200" spc="15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47688" indent="-182563" algn="l" rtl="0" eaLnBrk="0" fontAlgn="base" hangingPunct="0">
        <a:spcBef>
          <a:spcPts val="600"/>
        </a:spcBef>
        <a:spcAft>
          <a:spcPts val="600"/>
        </a:spcAft>
        <a:buClr>
          <a:srgbClr val="2594AD"/>
        </a:buClr>
        <a:buFont typeface="Wingdings" charset="0"/>
        <a:buChar char="§"/>
        <a:defRPr sz="2400" kern="1200" spc="1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22325" indent="-182563" algn="l" rtl="0" eaLnBrk="0" fontAlgn="base" hangingPunct="0">
        <a:spcBef>
          <a:spcPts val="600"/>
        </a:spcBef>
        <a:spcAft>
          <a:spcPts val="600"/>
        </a:spcAft>
        <a:buClr>
          <a:srgbClr val="9BBB59"/>
        </a:buClr>
        <a:buFont typeface="Wingdings" charset="0"/>
        <a:buChar char="§"/>
        <a:defRPr sz="2200" kern="1200" spc="1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096963" indent="-182563" algn="l" rtl="0" eaLnBrk="0" fontAlgn="base" hangingPunct="0">
        <a:spcBef>
          <a:spcPts val="600"/>
        </a:spcBef>
        <a:spcAft>
          <a:spcPts val="600"/>
        </a:spcAft>
        <a:buClr>
          <a:srgbClr val="4BACC6"/>
        </a:buClr>
        <a:buFont typeface="Wingdings" charset="0"/>
        <a:buChar char="§"/>
        <a:defRPr sz="2000" kern="12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279525" indent="-182563" algn="l" rtl="0" eaLnBrk="0" fontAlgn="base" hangingPunct="0">
        <a:spcBef>
          <a:spcPts val="600"/>
        </a:spcBef>
        <a:spcAft>
          <a:spcPts val="600"/>
        </a:spcAft>
        <a:buClr>
          <a:schemeClr val="accent1"/>
        </a:buClr>
        <a:buFont typeface="Wingdings" charset="0"/>
        <a:buChar char="§"/>
        <a:defRPr kern="1200" spc="100">
          <a:solidFill>
            <a:schemeClr val="tx2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775" y="-273006"/>
            <a:ext cx="2974975" cy="7131006"/>
          </a:xfrm>
        </p:spPr>
        <p:txBody>
          <a:bodyPr/>
          <a:lstStyle/>
          <a:p>
            <a:pPr algn="ctr"/>
            <a:r>
              <a:rPr lang="en-US" sz="3400" i="1" dirty="0">
                <a:solidFill>
                  <a:srgbClr val="F8CC5D"/>
                </a:solidFill>
                <a:ea typeface="ＭＳ Ｐゴシック" pitchFamily="34" charset="-128"/>
                <a:cs typeface="+mj-cs"/>
              </a:rPr>
              <a:t>Health Empowers You</a:t>
            </a:r>
            <a:r>
              <a:rPr lang="en-US" sz="1200" i="1" dirty="0">
                <a:solidFill>
                  <a:srgbClr val="B1D333"/>
                </a:solidFill>
                <a:ea typeface="ＭＳ Ｐゴシック" pitchFamily="34" charset="-128"/>
                <a:cs typeface="+mj-cs"/>
              </a:rPr>
              <a:t/>
            </a:r>
            <a:br>
              <a:rPr lang="en-US" sz="1200" i="1" dirty="0">
                <a:solidFill>
                  <a:srgbClr val="B1D333"/>
                </a:solidFill>
                <a:ea typeface="ＭＳ Ｐゴシック" pitchFamily="34" charset="-128"/>
                <a:cs typeface="+mj-cs"/>
              </a:rPr>
            </a:br>
            <a:r>
              <a:rPr lang="en-US" sz="2400" i="1" dirty="0">
                <a:solidFill>
                  <a:srgbClr val="B1D333"/>
                </a:solidFill>
                <a:ea typeface="ＭＳ Ｐゴシック" pitchFamily="34" charset="-128"/>
                <a:cs typeface="+mj-cs"/>
              </a:rPr>
              <a:t> </a:t>
            </a:r>
            <a:r>
              <a:rPr lang="en-US" sz="3400" i="1" dirty="0">
                <a:solidFill>
                  <a:srgbClr val="B1D333"/>
                </a:solidFill>
                <a:ea typeface="ＭＳ Ｐゴシック" pitchFamily="34" charset="-128"/>
                <a:cs typeface="+mj-cs"/>
              </a:rPr>
              <a:t/>
            </a:r>
            <a:br>
              <a:rPr lang="en-US" sz="3400" i="1" dirty="0">
                <a:solidFill>
                  <a:srgbClr val="B1D333"/>
                </a:solidFill>
                <a:ea typeface="ＭＳ Ｐゴシック" pitchFamily="34" charset="-128"/>
                <a:cs typeface="+mj-cs"/>
              </a:rPr>
            </a:br>
            <a:r>
              <a:rPr lang="en-US" sz="2000" i="1" dirty="0">
                <a:solidFill>
                  <a:schemeClr val="tx1"/>
                </a:solidFill>
                <a:ea typeface="ＭＳ Ｐゴシック" pitchFamily="34" charset="-128"/>
              </a:rPr>
              <a:t>Christi Kay </a:t>
            </a:r>
            <a:br>
              <a:rPr lang="en-US" sz="2000" i="1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2000" i="1" dirty="0" smtClean="0">
                <a:solidFill>
                  <a:schemeClr val="tx1"/>
                </a:solidFill>
                <a:ea typeface="ＭＳ Ｐゴシック" pitchFamily="34" charset="-128"/>
              </a:rPr>
              <a:t>President</a:t>
            </a:r>
            <a:br>
              <a:rPr lang="en-US" sz="2000" i="1" dirty="0" smtClean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2000" i="1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z="2000" i="1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2000" i="1" dirty="0">
                <a:solidFill>
                  <a:schemeClr val="tx1"/>
                </a:solidFill>
                <a:ea typeface="ＭＳ Ｐゴシック" pitchFamily="34" charset="-128"/>
                <a:cs typeface="+mj-cs"/>
              </a:rPr>
              <a:t>Shannon Williams</a:t>
            </a:r>
            <a:br>
              <a:rPr lang="en-US" sz="2000" i="1" dirty="0">
                <a:solidFill>
                  <a:schemeClr val="tx1"/>
                </a:solidFill>
                <a:ea typeface="ＭＳ Ｐゴシック" pitchFamily="34" charset="-128"/>
                <a:cs typeface="+mj-cs"/>
              </a:rPr>
            </a:br>
            <a:r>
              <a:rPr lang="en-US" sz="2000" i="1" dirty="0" smtClean="0">
                <a:solidFill>
                  <a:schemeClr val="tx1"/>
                </a:solidFill>
                <a:ea typeface="ＭＳ Ｐゴシック" pitchFamily="34" charset="-128"/>
                <a:cs typeface="+mj-cs"/>
              </a:rPr>
              <a:t>Project Director</a:t>
            </a:r>
            <a:r>
              <a:rPr lang="en-US" sz="2000" i="1" dirty="0">
                <a:solidFill>
                  <a:schemeClr val="tx1"/>
                </a:solidFill>
                <a:ea typeface="ＭＳ Ｐゴシック" pitchFamily="34" charset="-128"/>
                <a:cs typeface="+mj-cs"/>
              </a:rPr>
              <a:t/>
            </a:r>
            <a:br>
              <a:rPr lang="en-US" sz="2000" i="1" dirty="0">
                <a:solidFill>
                  <a:schemeClr val="tx1"/>
                </a:solidFill>
                <a:ea typeface="ＭＳ Ｐゴシック" pitchFamily="34" charset="-128"/>
                <a:cs typeface="+mj-cs"/>
              </a:rPr>
            </a:br>
            <a:r>
              <a:rPr lang="en-US" sz="2000" i="1" dirty="0" smtClean="0">
                <a:solidFill>
                  <a:schemeClr val="tx1"/>
                </a:solidFill>
                <a:ea typeface="ＭＳ Ｐゴシック" pitchFamily="34" charset="-128"/>
                <a:cs typeface="+mj-cs"/>
              </a:rPr>
              <a:t/>
            </a:r>
            <a:br>
              <a:rPr lang="en-US" sz="2000" i="1" dirty="0" smtClean="0">
                <a:solidFill>
                  <a:schemeClr val="tx1"/>
                </a:solidFill>
                <a:ea typeface="ＭＳ Ｐゴシック" pitchFamily="34" charset="-128"/>
                <a:cs typeface="+mj-cs"/>
              </a:rPr>
            </a:br>
            <a:r>
              <a:rPr lang="en-US" sz="1100" i="1" dirty="0" smtClean="0">
                <a:solidFill>
                  <a:schemeClr val="tx1"/>
                </a:solidFill>
                <a:ea typeface="ＭＳ Ｐゴシック" pitchFamily="34" charset="-128"/>
                <a:cs typeface="+mj-cs"/>
              </a:rPr>
              <a:t/>
            </a:r>
            <a:br>
              <a:rPr lang="en-US" sz="1100" i="1" dirty="0" smtClean="0">
                <a:solidFill>
                  <a:schemeClr val="tx1"/>
                </a:solidFill>
                <a:ea typeface="ＭＳ Ｐゴシック" pitchFamily="34" charset="-128"/>
                <a:cs typeface="+mj-cs"/>
              </a:rPr>
            </a:br>
            <a:r>
              <a:rPr lang="en-US" sz="2000" i="1" dirty="0">
                <a:solidFill>
                  <a:schemeClr val="tx1"/>
                </a:solidFill>
                <a:ea typeface="ＭＳ Ｐゴシック" pitchFamily="34" charset="-128"/>
                <a:cs typeface="+mj-cs"/>
              </a:rPr>
              <a:t/>
            </a:r>
            <a:br>
              <a:rPr lang="en-US" sz="2000" i="1" dirty="0">
                <a:solidFill>
                  <a:schemeClr val="tx1"/>
                </a:solidFill>
                <a:ea typeface="ＭＳ Ｐゴシック" pitchFamily="34" charset="-128"/>
                <a:cs typeface="+mj-cs"/>
              </a:rPr>
            </a:br>
            <a:r>
              <a:rPr lang="en-US" sz="1600" dirty="0" smtClean="0"/>
              <a:t>For </a:t>
            </a:r>
            <a:r>
              <a:rPr lang="en-US" sz="1600" dirty="0"/>
              <a:t>more information </a:t>
            </a:r>
            <a:br>
              <a:rPr lang="en-US" sz="1600" dirty="0"/>
            </a:br>
            <a:r>
              <a:rPr lang="en-US" sz="1600" dirty="0">
                <a:solidFill>
                  <a:srgbClr val="FFFFFF"/>
                </a:solidFill>
              </a:rPr>
              <a:t>Visit: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600" dirty="0" err="1">
                <a:solidFill>
                  <a:srgbClr val="FFFFFF"/>
                </a:solidFill>
              </a:rPr>
              <a:t>www.healthmpowers.org</a:t>
            </a:r>
            <a:r>
              <a:rPr lang="en-US" sz="1600" dirty="0">
                <a:solidFill>
                  <a:srgbClr val="FFFFFF"/>
                </a:solidFill>
              </a:rPr>
              <a:t/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2000" i="1" dirty="0" smtClean="0">
                <a:solidFill>
                  <a:schemeClr val="tx1"/>
                </a:solidFill>
                <a:ea typeface="ＭＳ Ｐゴシック" pitchFamily="34" charset="-128"/>
                <a:cs typeface="+mj-cs"/>
              </a:rPr>
              <a:t/>
            </a:r>
            <a:br>
              <a:rPr lang="en-US" sz="2000" i="1" dirty="0" smtClean="0">
                <a:solidFill>
                  <a:schemeClr val="tx1"/>
                </a:solidFill>
                <a:ea typeface="ＭＳ Ｐゴシック" pitchFamily="34" charset="-128"/>
                <a:cs typeface="+mj-cs"/>
              </a:rPr>
            </a:br>
            <a:r>
              <a:rPr lang="en-US" sz="2000" i="1" dirty="0">
                <a:solidFill>
                  <a:schemeClr val="tx1"/>
                </a:solidFill>
                <a:ea typeface="ＭＳ Ｐゴシック" pitchFamily="34" charset="-128"/>
                <a:cs typeface="+mj-cs"/>
              </a:rPr>
              <a:t/>
            </a:r>
            <a:br>
              <a:rPr lang="en-US" sz="2000" i="1" dirty="0">
                <a:solidFill>
                  <a:schemeClr val="tx1"/>
                </a:solidFill>
                <a:ea typeface="ＭＳ Ｐゴシック" pitchFamily="34" charset="-128"/>
                <a:cs typeface="+mj-cs"/>
              </a:rPr>
            </a:br>
            <a:r>
              <a:rPr lang="en-US" sz="1600" i="1" dirty="0" smtClean="0">
                <a:solidFill>
                  <a:schemeClr val="tx1"/>
                </a:solidFill>
                <a:ea typeface="ＭＳ Ｐゴシック" pitchFamily="34" charset="-128"/>
                <a:cs typeface="+mj-cs"/>
              </a:rPr>
              <a:t>Southern </a:t>
            </a:r>
            <a:r>
              <a:rPr lang="en-US" sz="1600" i="1" dirty="0">
                <a:solidFill>
                  <a:schemeClr val="tx1"/>
                </a:solidFill>
                <a:ea typeface="ＭＳ Ｐゴシック" pitchFamily="34" charset="-128"/>
                <a:cs typeface="+mj-cs"/>
              </a:rPr>
              <a:t>Obesity Summit</a:t>
            </a:r>
            <a:br>
              <a:rPr lang="en-US" sz="1600" i="1" dirty="0">
                <a:solidFill>
                  <a:schemeClr val="tx1"/>
                </a:solidFill>
                <a:ea typeface="ＭＳ Ｐゴシック" pitchFamily="34" charset="-128"/>
                <a:cs typeface="+mj-cs"/>
              </a:rPr>
            </a:br>
            <a:r>
              <a:rPr lang="en-US" sz="1600" i="1" dirty="0">
                <a:solidFill>
                  <a:schemeClr val="tx1"/>
                </a:solidFill>
                <a:ea typeface="ＭＳ Ｐゴシック" pitchFamily="34" charset="-128"/>
                <a:cs typeface="+mj-cs"/>
              </a:rPr>
              <a:t>November 14, 2016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6898" y="5690817"/>
            <a:ext cx="36271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Purpose:</a:t>
            </a:r>
          </a:p>
          <a:p>
            <a:r>
              <a:rPr lang="en-US" dirty="0"/>
              <a:t>Target Population </a:t>
            </a:r>
          </a:p>
          <a:p>
            <a:r>
              <a:rPr lang="en-US" dirty="0"/>
              <a:t>Demographics</a:t>
            </a:r>
          </a:p>
          <a:p>
            <a:r>
              <a:rPr lang="en-US" dirty="0"/>
              <a:t>Funding Source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Overview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664812"/>
              </p:ext>
            </p:extLst>
          </p:nvPr>
        </p:nvGraphicFramePr>
        <p:xfrm>
          <a:off x="4166745" y="1719071"/>
          <a:ext cx="4622147" cy="3729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97" y="4144882"/>
            <a:ext cx="2607272" cy="89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45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Intervention Framework 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01" b="-199"/>
          <a:stretch/>
        </p:blipFill>
        <p:spPr bwMode="auto">
          <a:xfrm>
            <a:off x="190500" y="1680990"/>
            <a:ext cx="8763000" cy="4985914"/>
          </a:xfrm>
          <a:prstGeom prst="rect">
            <a:avLst/>
          </a:prstGeom>
          <a:ln w="12700" cap="flat" cmpd="sng" algn="ctr">
            <a:solidFill>
              <a:srgbClr val="008B95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9589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Outcome: Physical Activity Knowledge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00000000-0008-0000-05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815951"/>
              </p:ext>
            </p:extLst>
          </p:nvPr>
        </p:nvGraphicFramePr>
        <p:xfrm>
          <a:off x="381000" y="1719263"/>
          <a:ext cx="8407400" cy="372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9790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Output: MVPA in PE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4542144"/>
              </p:ext>
            </p:extLst>
          </p:nvPr>
        </p:nvGraphicFramePr>
        <p:xfrm>
          <a:off x="381000" y="1672683"/>
          <a:ext cx="8595732" cy="484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610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Output: Physical Activity in School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00000000-0008-0000-02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3803579"/>
              </p:ext>
            </p:extLst>
          </p:nvPr>
        </p:nvGraphicFramePr>
        <p:xfrm>
          <a:off x="381000" y="1828800"/>
          <a:ext cx="84074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4167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Output: Teacher Report of Classroom PA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="" xmlns:a16="http://schemas.microsoft.com/office/drawing/2014/main" id="{00000000-0008-0000-03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3567306"/>
              </p:ext>
            </p:extLst>
          </p:nvPr>
        </p:nvGraphicFramePr>
        <p:xfrm>
          <a:off x="381000" y="1828800"/>
          <a:ext cx="84074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9435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Outcome: Aerobic Capacity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="" xmlns:a16="http://schemas.microsoft.com/office/drawing/2014/main" id="{00000000-0008-0000-0400-000005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804875"/>
              </p:ext>
            </p:extLst>
          </p:nvPr>
        </p:nvGraphicFramePr>
        <p:xfrm>
          <a:off x="381000" y="1719263"/>
          <a:ext cx="8407400" cy="372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587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207649"/>
              </p:ext>
            </p:extLst>
          </p:nvPr>
        </p:nvGraphicFramePr>
        <p:xfrm>
          <a:off x="785192" y="2007700"/>
          <a:ext cx="7762460" cy="32500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8330">
                  <a:extLst>
                    <a:ext uri="{9D8B030D-6E8A-4147-A177-3AD203B41FA5}">
                      <a16:colId xmlns="" xmlns:a16="http://schemas.microsoft.com/office/drawing/2014/main" val="872320610"/>
                    </a:ext>
                  </a:extLst>
                </a:gridCol>
                <a:gridCol w="1108330">
                  <a:extLst>
                    <a:ext uri="{9D8B030D-6E8A-4147-A177-3AD203B41FA5}">
                      <a16:colId xmlns="" xmlns:a16="http://schemas.microsoft.com/office/drawing/2014/main" val="1574855346"/>
                    </a:ext>
                  </a:extLst>
                </a:gridCol>
                <a:gridCol w="1109160">
                  <a:extLst>
                    <a:ext uri="{9D8B030D-6E8A-4147-A177-3AD203B41FA5}">
                      <a16:colId xmlns="" xmlns:a16="http://schemas.microsoft.com/office/drawing/2014/main" val="230885829"/>
                    </a:ext>
                  </a:extLst>
                </a:gridCol>
                <a:gridCol w="1109160">
                  <a:extLst>
                    <a:ext uri="{9D8B030D-6E8A-4147-A177-3AD203B41FA5}">
                      <a16:colId xmlns="" xmlns:a16="http://schemas.microsoft.com/office/drawing/2014/main" val="2655695873"/>
                    </a:ext>
                  </a:extLst>
                </a:gridCol>
                <a:gridCol w="1109160">
                  <a:extLst>
                    <a:ext uri="{9D8B030D-6E8A-4147-A177-3AD203B41FA5}">
                      <a16:colId xmlns="" xmlns:a16="http://schemas.microsoft.com/office/drawing/2014/main" val="3921502732"/>
                    </a:ext>
                  </a:extLst>
                </a:gridCol>
                <a:gridCol w="1109160">
                  <a:extLst>
                    <a:ext uri="{9D8B030D-6E8A-4147-A177-3AD203B41FA5}">
                      <a16:colId xmlns="" xmlns:a16="http://schemas.microsoft.com/office/drawing/2014/main" val="2958670366"/>
                    </a:ext>
                  </a:extLst>
                </a:gridCol>
                <a:gridCol w="1109160">
                  <a:extLst>
                    <a:ext uri="{9D8B030D-6E8A-4147-A177-3AD203B41FA5}">
                      <a16:colId xmlns="" xmlns:a16="http://schemas.microsoft.com/office/drawing/2014/main" val="1626723384"/>
                    </a:ext>
                  </a:extLst>
                </a:gridCol>
              </a:tblGrid>
              <a:tr h="464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Healthy Change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Maintained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Unhealthy Change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7262085"/>
                  </a:ext>
                </a:extLst>
              </a:tr>
              <a:tr h="464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Number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Percent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Number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Percent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Number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Percent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52449053"/>
                  </a:ext>
                </a:extLst>
              </a:tr>
              <a:tr h="9285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 Students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531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32.0 %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861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51.8 %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270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16.2 %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713848096"/>
                  </a:ext>
                </a:extLst>
              </a:tr>
              <a:tr h="464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All Boys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306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34.2 %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438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48.9 %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151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16.9 %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063355"/>
                  </a:ext>
                </a:extLst>
              </a:tr>
              <a:tr h="4643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All Girls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225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29.3 %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423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n-lt"/>
                        </a:rPr>
                        <a:t>55.2 %</a:t>
                      </a:r>
                      <a:endParaRPr lang="en-US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119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15.5 %</a:t>
                      </a:r>
                      <a:endParaRPr lang="en-US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703019097"/>
                  </a:ext>
                </a:extLst>
              </a:tr>
              <a:tr h="4643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55387548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Outcome: BMI</a:t>
            </a:r>
          </a:p>
        </p:txBody>
      </p:sp>
    </p:spTree>
    <p:extLst>
      <p:ext uri="{BB962C8B-B14F-4D97-AF65-F5344CB8AC3E}">
        <p14:creationId xmlns:p14="http://schemas.microsoft.com/office/powerpoint/2010/main" val="14837965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HMP Template_2015">
  <a:themeElements>
    <a:clrScheme name="Custom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A727E"/>
      </a:accent1>
      <a:accent2>
        <a:srgbClr val="41BBD7"/>
      </a:accent2>
      <a:accent3>
        <a:srgbClr val="9BBB59"/>
      </a:accent3>
      <a:accent4>
        <a:srgbClr val="702CA2"/>
      </a:accent4>
      <a:accent5>
        <a:srgbClr val="4BACC6"/>
      </a:accent5>
      <a:accent6>
        <a:srgbClr val="F0651A"/>
      </a:accent6>
      <a:hlink>
        <a:srgbClr val="604A7B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330</Words>
  <Application>Microsoft Office PowerPoint</Application>
  <PresentationFormat>On-screen Show (4:3)</PresentationFormat>
  <Paragraphs>73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MS PGothic</vt:lpstr>
      <vt:lpstr>MS PGothic</vt:lpstr>
      <vt:lpstr>Arial</vt:lpstr>
      <vt:lpstr>Calibri</vt:lpstr>
      <vt:lpstr>Georgia</vt:lpstr>
      <vt:lpstr>Times New Roman</vt:lpstr>
      <vt:lpstr>Wingdings</vt:lpstr>
      <vt:lpstr>Wingdings 2</vt:lpstr>
      <vt:lpstr>7_HMP Template_2015</vt:lpstr>
      <vt:lpstr>Health Empowers You   Christi Kay  President  Shannon Williams Project Director    For more information  Visit: www.healthmpowers.org   Southern Obesity Summit November 14, 2016</vt:lpstr>
      <vt:lpstr>Project Overview</vt:lpstr>
      <vt:lpstr>Intervention Framework </vt:lpstr>
      <vt:lpstr>Outcome: Physical Activity Knowledge</vt:lpstr>
      <vt:lpstr>Output: MVPA in PE </vt:lpstr>
      <vt:lpstr>Output: Physical Activity in School</vt:lpstr>
      <vt:lpstr>Output: Teacher Report of Classroom PA</vt:lpstr>
      <vt:lpstr>Outcome: Aerobic Capacity</vt:lpstr>
      <vt:lpstr>Outcome: BMI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Text Here  Insert Text Here</dc:title>
  <dc:creator>Adria</dc:creator>
  <cp:lastModifiedBy>Carol Gamble</cp:lastModifiedBy>
  <cp:revision>21</cp:revision>
  <dcterms:created xsi:type="dcterms:W3CDTF">2016-08-29T12:23:52Z</dcterms:created>
  <dcterms:modified xsi:type="dcterms:W3CDTF">2016-12-07T01:33:24Z</dcterms:modified>
</cp:coreProperties>
</file>