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69290" autoAdjust="0"/>
  </p:normalViewPr>
  <p:slideViewPr>
    <p:cSldViewPr snapToGrid="0">
      <p:cViewPr varScale="1">
        <p:scale>
          <a:sx n="78" d="100"/>
          <a:sy n="78" d="100"/>
        </p:scale>
        <p:origin x="10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5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7EAC7-A353-40A7-8F83-07D446E9B017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181F2-0551-4D7D-95A0-45E754465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7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81F2-0551-4D7D-95A0-45E754465B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7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81F2-0551-4D7D-95A0-45E754465B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9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81F2-0551-4D7D-95A0-45E754465B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0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81F2-0551-4D7D-95A0-45E754465B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0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81F2-0551-4D7D-95A0-45E754465B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46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81F2-0551-4D7D-95A0-45E754465B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9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81F2-0551-4D7D-95A0-45E754465B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8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81F2-0551-4D7D-95A0-45E754465B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1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B82-644C-4F50-B8C2-7537B5C56A0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DA8F-E012-424F-842E-7EB9049F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5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B82-644C-4F50-B8C2-7537B5C56A0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DA8F-E012-424F-842E-7EB9049F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4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B82-644C-4F50-B8C2-7537B5C56A0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DA8F-E012-424F-842E-7EB9049F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5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B82-644C-4F50-B8C2-7537B5C56A0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DA8F-E012-424F-842E-7EB9049F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B82-644C-4F50-B8C2-7537B5C56A0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DA8F-E012-424F-842E-7EB9049F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B82-644C-4F50-B8C2-7537B5C56A0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DA8F-E012-424F-842E-7EB9049F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5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B82-644C-4F50-B8C2-7537B5C56A0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DA8F-E012-424F-842E-7EB9049F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B82-644C-4F50-B8C2-7537B5C56A0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DA8F-E012-424F-842E-7EB9049F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3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B82-644C-4F50-B8C2-7537B5C56A0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DA8F-E012-424F-842E-7EB9049F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B82-644C-4F50-B8C2-7537B5C56A0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DA8F-E012-424F-842E-7EB9049F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6B82-644C-4F50-B8C2-7537B5C56A0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DA8F-E012-424F-842E-7EB9049F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B6B82-644C-4F50-B8C2-7537B5C56A0D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DA8F-E012-424F-842E-7EB9049FF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nbowinmytummy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123" y="505000"/>
            <a:ext cx="4514842" cy="1458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b="16388"/>
          <a:stretch/>
        </p:blipFill>
        <p:spPr>
          <a:xfrm>
            <a:off x="864041" y="2155720"/>
            <a:ext cx="3135082" cy="4230694"/>
          </a:xfrm>
          <a:prstGeom prst="rect">
            <a:avLst/>
          </a:prstGeom>
        </p:spPr>
      </p:pic>
      <p:pic>
        <p:nvPicPr>
          <p:cNvPr id="6" name="Picture 5" descr="Z:\Seagate Backup\RIMT Photos\Mountain Area - Rainbow in my Tummy\IMG_27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0150" y="2155720"/>
            <a:ext cx="3072788" cy="423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29600" y="2265889"/>
            <a:ext cx="35584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Building </a:t>
            </a:r>
            <a:r>
              <a:rPr lang="en-US" sz="2800" b="1" dirty="0"/>
              <a:t>Consensus for Food Culture Change in </a:t>
            </a:r>
            <a:r>
              <a:rPr lang="en-US" sz="2800" b="1" dirty="0" smtClean="0"/>
              <a:t>Early Care and Education Centers</a:t>
            </a:r>
            <a:endParaRPr lang="en-US" sz="28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4601141"/>
            <a:ext cx="3415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Eliza Paul</a:t>
            </a:r>
          </a:p>
          <a:p>
            <a:r>
              <a:rPr lang="en-US" dirty="0" smtClean="0"/>
              <a:t>Rainbow In My Tummy® Director</a:t>
            </a:r>
          </a:p>
          <a:p>
            <a:r>
              <a:rPr lang="en-US" dirty="0" smtClean="0"/>
              <a:t>Verner Center for Early Learning</a:t>
            </a:r>
          </a:p>
          <a:p>
            <a:endParaRPr lang="en-US" dirty="0"/>
          </a:p>
          <a:p>
            <a:r>
              <a:rPr lang="en-US" b="1" dirty="0"/>
              <a:t>2016 Southern Obesity </a:t>
            </a:r>
            <a:r>
              <a:rPr lang="en-US" b="1" dirty="0" smtClean="0"/>
              <a:t>Summit </a:t>
            </a:r>
            <a:r>
              <a:rPr lang="en-US" dirty="0"/>
              <a:t>Houston TX</a:t>
            </a:r>
          </a:p>
        </p:txBody>
      </p:sp>
    </p:spTree>
    <p:extLst>
      <p:ext uri="{BB962C8B-B14F-4D97-AF65-F5344CB8AC3E}">
        <p14:creationId xmlns:p14="http://schemas.microsoft.com/office/powerpoint/2010/main" val="27418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+mn-lt"/>
              </a:rPr>
              <a:t>What makes a healthy food culture?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68" y="1477251"/>
            <a:ext cx="6876623" cy="4993368"/>
          </a:xfrm>
        </p:spPr>
        <p:txBody>
          <a:bodyPr>
            <a:normAutofit fontScale="85000" lnSpcReduction="10000"/>
          </a:bodyPr>
          <a:lstStyle/>
          <a:p>
            <a:endParaRPr lang="en-US" sz="3000" dirty="0" smtClean="0">
              <a:effectLst/>
            </a:endParaRPr>
          </a:p>
          <a:p>
            <a:pPr lvl="1"/>
            <a:r>
              <a:rPr lang="en-US" sz="3000" dirty="0"/>
              <a:t>Healthy food is widely accepted and is the </a:t>
            </a:r>
            <a:r>
              <a:rPr lang="en-US" sz="3000" dirty="0" smtClean="0"/>
              <a:t>norm.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/>
              <a:t>Health/nutrition is integrated into everyday activities and center </a:t>
            </a:r>
            <a:r>
              <a:rPr lang="en-US" sz="3000" dirty="0" smtClean="0"/>
              <a:t>environments. 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 smtClean="0"/>
              <a:t>Healthy choices are modeled and enjoyed by adults.</a:t>
            </a:r>
          </a:p>
          <a:p>
            <a:pPr lvl="1"/>
            <a:endParaRPr lang="en-US" sz="3000" dirty="0" smtClean="0"/>
          </a:p>
          <a:p>
            <a:pPr lvl="1"/>
            <a:r>
              <a:rPr lang="en-US" sz="3000" dirty="0" smtClean="0"/>
              <a:t>Families, staff, and key stakeholders expect and require that nutrition and health are integral to center policies and practices.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18" y="1566748"/>
            <a:ext cx="3209582" cy="4814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38" y="219929"/>
            <a:ext cx="434950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+mn-lt"/>
              </a:rPr>
              <a:t>Benefits of a healthy food culture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875" y="1981378"/>
            <a:ext cx="6012976" cy="3891246"/>
          </a:xfrm>
        </p:spPr>
        <p:txBody>
          <a:bodyPr>
            <a:normAutofit/>
          </a:bodyPr>
          <a:lstStyle/>
          <a:p>
            <a:r>
              <a:rPr lang="en-US" dirty="0"/>
              <a:t>Exposes children to a diversity of </a:t>
            </a:r>
            <a:r>
              <a:rPr lang="en-US" dirty="0" smtClean="0"/>
              <a:t>foods.</a:t>
            </a:r>
            <a:endParaRPr lang="en-US" dirty="0"/>
          </a:p>
          <a:p>
            <a:r>
              <a:rPr lang="en-US" dirty="0"/>
              <a:t>Fosters independent food </a:t>
            </a:r>
            <a:r>
              <a:rPr lang="en-US" dirty="0" smtClean="0"/>
              <a:t>choices.</a:t>
            </a:r>
          </a:p>
          <a:p>
            <a:r>
              <a:rPr lang="en-US" dirty="0"/>
              <a:t>Establishes a positive community of </a:t>
            </a:r>
            <a:r>
              <a:rPr lang="en-US" dirty="0" smtClean="0"/>
              <a:t>eaters.</a:t>
            </a:r>
            <a:endParaRPr lang="en-US" dirty="0"/>
          </a:p>
          <a:p>
            <a:r>
              <a:rPr lang="en-US" dirty="0"/>
              <a:t>Cultivates food </a:t>
            </a:r>
            <a:r>
              <a:rPr lang="en-US" dirty="0" smtClean="0"/>
              <a:t>awareness.</a:t>
            </a:r>
            <a:endParaRPr lang="en-US" dirty="0"/>
          </a:p>
          <a:p>
            <a:r>
              <a:rPr lang="en-US" dirty="0"/>
              <a:t>Integrates food into a </a:t>
            </a:r>
            <a:r>
              <a:rPr lang="en-US" dirty="0" smtClean="0"/>
              <a:t>broader </a:t>
            </a:r>
            <a:r>
              <a:rPr lang="en-US" dirty="0"/>
              <a:t>ecology of </a:t>
            </a:r>
            <a:r>
              <a:rPr lang="en-US" dirty="0" smtClean="0"/>
              <a:t>education.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3" y="1981378"/>
            <a:ext cx="5245505" cy="3497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8" y="318027"/>
            <a:ext cx="1008264" cy="132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+mn-lt"/>
              </a:rPr>
              <a:t>Analyzing readiness for change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18" y="342153"/>
            <a:ext cx="727022" cy="116522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3315" y="2059829"/>
            <a:ext cx="5990981" cy="4351338"/>
          </a:xfrm>
        </p:spPr>
        <p:txBody>
          <a:bodyPr/>
          <a:lstStyle/>
          <a:p>
            <a:r>
              <a:rPr lang="en-US" dirty="0" smtClean="0"/>
              <a:t>Qualities of centers that successfully implement food culture change:</a:t>
            </a:r>
          </a:p>
          <a:p>
            <a:pPr lvl="1"/>
            <a:r>
              <a:rPr lang="en-US" dirty="0" smtClean="0"/>
              <a:t>Vision of caring for the whole child</a:t>
            </a:r>
          </a:p>
          <a:p>
            <a:pPr lvl="1"/>
            <a:r>
              <a:rPr lang="en-US" dirty="0" smtClean="0"/>
              <a:t>Responsibility for making changes</a:t>
            </a:r>
          </a:p>
          <a:p>
            <a:pPr lvl="1"/>
            <a:r>
              <a:rPr lang="en-US" dirty="0" smtClean="0"/>
              <a:t>Planning for action</a:t>
            </a:r>
          </a:p>
          <a:p>
            <a:pPr lvl="1"/>
            <a:r>
              <a:rPr lang="en-US" dirty="0" smtClean="0"/>
              <a:t>Teamwork for change</a:t>
            </a:r>
          </a:p>
          <a:p>
            <a:pPr lvl="1"/>
            <a:r>
              <a:rPr lang="en-US" dirty="0" smtClean="0"/>
              <a:t>Continuous assessments</a:t>
            </a:r>
          </a:p>
          <a:p>
            <a:pPr lvl="1"/>
            <a:r>
              <a:rPr lang="en-US" dirty="0" smtClean="0"/>
              <a:t>Continuous learning</a:t>
            </a:r>
          </a:p>
          <a:p>
            <a:pPr lvl="1"/>
            <a:r>
              <a:rPr lang="en-US" dirty="0" smtClean="0"/>
              <a:t>Belief in the importance of change!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9" y="2059829"/>
            <a:ext cx="4720250" cy="38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2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+mn-lt"/>
              </a:rPr>
              <a:t>Key steps to building consensus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14" y="595502"/>
            <a:ext cx="805844" cy="8648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4" y="2071157"/>
            <a:ext cx="5427644" cy="3618430"/>
          </a:xfrm>
          <a:prstGeom prst="rect">
            <a:avLst/>
          </a:prstGeom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343559" y="2119356"/>
            <a:ext cx="5739189" cy="4254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6354536" y="2071157"/>
            <a:ext cx="5466403" cy="4051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Communicate </a:t>
            </a:r>
            <a:r>
              <a:rPr lang="en-US" b="1" dirty="0" smtClean="0"/>
              <a:t>early</a:t>
            </a:r>
            <a:r>
              <a:rPr lang="en-US" dirty="0" smtClean="0"/>
              <a:t> and </a:t>
            </a:r>
            <a:r>
              <a:rPr lang="en-US" b="1" dirty="0" smtClean="0"/>
              <a:t>often!</a:t>
            </a:r>
          </a:p>
          <a:p>
            <a:r>
              <a:rPr lang="en-US" dirty="0" smtClean="0"/>
              <a:t>Establish Food Policy Councils.</a:t>
            </a:r>
          </a:p>
          <a:p>
            <a:r>
              <a:rPr lang="en-US" dirty="0" smtClean="0"/>
              <a:t>Have ongoing individual and group meetings with:</a:t>
            </a:r>
          </a:p>
          <a:p>
            <a:pPr lvl="1"/>
            <a:r>
              <a:rPr lang="en-US" dirty="0" smtClean="0"/>
              <a:t>Kitchen staff</a:t>
            </a:r>
          </a:p>
          <a:p>
            <a:pPr lvl="1"/>
            <a:r>
              <a:rPr lang="en-US" dirty="0" smtClean="0"/>
              <a:t>Teachers</a:t>
            </a:r>
          </a:p>
          <a:p>
            <a:pPr lvl="1"/>
            <a:r>
              <a:rPr lang="en-US" dirty="0" smtClean="0"/>
              <a:t>Administrative staff</a:t>
            </a:r>
          </a:p>
          <a:p>
            <a:pPr lvl="1"/>
            <a:r>
              <a:rPr lang="en-US" dirty="0" smtClean="0"/>
              <a:t>Parents</a:t>
            </a:r>
          </a:p>
          <a:p>
            <a:r>
              <a:rPr lang="en-US" dirty="0" smtClean="0"/>
              <a:t>Center leadership support must be </a:t>
            </a:r>
            <a:r>
              <a:rPr lang="en-US" b="1" dirty="0" smtClean="0"/>
              <a:t>strong</a:t>
            </a:r>
            <a:r>
              <a:rPr lang="en-US" dirty="0" smtClean="0"/>
              <a:t> and </a:t>
            </a:r>
            <a:r>
              <a:rPr lang="en-US" b="1" dirty="0" smtClean="0"/>
              <a:t>consistent.</a:t>
            </a:r>
          </a:p>
        </p:txBody>
      </p:sp>
    </p:spTree>
    <p:extLst>
      <p:ext uri="{BB962C8B-B14F-4D97-AF65-F5344CB8AC3E}">
        <p14:creationId xmlns:p14="http://schemas.microsoft.com/office/powerpoint/2010/main" val="289073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012" y="36512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+mn-lt"/>
              </a:rPr>
              <a:t>Common challenges &amp; how to avoid them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" y="486317"/>
            <a:ext cx="1198406" cy="108317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36" y="1981200"/>
            <a:ext cx="6013174" cy="4008782"/>
          </a:xfrm>
          <a:prstGeom prst="rect">
            <a:avLst/>
          </a:prstGeom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868135" y="1981200"/>
            <a:ext cx="4485743" cy="41280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Challenges:</a:t>
            </a:r>
          </a:p>
          <a:p>
            <a:r>
              <a:rPr lang="en-US" dirty="0" smtClean="0"/>
              <a:t>Pushback from parents</a:t>
            </a:r>
          </a:p>
          <a:p>
            <a:r>
              <a:rPr lang="en-US" dirty="0" smtClean="0"/>
              <a:t>Pushback from kitchen staff</a:t>
            </a:r>
          </a:p>
          <a:p>
            <a:r>
              <a:rPr lang="en-US" dirty="0" smtClean="0"/>
              <a:t>Pushback from teachers</a:t>
            </a:r>
          </a:p>
          <a:p>
            <a:r>
              <a:rPr lang="en-US" dirty="0" smtClean="0"/>
              <a:t>Pushback from children</a:t>
            </a:r>
            <a:endParaRPr lang="en-US" b="1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b="1" dirty="0" smtClean="0"/>
              <a:t>Strategies for success:</a:t>
            </a:r>
          </a:p>
          <a:p>
            <a:r>
              <a:rPr lang="en-US" dirty="0" smtClean="0"/>
              <a:t>Engage, engage, engage</a:t>
            </a:r>
          </a:p>
          <a:p>
            <a:r>
              <a:rPr lang="en-US" dirty="0" smtClean="0"/>
              <a:t>Start 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1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+mn-lt"/>
              </a:rPr>
              <a:t>A realistic timeline for change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34817"/>
            <a:ext cx="10515600" cy="4242145"/>
          </a:xfrm>
        </p:spPr>
        <p:txBody>
          <a:bodyPr/>
          <a:lstStyle/>
          <a:p>
            <a:r>
              <a:rPr lang="en-US" b="1" dirty="0" smtClean="0"/>
              <a:t>Slow</a:t>
            </a:r>
            <a:r>
              <a:rPr lang="en-US" dirty="0" smtClean="0"/>
              <a:t> and </a:t>
            </a:r>
            <a:r>
              <a:rPr lang="en-US" b="1" dirty="0" smtClean="0"/>
              <a:t>steady</a:t>
            </a:r>
            <a:r>
              <a:rPr lang="en-US" dirty="0" smtClean="0"/>
              <a:t> wins the race.</a:t>
            </a:r>
          </a:p>
          <a:p>
            <a:r>
              <a:rPr lang="en-US" b="1" dirty="0" smtClean="0"/>
              <a:t>6 months </a:t>
            </a:r>
            <a:r>
              <a:rPr lang="en-US" dirty="0" smtClean="0"/>
              <a:t>of consensus-building is ideal before scale-up.</a:t>
            </a:r>
          </a:p>
          <a:p>
            <a:r>
              <a:rPr lang="en-US" dirty="0" smtClean="0"/>
              <a:t>Implement step by step, classroom by classroom, meal by meal. </a:t>
            </a:r>
          </a:p>
          <a:p>
            <a:r>
              <a:rPr lang="en-US" dirty="0" smtClean="0"/>
              <a:t>Expect </a:t>
            </a:r>
            <a:r>
              <a:rPr lang="en-US" b="1" dirty="0" smtClean="0"/>
              <a:t>2-3 years</a:t>
            </a:r>
            <a:r>
              <a:rPr lang="en-US" dirty="0" smtClean="0"/>
              <a:t> of </a:t>
            </a:r>
            <a:r>
              <a:rPr lang="en-US" b="1" dirty="0" smtClean="0"/>
              <a:t>concentrated effort </a:t>
            </a:r>
            <a:r>
              <a:rPr lang="en-US" dirty="0" smtClean="0"/>
              <a:t>before healthy food culture becomes “just what we do.”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11" y="230184"/>
            <a:ext cx="1008264" cy="1321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4599333"/>
            <a:ext cx="6070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4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4243" y="3034748"/>
            <a:ext cx="9276522" cy="31024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more information and resources about building a healthy food culture, contact us:</a:t>
            </a: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r>
              <a:rPr lang="en-US" dirty="0" smtClean="0"/>
              <a:t>info@rainbowinmytummy.org </a:t>
            </a:r>
          </a:p>
          <a:p>
            <a:pPr marL="0" indent="0" algn="ctr">
              <a:buNone/>
            </a:pPr>
            <a:r>
              <a:rPr lang="en-US" dirty="0" smtClean="0"/>
              <a:t>828-298-0808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www.rainbowinmytummy.org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02" y="850899"/>
            <a:ext cx="4889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02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318</Words>
  <Application>Microsoft Office PowerPoint</Application>
  <PresentationFormat>Widescreen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What makes a healthy food culture?</vt:lpstr>
      <vt:lpstr>Benefits of a healthy food culture</vt:lpstr>
      <vt:lpstr>Analyzing readiness for change</vt:lpstr>
      <vt:lpstr>Key steps to building consensus</vt:lpstr>
      <vt:lpstr>Common challenges &amp; how to avoid them</vt:lpstr>
      <vt:lpstr>A realistic timeline for change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 Paul</dc:creator>
  <cp:lastModifiedBy>Carol Gamble</cp:lastModifiedBy>
  <cp:revision>27</cp:revision>
  <dcterms:created xsi:type="dcterms:W3CDTF">2016-10-17T18:52:35Z</dcterms:created>
  <dcterms:modified xsi:type="dcterms:W3CDTF">2016-10-31T12:37:17Z</dcterms:modified>
</cp:coreProperties>
</file>