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6" r:id="rId3"/>
    <p:sldId id="265" r:id="rId4"/>
    <p:sldId id="281" r:id="rId5"/>
    <p:sldId id="282" r:id="rId6"/>
    <p:sldId id="284" r:id="rId7"/>
    <p:sldId id="283" r:id="rId8"/>
    <p:sldId id="280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6"/>
    <a:srgbClr val="57AC49"/>
    <a:srgbClr val="6FC7EE"/>
    <a:srgbClr val="C2C6C4"/>
    <a:srgbClr val="BF2C47"/>
    <a:srgbClr val="912D8C"/>
    <a:srgbClr val="C5D152"/>
    <a:srgbClr val="008000"/>
    <a:srgbClr val="ECF7F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5" autoAdjust="0"/>
    <p:restoredTop sz="88272"/>
  </p:normalViewPr>
  <p:slideViewPr>
    <p:cSldViewPr snapToGrid="0">
      <p:cViewPr varScale="1">
        <p:scale>
          <a:sx n="98" d="100"/>
          <a:sy n="98" d="100"/>
        </p:scale>
        <p:origin x="1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27B9-FB98-5941-8C83-CC18173E203F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FA2F5-9283-FD42-B9B4-DEE788E92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0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BACC3-A032-2B4F-A3E1-42E6094D4D79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23F99-CA0D-B04D-8ED7-B0AC901D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Founded </a:t>
            </a:r>
            <a:r>
              <a:rPr lang="en-US" dirty="0"/>
              <a:t>in 2007</a:t>
            </a:r>
          </a:p>
          <a:p>
            <a:r>
              <a:rPr lang="en-US" dirty="0"/>
              <a:t>Members represent interdisciplinary sectors including: policy/advocacy, education, government, academia/research, professional associations, and local community groups</a:t>
            </a:r>
          </a:p>
          <a:p>
            <a:r>
              <a:rPr lang="en-US" dirty="0"/>
              <a:t>Approximately 200 members statewide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23F99-CA0D-B04D-8ED7-B0AC901D5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State-level orgs include: UTHealth School of Public, Texas A&amp;M School of Public Health, Texas A&amp;M </a:t>
            </a:r>
            <a:r>
              <a:rPr lang="en-US" dirty="0" err="1"/>
              <a:t>AgriLife</a:t>
            </a:r>
            <a:r>
              <a:rPr lang="en-US" dirty="0"/>
              <a:t> Extension Service, Texas Action for Healthy Kids, Texas Association of City and County Health Officials, Texas Department of State Health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23F99-CA0D-B04D-8ED7-B0AC901D5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started LST – our communication with members was very linear</a:t>
            </a:r>
          </a:p>
          <a:p>
            <a:r>
              <a:rPr lang="en-US" dirty="0"/>
              <a:t>The Co-Chairs and Steering Committee would meet monthly and discuss challenges and successes related to obesity and create a plan on how to solve the issue.</a:t>
            </a:r>
          </a:p>
          <a:p>
            <a:r>
              <a:rPr lang="en-US" dirty="0"/>
              <a:t>Then the Steering Committee was responsible for disseminating the plan to the LST membership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23F99-CA0D-B04D-8ED7-B0AC901D5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3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– we still have meetings between our co-chairs and steering committee to discuss how to support our communities as they work to combat childhood obesity.</a:t>
            </a:r>
          </a:p>
          <a:p>
            <a:r>
              <a:rPr lang="en-US" dirty="0"/>
              <a:t>but – we had determined in 2015 that our steering committee was too Austin centric and we weren’t doing the best job of including those outside Central Texas</a:t>
            </a:r>
          </a:p>
          <a:p>
            <a:r>
              <a:rPr lang="en-US" dirty="0"/>
              <a:t>SO – we added Regional Representatives to the steering committee so each of the Health Service Regions is represented and we can learn more about what is working and where we can improve</a:t>
            </a:r>
          </a:p>
          <a:p>
            <a:r>
              <a:rPr lang="en-US" dirty="0"/>
              <a:t>AND – with the addition of the Regional Representatives, we are able to increase the communication between the membership and the steering committee – it is no longer a one-way street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23F99-CA0D-B04D-8ED7-B0AC901D5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Michael &amp; Susan Dell Center at the UTHealth School of Public provides financial support for the support personnel and the LST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Several organizations provide donations and in-kind support to the yearly Texas Health Champion Ceremony which is co-sponsored by the Center for Healthy Living and LST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23F99-CA0D-B04D-8ED7-B0AC901D5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Clearinghouse – create and maintain a clearinghouse of Texas-related obesity information and resources; all items will be reviewed by LST leadership before posting to make sure only evidence-based information is being provided; it will be a one-stop shop for any organization working to prevent child obesity in their community</a:t>
            </a:r>
          </a:p>
          <a:p>
            <a:endParaRPr lang="en-US" dirty="0"/>
          </a:p>
          <a:p>
            <a:r>
              <a:rPr lang="en-US" dirty="0"/>
              <a:t>Communication – using several tools to get information out to our members in a timely manner:  twitter, newsletter, webinars</a:t>
            </a:r>
          </a:p>
          <a:p>
            <a:endParaRPr lang="en-US" dirty="0"/>
          </a:p>
          <a:p>
            <a:r>
              <a:rPr lang="en-US" dirty="0"/>
              <a:t>Special Events – cohost the Texas Health Champion Award Ceremony each September and lead the State Team meeting each year at SOS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23F99-CA0D-B04D-8ED7-B0AC901D5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337562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74599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/>
          <a:lstStyle/>
          <a:p>
            <a:fld id="{245B3C17-8153-4D0C-A874-E55FC0B01983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/>
          <a:lstStyle/>
          <a:p>
            <a:fld id="{63DC5659-C3FF-4982-B70F-FF225904731E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4028124"/>
            <a:ext cx="9144000" cy="28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1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/>
          <a:lstStyle/>
          <a:p>
            <a:fld id="{245B3C17-8153-4D0C-A874-E55FC0B01983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/>
          <a:lstStyle/>
          <a:p>
            <a:fld id="{63DC5659-C3FF-4982-B70F-FF225904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  <a:prstGeom prst="rect">
            <a:avLst/>
          </a:prstGeom>
        </p:spPr>
        <p:txBody>
          <a:bodyPr/>
          <a:lstStyle/>
          <a:p>
            <a:fld id="{245B3C17-8153-4D0C-A874-E55FC0B01983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  <a:prstGeom prst="rect">
            <a:avLst/>
          </a:prstGeom>
        </p:spPr>
        <p:txBody>
          <a:bodyPr/>
          <a:lstStyle/>
          <a:p>
            <a:fld id="{63DC5659-C3FF-4982-B70F-FF225904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8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6" y="284176"/>
            <a:ext cx="7418594" cy="150876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34" y="2011680"/>
            <a:ext cx="8848165" cy="4649096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60" y="206188"/>
            <a:ext cx="1407939" cy="15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E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56" y="800228"/>
            <a:ext cx="9146751" cy="182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06" y="876428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06" y="2741256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4028124"/>
            <a:ext cx="9144000" cy="28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8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871" y="2011680"/>
            <a:ext cx="4056526" cy="4622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599" y="2011680"/>
            <a:ext cx="4029635" cy="4622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4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941" y="1913470"/>
            <a:ext cx="4074459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941" y="2656566"/>
            <a:ext cx="4074459" cy="39504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4114628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4114628" cy="395042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8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2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2148840"/>
            <a:ext cx="5396752" cy="448504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3000420" cy="448639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20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0623" y="2211493"/>
            <a:ext cx="5220057" cy="4350671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0" y="2150621"/>
            <a:ext cx="3034531" cy="4411543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16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1" y="284176"/>
            <a:ext cx="7334214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011679"/>
            <a:ext cx="8866094" cy="4729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10196" y="246007"/>
            <a:ext cx="140829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FFC000"/>
        </a:buClr>
        <a:buFont typeface="Wingdings" pitchFamily="2" charset="2"/>
        <a:buChar char=""/>
        <a:defRPr sz="22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000"/>
        </a:buClr>
        <a:buFont typeface="Wingdings" pitchFamily="2" charset="2"/>
        <a:buChar char=""/>
        <a:defRPr sz="20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000"/>
        </a:buClr>
        <a:buFont typeface="Wingdings" pitchFamily="2" charset="2"/>
        <a:buChar char=""/>
        <a:defRPr sz="18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000"/>
        </a:buClr>
        <a:buFont typeface="Wingdings" pitchFamily="2" charset="2"/>
        <a:buChar char=""/>
        <a:defRPr sz="16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000"/>
        </a:buClr>
        <a:buFont typeface="Wingdings" pitchFamily="2" charset="2"/>
        <a:buChar char=""/>
        <a:defRPr sz="16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Moving Beyond the ‘Tried &amp; True’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2076909"/>
            <a:ext cx="8603674" cy="130925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8A646"/>
                </a:solidFill>
              </a:rPr>
              <a:t>Building A More Robust Live Smart Texas Coalition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8A646"/>
                </a:solidFill>
              </a:rPr>
              <a:t>Mike Lopez, MUP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8A646"/>
                </a:solidFill>
              </a:rPr>
              <a:t>Steering Committee Member, Texas A&amp;M </a:t>
            </a:r>
            <a:r>
              <a:rPr lang="en-US" sz="2800" dirty="0" err="1">
                <a:solidFill>
                  <a:srgbClr val="F8A646"/>
                </a:solidFill>
              </a:rPr>
              <a:t>AgriLife</a:t>
            </a:r>
            <a:r>
              <a:rPr lang="en-US" sz="2800" dirty="0">
                <a:solidFill>
                  <a:srgbClr val="F8A646"/>
                </a:solidFill>
              </a:rPr>
              <a:t> Extension</a:t>
            </a:r>
          </a:p>
        </p:txBody>
      </p:sp>
    </p:spTree>
    <p:extLst>
      <p:ext uri="{BB962C8B-B14F-4D97-AF65-F5344CB8AC3E}">
        <p14:creationId xmlns:p14="http://schemas.microsoft.com/office/powerpoint/2010/main" val="11189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Who we 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33083" y="2148840"/>
            <a:ext cx="4129911" cy="4485042"/>
          </a:xfrm>
        </p:spPr>
        <p:txBody>
          <a:bodyPr>
            <a:normAutofit/>
          </a:bodyPr>
          <a:lstStyle/>
          <a:p>
            <a:r>
              <a:rPr lang="en-US" sz="2800" b="1" dirty="0"/>
              <a:t>Coalition of organizations and individuals who work together to address the state’s obesity epidemic, especially in children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F275B-DC37-074A-BE34-88427A4BC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4" y="2701790"/>
            <a:ext cx="4428309" cy="29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What we do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F4DE664-3DD4-ED44-91CA-D306E48395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159598"/>
              </p:ext>
            </p:extLst>
          </p:nvPr>
        </p:nvGraphicFramePr>
        <p:xfrm>
          <a:off x="165066" y="1919923"/>
          <a:ext cx="8848726" cy="4691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363">
                  <a:extLst>
                    <a:ext uri="{9D8B030D-6E8A-4147-A177-3AD203B41FA5}">
                      <a16:colId xmlns:a16="http://schemas.microsoft.com/office/drawing/2014/main" val="1517288374"/>
                    </a:ext>
                  </a:extLst>
                </a:gridCol>
                <a:gridCol w="4424363">
                  <a:extLst>
                    <a:ext uri="{9D8B030D-6E8A-4147-A177-3AD203B41FA5}">
                      <a16:colId xmlns:a16="http://schemas.microsoft.com/office/drawing/2014/main" val="2320658183"/>
                    </a:ext>
                  </a:extLst>
                </a:gridCol>
              </a:tblGrid>
              <a:tr h="69867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5D152"/>
                          </a:solidFill>
                        </a:rPr>
                        <a:t>Connect and build relationships with others to reduce obesity rates in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C5D152"/>
                          </a:solidFill>
                        </a:rPr>
                        <a:t>SOS Texas State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C5D152"/>
                          </a:solidFill>
                        </a:rPr>
                        <a:t>Partnership for a Healthy Texas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21466"/>
                  </a:ext>
                </a:extLst>
              </a:tr>
              <a:tr h="189639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FC7EE"/>
                          </a:solidFill>
                        </a:rPr>
                        <a:t>Access opportunities to engage in collaborative research and community 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6FC7EE"/>
                          </a:solidFill>
                        </a:rPr>
                        <a:t>Texas CORD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6FC7EE"/>
                          </a:solidFill>
                        </a:rPr>
                        <a:t>Texas Grow! Eat! Go!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6FC7EE"/>
                          </a:solidFill>
                        </a:rPr>
                        <a:t>Transforming Texas: Healthy People in Healthy Communities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6FC7EE"/>
                          </a:solidFill>
                        </a:rPr>
                        <a:t>Texas Childhood Obesity Prevention Policy Evaluation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26967"/>
                  </a:ext>
                </a:extLst>
              </a:tr>
              <a:tr h="69867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912D8C"/>
                          </a:solidFill>
                        </a:rPr>
                        <a:t>Share best practices with and learn from the experience of other coalition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912D8C"/>
                          </a:solidFill>
                        </a:rPr>
                        <a:t>Texas Health Champion Award Ceremony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912D8C"/>
                          </a:solidFill>
                        </a:rPr>
                        <a:t>Shaping Policy for Health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11623"/>
                  </a:ext>
                </a:extLst>
              </a:tr>
              <a:tr h="69867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BF2C47"/>
                          </a:solidFill>
                        </a:rPr>
                        <a:t>Create a united obesity prevention policy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BF2C47"/>
                          </a:solidFill>
                        </a:rPr>
                        <a:t>Partnership for a Healthy Texas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BF2C47"/>
                          </a:solidFill>
                        </a:rPr>
                        <a:t>2013 Texas Health Perception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68303"/>
                  </a:ext>
                </a:extLst>
              </a:tr>
              <a:tr h="69867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2C6C4"/>
                          </a:solidFill>
                        </a:rPr>
                        <a:t>Share and bring resources to address concerns that affect every region of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C2C6C4"/>
                          </a:solidFill>
                        </a:rPr>
                        <a:t>Quarterly Newsletter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C2C6C4"/>
                          </a:solidFill>
                        </a:rPr>
                        <a:t>Quarterly Webinars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7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69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How we Operate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Leadership provided by: </a:t>
            </a:r>
          </a:p>
          <a:p>
            <a:r>
              <a:rPr lang="en-US" sz="2800" b="1" dirty="0"/>
              <a:t>Co-Chairs:</a:t>
            </a:r>
          </a:p>
          <a:p>
            <a:pPr lvl="1"/>
            <a:r>
              <a:rPr lang="en-US" sz="2600" dirty="0"/>
              <a:t>Drs. Diane Dowdy &amp; Leah Whigham</a:t>
            </a:r>
          </a:p>
          <a:p>
            <a:r>
              <a:rPr lang="en-US" sz="2800" b="1" dirty="0"/>
              <a:t>Steering Committee:</a:t>
            </a:r>
          </a:p>
          <a:p>
            <a:pPr lvl="1"/>
            <a:r>
              <a:rPr lang="en-US" sz="2600" dirty="0"/>
              <a:t>members from state-level organizations</a:t>
            </a:r>
          </a:p>
          <a:p>
            <a:r>
              <a:rPr lang="en-US" sz="2800" b="1" dirty="0"/>
              <a:t>Regional Representatives</a:t>
            </a:r>
          </a:p>
          <a:p>
            <a:pPr lvl="1"/>
            <a:r>
              <a:rPr lang="en-US" sz="2600" dirty="0"/>
              <a:t>8 Health Service Regions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62C06-54D1-2C43-AFDE-4CCAC99FC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48" y="2505411"/>
            <a:ext cx="407365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How we communicate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6E761-DB2D-8A41-AC99-592AB600D117}"/>
              </a:ext>
            </a:extLst>
          </p:cNvPr>
          <p:cNvSpPr txBox="1"/>
          <p:nvPr/>
        </p:nvSpPr>
        <p:spPr>
          <a:xfrm>
            <a:off x="3304805" y="208246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7AC49"/>
                </a:solidFill>
              </a:rPr>
              <a:t>Co-Chairs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2AC0F-5047-4747-A3FC-AF2DD3D7C17E}"/>
              </a:ext>
            </a:extLst>
          </p:cNvPr>
          <p:cNvSpPr txBox="1"/>
          <p:nvPr/>
        </p:nvSpPr>
        <p:spPr>
          <a:xfrm>
            <a:off x="3335376" y="315221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7AC49"/>
                </a:solidFill>
              </a:rPr>
              <a:t>Steering Committee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0A70B9-CB01-5243-AAF5-498BC0CF9908}"/>
              </a:ext>
            </a:extLst>
          </p:cNvPr>
          <p:cNvCxnSpPr>
            <a:cxnSpLocks/>
          </p:cNvCxnSpPr>
          <p:nvPr/>
        </p:nvCxnSpPr>
        <p:spPr>
          <a:xfrm>
            <a:off x="4478376" y="2520116"/>
            <a:ext cx="0" cy="632100"/>
          </a:xfrm>
          <a:prstGeom prst="straightConnector1">
            <a:avLst/>
          </a:prstGeom>
          <a:ln w="57150">
            <a:solidFill>
              <a:srgbClr val="F8A64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4AD5AAF-31B5-374B-9765-38E007252C3A}"/>
              </a:ext>
            </a:extLst>
          </p:cNvPr>
          <p:cNvSpPr txBox="1"/>
          <p:nvPr/>
        </p:nvSpPr>
        <p:spPr>
          <a:xfrm>
            <a:off x="3286517" y="5059763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7AC49"/>
                </a:solidFill>
              </a:rPr>
              <a:t>LST Membership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5C701F-903D-0F47-A0AB-A0E08D0703EF}"/>
              </a:ext>
            </a:extLst>
          </p:cNvPr>
          <p:cNvCxnSpPr>
            <a:cxnSpLocks/>
          </p:cNvCxnSpPr>
          <p:nvPr/>
        </p:nvCxnSpPr>
        <p:spPr>
          <a:xfrm>
            <a:off x="4478376" y="3521548"/>
            <a:ext cx="0" cy="1538215"/>
          </a:xfrm>
          <a:prstGeom prst="straightConnector1">
            <a:avLst/>
          </a:prstGeom>
          <a:ln w="57150">
            <a:solidFill>
              <a:srgbClr val="F8A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How we communicate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6E761-DB2D-8A41-AC99-592AB600D117}"/>
              </a:ext>
            </a:extLst>
          </p:cNvPr>
          <p:cNvSpPr txBox="1"/>
          <p:nvPr/>
        </p:nvSpPr>
        <p:spPr>
          <a:xfrm>
            <a:off x="3304805" y="208246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7AC49"/>
                </a:solidFill>
              </a:rPr>
              <a:t>Co-Chairs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2AC0F-5047-4747-A3FC-AF2DD3D7C17E}"/>
              </a:ext>
            </a:extLst>
          </p:cNvPr>
          <p:cNvSpPr txBox="1"/>
          <p:nvPr/>
        </p:nvSpPr>
        <p:spPr>
          <a:xfrm>
            <a:off x="3335376" y="315221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7AC49"/>
                </a:solidFill>
              </a:rPr>
              <a:t>Steering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A4FA0-4053-1546-8974-AD4BBC4D4FD5}"/>
              </a:ext>
            </a:extLst>
          </p:cNvPr>
          <p:cNvSpPr txBox="1"/>
          <p:nvPr/>
        </p:nvSpPr>
        <p:spPr>
          <a:xfrm>
            <a:off x="1878341" y="3506265"/>
            <a:ext cx="2560320" cy="908864"/>
          </a:xfrm>
          <a:prstGeom prst="ellipse">
            <a:avLst/>
          </a:prstGeom>
          <a:noFill/>
          <a:ln w="19050">
            <a:solidFill>
              <a:srgbClr val="57AC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7AC49"/>
                </a:solidFill>
              </a:rPr>
              <a:t>Statewide Organizations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78E67-9401-DB4D-AB7D-AFA530DD9ACD}"/>
              </a:ext>
            </a:extLst>
          </p:cNvPr>
          <p:cNvSpPr txBox="1"/>
          <p:nvPr/>
        </p:nvSpPr>
        <p:spPr>
          <a:xfrm>
            <a:off x="4501821" y="3506265"/>
            <a:ext cx="2560320" cy="908864"/>
          </a:xfrm>
          <a:prstGeom prst="ellipse">
            <a:avLst/>
          </a:prstGeom>
          <a:noFill/>
          <a:ln w="19050">
            <a:solidFill>
              <a:srgbClr val="57AC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7AC49"/>
                </a:solidFill>
              </a:rPr>
              <a:t>Regional Representatives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B0F74-9653-F24A-955F-4CF3FCDBF897}"/>
              </a:ext>
            </a:extLst>
          </p:cNvPr>
          <p:cNvSpPr txBox="1"/>
          <p:nvPr/>
        </p:nvSpPr>
        <p:spPr>
          <a:xfrm>
            <a:off x="2359795" y="5469595"/>
            <a:ext cx="2251436" cy="908864"/>
          </a:xfrm>
          <a:prstGeom prst="ellipse">
            <a:avLst/>
          </a:prstGeom>
          <a:noFill/>
          <a:ln w="19050">
            <a:solidFill>
              <a:srgbClr val="57AC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7AC49"/>
                </a:solidFill>
              </a:rPr>
              <a:t>State Org Members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D331C-5EB3-484E-8618-7F7EF0D8F5BF}"/>
              </a:ext>
            </a:extLst>
          </p:cNvPr>
          <p:cNvSpPr txBox="1"/>
          <p:nvPr/>
        </p:nvSpPr>
        <p:spPr>
          <a:xfrm>
            <a:off x="4363221" y="5469595"/>
            <a:ext cx="2251436" cy="908864"/>
          </a:xfrm>
          <a:prstGeom prst="ellipse">
            <a:avLst/>
          </a:prstGeom>
          <a:noFill/>
          <a:ln w="19050">
            <a:solidFill>
              <a:srgbClr val="57AC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7AC49"/>
                </a:solidFill>
              </a:rPr>
              <a:t>Region Members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0A70B9-CB01-5243-AAF5-498BC0CF9908}"/>
              </a:ext>
            </a:extLst>
          </p:cNvPr>
          <p:cNvCxnSpPr>
            <a:cxnSpLocks/>
          </p:cNvCxnSpPr>
          <p:nvPr/>
        </p:nvCxnSpPr>
        <p:spPr>
          <a:xfrm>
            <a:off x="4478376" y="2520116"/>
            <a:ext cx="0" cy="632100"/>
          </a:xfrm>
          <a:prstGeom prst="straightConnector1">
            <a:avLst/>
          </a:prstGeom>
          <a:ln w="57150">
            <a:solidFill>
              <a:srgbClr val="F8A64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88BAD2-B4BB-7540-93EC-9F2955DC2917}"/>
              </a:ext>
            </a:extLst>
          </p:cNvPr>
          <p:cNvCxnSpPr>
            <a:cxnSpLocks/>
          </p:cNvCxnSpPr>
          <p:nvPr/>
        </p:nvCxnSpPr>
        <p:spPr>
          <a:xfrm>
            <a:off x="3158501" y="4450124"/>
            <a:ext cx="146304" cy="988941"/>
          </a:xfrm>
          <a:prstGeom prst="straightConnector1">
            <a:avLst/>
          </a:prstGeom>
          <a:ln w="57150">
            <a:solidFill>
              <a:srgbClr val="F8A64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C8BEDB-3505-914A-B547-B5A62EF1B290}"/>
              </a:ext>
            </a:extLst>
          </p:cNvPr>
          <p:cNvCxnSpPr>
            <a:cxnSpLocks/>
          </p:cNvCxnSpPr>
          <p:nvPr/>
        </p:nvCxnSpPr>
        <p:spPr>
          <a:xfrm flipH="1">
            <a:off x="5653965" y="4455629"/>
            <a:ext cx="231020" cy="973466"/>
          </a:xfrm>
          <a:prstGeom prst="straightConnector1">
            <a:avLst/>
          </a:prstGeom>
          <a:ln w="57150">
            <a:solidFill>
              <a:srgbClr val="F8A64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4AD5AAF-31B5-374B-9765-38E007252C3A}"/>
              </a:ext>
            </a:extLst>
          </p:cNvPr>
          <p:cNvSpPr txBox="1"/>
          <p:nvPr/>
        </p:nvSpPr>
        <p:spPr>
          <a:xfrm>
            <a:off x="3286517" y="5059763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7AC49"/>
                </a:solidFill>
              </a:rPr>
              <a:t>LST Membership</a:t>
            </a:r>
          </a:p>
        </p:txBody>
      </p:sp>
    </p:spTree>
    <p:extLst>
      <p:ext uri="{BB962C8B-B14F-4D97-AF65-F5344CB8AC3E}">
        <p14:creationId xmlns:p14="http://schemas.microsoft.com/office/powerpoint/2010/main" val="1190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How we sustain  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519A96E-D399-4680-A845-E9361577F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2148840"/>
            <a:ext cx="7460940" cy="4485042"/>
          </a:xfrm>
        </p:spPr>
        <p:txBody>
          <a:bodyPr>
            <a:normAutofit/>
          </a:bodyPr>
          <a:lstStyle/>
          <a:p>
            <a:r>
              <a:rPr lang="en-US" sz="2800" b="1" dirty="0"/>
              <a:t>Funding / Support</a:t>
            </a:r>
          </a:p>
          <a:p>
            <a:r>
              <a:rPr lang="en-US" sz="2800" b="1" dirty="0"/>
              <a:t>Active Leadership Engagement </a:t>
            </a:r>
          </a:p>
          <a:p>
            <a:r>
              <a:rPr lang="en-US" sz="2800" b="1" dirty="0"/>
              <a:t>Leverage Obesity Prevention Efforts /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99A2A-2C33-1046-8A7A-A9B6F1D90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10" y="4238951"/>
            <a:ext cx="2612571" cy="1567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60500-8226-DE42-B747-194B4E931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3" y="4349161"/>
            <a:ext cx="4171742" cy="13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What’s next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Clearinghouse</a:t>
            </a:r>
          </a:p>
          <a:p>
            <a:r>
              <a:rPr lang="en-US" sz="2800" b="1" dirty="0"/>
              <a:t>Communication / Social Media</a:t>
            </a:r>
          </a:p>
          <a:p>
            <a:r>
              <a:rPr lang="en-US" sz="2800" b="1" dirty="0"/>
              <a:t>Special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89F33-7923-4149-A1D8-5F27A3C19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r="24872" b="19083"/>
          <a:stretch/>
        </p:blipFill>
        <p:spPr>
          <a:xfrm>
            <a:off x="405137" y="4504892"/>
            <a:ext cx="2188308" cy="2128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25039-F734-3747-B3F8-0F2FD008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5217" r="7785"/>
          <a:stretch/>
        </p:blipFill>
        <p:spPr>
          <a:xfrm>
            <a:off x="2997947" y="3675565"/>
            <a:ext cx="2446216" cy="2593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699DB-7DB6-5748-8EF2-31A7A9742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60" y="1914768"/>
            <a:ext cx="3259818" cy="48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78834"/>
            <a:ext cx="8603674" cy="1739347"/>
          </a:xfrm>
        </p:spPr>
        <p:txBody>
          <a:bodyPr/>
          <a:lstStyle/>
          <a:p>
            <a:r>
              <a:rPr lang="en-US" dirty="0">
                <a:solidFill>
                  <a:srgbClr val="57AC49"/>
                </a:solidFill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6088" y="2161308"/>
            <a:ext cx="4940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57AC49"/>
                </a:solidFill>
              </a:rPr>
              <a:t>To Connect with Us</a:t>
            </a:r>
          </a:p>
          <a:p>
            <a:pPr algn="ctr"/>
            <a:r>
              <a:rPr lang="en-US" sz="2400" dirty="0">
                <a:solidFill>
                  <a:srgbClr val="6FC7EE"/>
                </a:solidFill>
              </a:rPr>
              <a:t>@</a:t>
            </a:r>
            <a:r>
              <a:rPr lang="en-US" sz="2400" dirty="0" err="1">
                <a:solidFill>
                  <a:srgbClr val="6FC7EE"/>
                </a:solidFill>
              </a:rPr>
              <a:t>LiveSmartTexas</a:t>
            </a:r>
            <a:endParaRPr lang="en-US" sz="2400" dirty="0">
              <a:solidFill>
                <a:srgbClr val="6FC7EE"/>
              </a:solidFill>
            </a:endParaRPr>
          </a:p>
          <a:p>
            <a:pPr algn="ctr"/>
            <a:r>
              <a:rPr lang="en-US" sz="2400" dirty="0" err="1">
                <a:solidFill>
                  <a:srgbClr val="57AC49"/>
                </a:solidFill>
              </a:rPr>
              <a:t>www.livesmarttexas.org</a:t>
            </a:r>
            <a:endParaRPr lang="en-US" sz="2400" dirty="0">
              <a:solidFill>
                <a:srgbClr val="57AC49"/>
              </a:solidFill>
            </a:endParaRPr>
          </a:p>
          <a:p>
            <a:pPr algn="ctr"/>
            <a:r>
              <a:rPr lang="en-US" sz="2400" dirty="0" err="1">
                <a:solidFill>
                  <a:srgbClr val="F8A646"/>
                </a:solidFill>
              </a:rPr>
              <a:t>LiveSmartTexas@uth.tmc.edu</a:t>
            </a:r>
            <a:endParaRPr lang="en-US" sz="2400" dirty="0">
              <a:solidFill>
                <a:srgbClr val="F8A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39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337</TotalTime>
  <Words>666</Words>
  <Application>Microsoft Macintosh PowerPoint</Application>
  <PresentationFormat>On-screen Show (4:3)</PresentationFormat>
  <Paragraphs>82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Wingdings</vt:lpstr>
      <vt:lpstr>Banded</vt:lpstr>
      <vt:lpstr>Moving Beyond the ‘Tried &amp; True’</vt:lpstr>
      <vt:lpstr>Who we Are</vt:lpstr>
      <vt:lpstr>What we do</vt:lpstr>
      <vt:lpstr>How we Operate </vt:lpstr>
      <vt:lpstr>How we communicate  </vt:lpstr>
      <vt:lpstr>How we communicate  </vt:lpstr>
      <vt:lpstr>How we sustain   </vt:lpstr>
      <vt:lpstr>What’s next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Atteberry, Heather N</dc:creator>
  <cp:lastModifiedBy>Heather Atteberry</cp:lastModifiedBy>
  <cp:revision>31</cp:revision>
  <dcterms:created xsi:type="dcterms:W3CDTF">2016-10-26T20:59:25Z</dcterms:created>
  <dcterms:modified xsi:type="dcterms:W3CDTF">2018-10-01T20:04:54Z</dcterms:modified>
</cp:coreProperties>
</file>