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57" r:id="rId2"/>
    <p:sldId id="272" r:id="rId3"/>
    <p:sldId id="269" r:id="rId4"/>
    <p:sldId id="274" r:id="rId5"/>
    <p:sldId id="262" r:id="rId6"/>
    <p:sldId id="267" r:id="rId7"/>
    <p:sldId id="268" r:id="rId8"/>
    <p:sldId id="276" r:id="rId9"/>
    <p:sldId id="275" r:id="rId10"/>
    <p:sldId id="265" r:id="rId1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24" autoAdjust="0"/>
  </p:normalViewPr>
  <p:slideViewPr>
    <p:cSldViewPr>
      <p:cViewPr varScale="1">
        <p:scale>
          <a:sx n="69" d="100"/>
          <a:sy n="69" d="100"/>
        </p:scale>
        <p:origin x="-2052" y="-10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54" d="100"/>
          <a:sy n="54" d="100"/>
        </p:scale>
        <p:origin x="-2856" y="-108"/>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972A94-4A25-4A93-ACF0-B97EB4D6413A}" type="datetimeFigureOut">
              <a:rPr lang="en-US" smtClean="0"/>
              <a:pPr/>
              <a:t>10/22/2018</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11A78E8-6BAB-4BDD-8C56-B7DB070202F3}" type="slidenum">
              <a:rPr lang="en-US" smtClean="0"/>
              <a:pPr/>
              <a:t>‹#›</a:t>
            </a:fld>
            <a:endParaRPr lang="en-US" dirty="0"/>
          </a:p>
        </p:txBody>
      </p:sp>
    </p:spTree>
    <p:extLst>
      <p:ext uri="{BB962C8B-B14F-4D97-AF65-F5344CB8AC3E}">
        <p14:creationId xmlns:p14="http://schemas.microsoft.com/office/powerpoint/2010/main" xmlns="" val="390114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AB3EBA6-7C1E-4138-A4E3-083D41E4AB7F}" type="datetimeFigureOut">
              <a:rPr lang="en-US" smtClean="0"/>
              <a:pPr/>
              <a:t>10/22/2018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3E23C61-EAEB-424E-8A1C-3FED1EEAD035}" type="slidenum">
              <a:rPr lang="en-US" smtClean="0"/>
              <a:pPr/>
              <a:t>‹#›</a:t>
            </a:fld>
            <a:endParaRPr lang="en-US" dirty="0"/>
          </a:p>
        </p:txBody>
      </p:sp>
    </p:spTree>
    <p:extLst>
      <p:ext uri="{BB962C8B-B14F-4D97-AF65-F5344CB8AC3E}">
        <p14:creationId xmlns:p14="http://schemas.microsoft.com/office/powerpoint/2010/main" xmlns="" val="320535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23C61-EAEB-424E-8A1C-3FED1EEAD035}" type="slidenum">
              <a:rPr lang="en-US" smtClean="0"/>
              <a:pPr/>
              <a:t>1</a:t>
            </a:fld>
            <a:endParaRPr lang="en-US" dirty="0"/>
          </a:p>
        </p:txBody>
      </p:sp>
    </p:spTree>
    <p:extLst>
      <p:ext uri="{BB962C8B-B14F-4D97-AF65-F5344CB8AC3E}">
        <p14:creationId xmlns:p14="http://schemas.microsoft.com/office/powerpoint/2010/main" xmlns="" val="307115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23C61-EAEB-424E-8A1C-3FED1EEAD035}" type="slidenum">
              <a:rPr lang="en-US" smtClean="0"/>
              <a:pPr/>
              <a:t>5</a:t>
            </a:fld>
            <a:endParaRPr lang="en-US" dirty="0"/>
          </a:p>
        </p:txBody>
      </p:sp>
    </p:spTree>
    <p:extLst>
      <p:ext uri="{BB962C8B-B14F-4D97-AF65-F5344CB8AC3E}">
        <p14:creationId xmlns:p14="http://schemas.microsoft.com/office/powerpoint/2010/main" xmlns="" val="53504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F4F416CD-40F5-4BE7-83BF-2B235D2A6A07}"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4F416CD-40F5-4BE7-83BF-2B235D2A6A0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4F416CD-40F5-4BE7-83BF-2B235D2A6A0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4F416CD-40F5-4BE7-83BF-2B235D2A6A0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4F416CD-40F5-4BE7-83BF-2B235D2A6A07}"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4F416CD-40F5-4BE7-83BF-2B235D2A6A0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4F416CD-40F5-4BE7-83BF-2B235D2A6A0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4F416CD-40F5-4BE7-83BF-2B235D2A6A0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4F416CD-40F5-4BE7-83BF-2B235D2A6A07}"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4F416CD-40F5-4BE7-83BF-2B235D2A6A0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2F4610F-B9F0-4BC3-83A3-8B092B43D821}" type="datetimeFigureOut">
              <a:rPr lang="en-US" smtClean="0"/>
              <a:pPr/>
              <a:t>10/22/2018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4F416CD-40F5-4BE7-83BF-2B235D2A6A07}"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2F4610F-B9F0-4BC3-83A3-8B092B43D821}" type="datetimeFigureOut">
              <a:rPr lang="en-US" smtClean="0"/>
              <a:pPr/>
              <a:t>10/22/2018</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4F416CD-40F5-4BE7-83BF-2B235D2A6A07}"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451" y="4114800"/>
            <a:ext cx="7406640" cy="1472184"/>
          </a:xfrm>
        </p:spPr>
        <p:txBody>
          <a:bodyPr>
            <a:noAutofit/>
          </a:bodyPr>
          <a:lstStyle/>
          <a:p>
            <a:r>
              <a:rPr lang="en-US" sz="4000" b="1" dirty="0" smtClean="0">
                <a:effectLst/>
              </a:rPr>
              <a:t>A Physician and Policy Maker’s </a:t>
            </a:r>
            <a:r>
              <a:rPr lang="en-US" sz="4000" b="1" dirty="0">
                <a:effectLst/>
              </a:rPr>
              <a:t>P</a:t>
            </a:r>
            <a:r>
              <a:rPr lang="en-US" sz="4000" b="1" dirty="0" smtClean="0">
                <a:effectLst/>
              </a:rPr>
              <a:t>rescription for Improving </a:t>
            </a:r>
            <a:r>
              <a:rPr lang="en-US" sz="4000" b="1" dirty="0">
                <a:effectLst/>
              </a:rPr>
              <a:t>H</a:t>
            </a:r>
            <a:r>
              <a:rPr lang="en-US" sz="4000" b="1" dirty="0" smtClean="0">
                <a:effectLst/>
              </a:rPr>
              <a:t>ealth </a:t>
            </a:r>
            <a:r>
              <a:rPr lang="en-US" sz="4000" b="1" dirty="0">
                <a:effectLst/>
              </a:rPr>
              <a:t>O</a:t>
            </a:r>
            <a:r>
              <a:rPr lang="en-US" sz="4000" b="1" dirty="0" smtClean="0">
                <a:effectLst/>
              </a:rPr>
              <a:t>utcomes</a:t>
            </a:r>
            <a:endParaRPr lang="en-US" sz="4000" b="1" dirty="0">
              <a:effectLst/>
            </a:endParaRPr>
          </a:p>
        </p:txBody>
      </p:sp>
      <p:sp>
        <p:nvSpPr>
          <p:cNvPr id="3" name="Subtitle 2"/>
          <p:cNvSpPr>
            <a:spLocks noGrp="1"/>
          </p:cNvSpPr>
          <p:nvPr>
            <p:ph type="subTitle" idx="1"/>
          </p:nvPr>
        </p:nvSpPr>
        <p:spPr>
          <a:xfrm>
            <a:off x="1238451" y="5749009"/>
            <a:ext cx="7406640" cy="1295400"/>
          </a:xfrm>
        </p:spPr>
        <p:txBody>
          <a:bodyPr>
            <a:normAutofit/>
          </a:bodyPr>
          <a:lstStyle/>
          <a:p>
            <a:r>
              <a:rPr lang="en-US" sz="1800" dirty="0" smtClean="0"/>
              <a:t>Senator Ron D. Stollings, MD, FACP</a:t>
            </a:r>
          </a:p>
          <a:p>
            <a:r>
              <a:rPr lang="en-US" sz="1800" dirty="0" smtClean="0"/>
              <a:t>Southern Obesity Summit, Charleston, WV</a:t>
            </a:r>
          </a:p>
          <a:p>
            <a:r>
              <a:rPr lang="en-US" sz="1800" dirty="0" smtClean="0"/>
              <a:t>October 23, 2018</a:t>
            </a:r>
            <a:endParaRPr lang="en-US" sz="1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67095" y="152400"/>
            <a:ext cx="5149351" cy="3352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040880" cy="1143000"/>
          </a:xfrm>
        </p:spPr>
        <p:txBody>
          <a:bodyPr>
            <a:normAutofit/>
          </a:bodyPr>
          <a:lstStyle/>
          <a:p>
            <a:r>
              <a:rPr lang="en-US" sz="4800" b="1" dirty="0" smtClean="0">
                <a:effectLst/>
              </a:rPr>
              <a:t>Thank You!</a:t>
            </a:r>
            <a:endParaRPr lang="en-US" sz="4800" b="1" dirty="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2000" y="2209800"/>
            <a:ext cx="7772400" cy="43130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35608" y="762000"/>
            <a:ext cx="7498080" cy="5486400"/>
          </a:xfrm>
        </p:spPr>
        <p:txBody>
          <a:bodyPr/>
          <a:lstStyle/>
          <a:p>
            <a:r>
              <a:rPr lang="en-US" dirty="0" smtClean="0"/>
              <a:t>Welcome/Thank You</a:t>
            </a:r>
          </a:p>
          <a:p>
            <a:pPr marL="82296" indent="0">
              <a:buNone/>
            </a:pPr>
            <a:endParaRPr lang="en-US" dirty="0" smtClean="0"/>
          </a:p>
          <a:p>
            <a:r>
              <a:rPr lang="en-US" dirty="0" smtClean="0"/>
              <a:t>Physician begins with “PH”</a:t>
            </a:r>
          </a:p>
          <a:p>
            <a:pPr marL="82296" indent="0">
              <a:buNone/>
            </a:pPr>
            <a:endParaRPr lang="en-US" dirty="0" smtClean="0"/>
          </a:p>
          <a:p>
            <a:r>
              <a:rPr lang="en-US" dirty="0" smtClean="0"/>
              <a:t>Policy Maker’s </a:t>
            </a:r>
            <a:r>
              <a:rPr lang="en-US" dirty="0"/>
              <a:t>P</a:t>
            </a:r>
            <a:r>
              <a:rPr lang="en-US" dirty="0" smtClean="0"/>
              <a:t>erspective: Health, Education, and the Economy </a:t>
            </a:r>
          </a:p>
          <a:p>
            <a:pPr marL="82296" indent="0">
              <a:buNone/>
            </a:pPr>
            <a:endParaRPr lang="en-US" dirty="0" smtClean="0"/>
          </a:p>
          <a:p>
            <a:r>
              <a:rPr lang="en-US" dirty="0" smtClean="0"/>
              <a:t>Bending the Healthcare Cost Curve—</a:t>
            </a:r>
          </a:p>
          <a:p>
            <a:pPr marL="82296" indent="0">
              <a:buNone/>
            </a:pPr>
            <a:r>
              <a:rPr lang="en-US" dirty="0" smtClean="0"/>
              <a:t>	Three numbers:  20%, 5%,1%</a:t>
            </a:r>
            <a:endParaRPr lang="en-US" dirty="0"/>
          </a:p>
          <a:p>
            <a:pPr lvl="1"/>
            <a:endParaRPr lang="en-US" dirty="0"/>
          </a:p>
        </p:txBody>
      </p:sp>
    </p:spTree>
    <p:extLst>
      <p:ext uri="{BB962C8B-B14F-4D97-AF65-F5344CB8AC3E}">
        <p14:creationId xmlns:p14="http://schemas.microsoft.com/office/powerpoint/2010/main" xmlns="" val="3393069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untyhealthrankings.org/sites/default/files/styles/resource_images/public/resources/2016CHRmodel.jpg?itok=xGvUfQFQ"/>
          <p:cNvPicPr>
            <a:picLocks noChangeAspect="1" noChangeArrowheads="1"/>
          </p:cNvPicPr>
          <p:nvPr/>
        </p:nvPicPr>
        <p:blipFill>
          <a:blip r:embed="rId2" cstate="print"/>
          <a:srcRect/>
          <a:stretch>
            <a:fillRect/>
          </a:stretch>
        </p:blipFill>
        <p:spPr bwMode="auto">
          <a:xfrm>
            <a:off x="2438400" y="1"/>
            <a:ext cx="589513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142999" y="838200"/>
            <a:ext cx="7932201" cy="5331203"/>
          </a:xfrm>
          <a:prstGeom prst="rect">
            <a:avLst/>
          </a:prstGeom>
        </p:spPr>
      </p:pic>
    </p:spTree>
    <p:extLst>
      <p:ext uri="{BB962C8B-B14F-4D97-AF65-F5344CB8AC3E}">
        <p14:creationId xmlns:p14="http://schemas.microsoft.com/office/powerpoint/2010/main" xmlns="" val="3172711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802880" cy="1143000"/>
          </a:xfrm>
        </p:spPr>
        <p:txBody>
          <a:bodyPr>
            <a:normAutofit/>
          </a:bodyPr>
          <a:lstStyle/>
          <a:p>
            <a:pPr lvl="0"/>
            <a:r>
              <a:rPr lang="en-US" b="1" dirty="0" smtClean="0">
                <a:effectLst/>
              </a:rPr>
              <a:t>Health status of our patients</a:t>
            </a:r>
            <a:endParaRPr lang="en-US" b="1" dirty="0">
              <a:effectLst/>
            </a:endParaRPr>
          </a:p>
        </p:txBody>
      </p:sp>
      <p:sp>
        <p:nvSpPr>
          <p:cNvPr id="3" name="Content Placeholder 2"/>
          <p:cNvSpPr>
            <a:spLocks noGrp="1"/>
          </p:cNvSpPr>
          <p:nvPr>
            <p:ph idx="1"/>
          </p:nvPr>
        </p:nvSpPr>
        <p:spPr>
          <a:xfrm>
            <a:off x="990600" y="914400"/>
            <a:ext cx="8153400" cy="5943600"/>
          </a:xfrm>
        </p:spPr>
        <p:txBody>
          <a:bodyPr>
            <a:normAutofit fontScale="62500" lnSpcReduction="20000"/>
          </a:bodyPr>
          <a:lstStyle/>
          <a:p>
            <a:pPr lvl="0">
              <a:buNone/>
            </a:pPr>
            <a:r>
              <a:rPr lang="en-US" dirty="0" smtClean="0">
                <a:solidFill>
                  <a:schemeClr val="tx2">
                    <a:satMod val="130000"/>
                  </a:schemeClr>
                </a:solidFill>
              </a:rPr>
              <a:t>Selected Chronic Disease Risk Factors and Chronic Conditions </a:t>
            </a:r>
          </a:p>
          <a:p>
            <a:pPr lvl="0">
              <a:buNone/>
            </a:pPr>
            <a:r>
              <a:rPr lang="en-US" sz="1600" dirty="0" smtClean="0">
                <a:solidFill>
                  <a:schemeClr val="tx2">
                    <a:satMod val="130000"/>
                  </a:schemeClr>
                </a:solidFill>
              </a:rPr>
              <a:t>West Virginia BRFSS, 2014</a:t>
            </a:r>
          </a:p>
          <a:p>
            <a:pPr lvl="0">
              <a:buNone/>
            </a:pPr>
            <a:endParaRPr lang="en-US" sz="1600" dirty="0" smtClean="0">
              <a:solidFill>
                <a:schemeClr val="tx2">
                  <a:satMod val="130000"/>
                </a:schemeClr>
              </a:solidFill>
              <a:effectLst>
                <a:outerShdw blurRad="50000" dist="30000" dir="5400000" algn="tl" rotWithShape="0">
                  <a:srgbClr val="000000">
                    <a:alpha val="30000"/>
                  </a:srgbClr>
                </a:outerShdw>
              </a:effectLst>
            </a:endParaRPr>
          </a:p>
          <a:p>
            <a:r>
              <a:rPr lang="en-US" sz="4300" dirty="0" smtClean="0"/>
              <a:t>West Virginia ranked the highest in the nation in the prevalence of heart attack among adults at 7.4%. </a:t>
            </a:r>
          </a:p>
          <a:p>
            <a:r>
              <a:rPr lang="en-US" sz="4300" dirty="0" smtClean="0"/>
              <a:t>The </a:t>
            </a:r>
            <a:r>
              <a:rPr lang="en-US" sz="4300" dirty="0"/>
              <a:t>prevalence of obesity in West Virginia was 35.7%, the </a:t>
            </a:r>
            <a:r>
              <a:rPr lang="en-US" sz="4300" dirty="0" smtClean="0"/>
              <a:t>2nd </a:t>
            </a:r>
            <a:r>
              <a:rPr lang="en-US" sz="4300" dirty="0"/>
              <a:t>highest in the </a:t>
            </a:r>
            <a:r>
              <a:rPr lang="en-US" sz="4300" dirty="0" smtClean="0"/>
              <a:t>nation.</a:t>
            </a:r>
          </a:p>
          <a:p>
            <a:r>
              <a:rPr lang="en-US" sz="4300" dirty="0"/>
              <a:t>More than one-fourth of adults (26.7%) currently smoke cigarettes every day or some days, which ranked West Virginia the </a:t>
            </a:r>
            <a:r>
              <a:rPr lang="en-US" sz="4300" dirty="0" smtClean="0"/>
              <a:t>2nd </a:t>
            </a:r>
            <a:r>
              <a:rPr lang="en-US" sz="4300" dirty="0"/>
              <a:t>highest nationally</a:t>
            </a:r>
            <a:r>
              <a:rPr lang="en-US" sz="4300" dirty="0" smtClean="0"/>
              <a:t>.</a:t>
            </a:r>
          </a:p>
          <a:p>
            <a:r>
              <a:rPr lang="en-US" sz="4300" dirty="0"/>
              <a:t>More than one in 10 West Virginia adults had diabetes (14.1%), which ranked West Virginia the </a:t>
            </a:r>
            <a:r>
              <a:rPr lang="en-US" sz="4300" dirty="0" smtClean="0"/>
              <a:t>4th </a:t>
            </a:r>
            <a:r>
              <a:rPr lang="en-US" sz="4300" dirty="0"/>
              <a:t>highest nationally</a:t>
            </a:r>
            <a:r>
              <a:rPr lang="en-US" sz="4300" dirty="0" smtClean="0"/>
              <a:t>.</a:t>
            </a:r>
          </a:p>
          <a:p>
            <a:r>
              <a:rPr lang="en-US" sz="4300" dirty="0"/>
              <a:t>More than one-fourth of West Virginia adults (28.7%) participate in no leisure-time physical activity or exercise, which ranked West Virginia 5th highest in the nation. </a:t>
            </a:r>
            <a:endParaRPr lang="en-US" sz="4300"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498080" cy="1143000"/>
          </a:xfrm>
        </p:spPr>
        <p:txBody>
          <a:bodyPr>
            <a:noAutofit/>
          </a:bodyPr>
          <a:lstStyle/>
          <a:p>
            <a:r>
              <a:rPr lang="en-US" sz="3600" b="1" dirty="0" smtClean="0">
                <a:effectLst/>
              </a:rPr>
              <a:t>Body Mass Index-Related Health</a:t>
            </a:r>
            <a:br>
              <a:rPr lang="en-US" sz="3600" b="1" dirty="0" smtClean="0">
                <a:effectLst/>
              </a:rPr>
            </a:br>
            <a:r>
              <a:rPr lang="en-US" sz="3600" b="1" dirty="0" smtClean="0">
                <a:effectLst/>
              </a:rPr>
              <a:t>Costs Predicted from 2010--2030</a:t>
            </a:r>
            <a:r>
              <a:rPr lang="en-US" sz="3600" dirty="0" smtClean="0"/>
              <a:t/>
            </a:r>
            <a:br>
              <a:rPr lang="en-US" sz="3600" dirty="0" smtClean="0"/>
            </a:br>
            <a:endParaRPr lang="en-US" sz="3600" dirty="0"/>
          </a:p>
        </p:txBody>
      </p:sp>
      <p:pic>
        <p:nvPicPr>
          <p:cNvPr id="4" name="Content Placeholder 3" descr="scan0001.jpg"/>
          <p:cNvPicPr>
            <a:picLocks noGrp="1" noChangeAspect="1"/>
          </p:cNvPicPr>
          <p:nvPr>
            <p:ph idx="1"/>
          </p:nvPr>
        </p:nvPicPr>
        <p:blipFill>
          <a:blip r:embed="rId2" cstate="print"/>
          <a:stretch>
            <a:fillRect/>
          </a:stretch>
        </p:blipFill>
        <p:spPr>
          <a:xfrm>
            <a:off x="366610" y="1828800"/>
            <a:ext cx="8777390" cy="430836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5 Percent</a:t>
            </a:r>
            <a:endParaRPr lang="en-US" b="1" dirty="0">
              <a:effectLst/>
            </a:endParaRPr>
          </a:p>
        </p:txBody>
      </p:sp>
      <p:sp>
        <p:nvSpPr>
          <p:cNvPr id="3" name="Content Placeholder 2"/>
          <p:cNvSpPr>
            <a:spLocks noGrp="1"/>
          </p:cNvSpPr>
          <p:nvPr>
            <p:ph idx="1"/>
          </p:nvPr>
        </p:nvSpPr>
        <p:spPr>
          <a:xfrm>
            <a:off x="1435608" y="1447800"/>
            <a:ext cx="7498080" cy="5257800"/>
          </a:xfrm>
        </p:spPr>
        <p:txBody>
          <a:bodyPr>
            <a:normAutofit/>
          </a:bodyPr>
          <a:lstStyle/>
          <a:p>
            <a:pPr marL="0" indent="0">
              <a:spcBef>
                <a:spcPts val="0"/>
              </a:spcBef>
              <a:buNone/>
            </a:pPr>
            <a:r>
              <a:rPr lang="en-US" dirty="0" smtClean="0"/>
              <a:t>In 2012, the Trust for America’s Health (TFAH) and Micro Health Simulations conducted an analysis to examine how much the United States could save in health care costs if obesity rates were reduced by five percent. </a:t>
            </a:r>
          </a:p>
          <a:p>
            <a:pPr marL="0" indent="0">
              <a:spcBef>
                <a:spcPts val="0"/>
              </a:spcBef>
              <a:buNone/>
            </a:pPr>
            <a:endParaRPr lang="en-US" dirty="0" smtClean="0"/>
          </a:p>
          <a:p>
            <a:pPr marL="0" indent="0">
              <a:spcBef>
                <a:spcPts val="0"/>
              </a:spcBef>
              <a:buNone/>
            </a:pPr>
            <a:r>
              <a:rPr lang="en-US" dirty="0" smtClean="0"/>
              <a:t>The analysis found that the country could save $29.8 billion in five years, $158.1 billion in 10 years and $611.7 billion in 20 years.</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417638"/>
            <a:ext cx="3581400" cy="376396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Reducing the prevalence of obesity in West Virginia by just </a:t>
            </a:r>
            <a:r>
              <a:rPr lang="en-US" sz="3600" b="1" dirty="0" smtClean="0">
                <a:solidFill>
                  <a:schemeClr val="bg1"/>
                </a:solidFill>
              </a:rPr>
              <a:t>1%</a:t>
            </a:r>
            <a:endParaRPr lang="en-US" sz="3600" b="1" dirty="0">
              <a:solidFill>
                <a:schemeClr val="bg1"/>
              </a:solidFill>
            </a:endParaRPr>
          </a:p>
        </p:txBody>
      </p:sp>
      <p:sp>
        <p:nvSpPr>
          <p:cNvPr id="5" name="Rectangle 4"/>
          <p:cNvSpPr/>
          <p:nvPr/>
        </p:nvSpPr>
        <p:spPr>
          <a:xfrm>
            <a:off x="5105400" y="2438400"/>
            <a:ext cx="3824277" cy="4038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May save West Virginia over </a:t>
            </a:r>
            <a:r>
              <a:rPr lang="en-US" sz="3600" b="1" dirty="0" smtClean="0">
                <a:solidFill>
                  <a:schemeClr val="bg1"/>
                </a:solidFill>
              </a:rPr>
              <a:t>$52.6 million per year annually</a:t>
            </a:r>
            <a:endParaRPr lang="en-US" sz="3600" b="1" dirty="0">
              <a:solidFill>
                <a:schemeClr val="bg1"/>
              </a:solidFill>
            </a:endParaRPr>
          </a:p>
        </p:txBody>
      </p:sp>
    </p:spTree>
    <p:extLst>
      <p:ext uri="{BB962C8B-B14F-4D97-AF65-F5344CB8AC3E}">
        <p14:creationId xmlns:p14="http://schemas.microsoft.com/office/powerpoint/2010/main" xmlns="" val="1273433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139" y="228600"/>
            <a:ext cx="7498080" cy="1143000"/>
          </a:xfrm>
        </p:spPr>
        <p:txBody>
          <a:bodyPr>
            <a:normAutofit/>
          </a:bodyPr>
          <a:lstStyle/>
          <a:p>
            <a:r>
              <a:rPr lang="en-US" sz="4400" dirty="0" smtClean="0"/>
              <a:t>Rx</a:t>
            </a:r>
            <a:endParaRPr lang="en-US" sz="4400" dirty="0"/>
          </a:p>
        </p:txBody>
      </p:sp>
      <p:sp>
        <p:nvSpPr>
          <p:cNvPr id="3" name="Content Placeholder 2"/>
          <p:cNvSpPr>
            <a:spLocks noGrp="1"/>
          </p:cNvSpPr>
          <p:nvPr>
            <p:ph idx="1"/>
          </p:nvPr>
        </p:nvSpPr>
        <p:spPr>
          <a:xfrm>
            <a:off x="1066800" y="1371600"/>
            <a:ext cx="7866888" cy="5105400"/>
          </a:xfrm>
        </p:spPr>
        <p:txBody>
          <a:bodyPr>
            <a:noAutofit/>
          </a:bodyPr>
          <a:lstStyle/>
          <a:p>
            <a:r>
              <a:rPr lang="en-US" sz="3400" dirty="0" smtClean="0"/>
              <a:t>Invest in evidence-based policy, system and environmental changes to improve health. </a:t>
            </a:r>
          </a:p>
          <a:p>
            <a:endParaRPr lang="en-US" sz="3400" dirty="0"/>
          </a:p>
          <a:p>
            <a:r>
              <a:rPr lang="en-US" sz="3400" dirty="0" smtClean="0"/>
              <a:t>My challenge for each of you is to take away from this summit “one thing” to improve your health, as well “one thing” your organization and community or state can do to improve health.</a:t>
            </a:r>
            <a:endParaRPr lang="en-US" sz="3400" dirty="0"/>
          </a:p>
        </p:txBody>
      </p:sp>
    </p:spTree>
    <p:extLst>
      <p:ext uri="{BB962C8B-B14F-4D97-AF65-F5344CB8AC3E}">
        <p14:creationId xmlns:p14="http://schemas.microsoft.com/office/powerpoint/2010/main" xmlns="" val="1085439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4795</TotalTime>
  <Words>343</Words>
  <Application>Microsoft Office PowerPoint</Application>
  <PresentationFormat>On-screen Show (4:3)</PresentationFormat>
  <Paragraphs>35</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Solstice</vt:lpstr>
      <vt:lpstr>A Physician and Policy Maker’s Prescription for Improving Health Outcomes</vt:lpstr>
      <vt:lpstr>Slide 2</vt:lpstr>
      <vt:lpstr>Slide 3</vt:lpstr>
      <vt:lpstr>Slide 4</vt:lpstr>
      <vt:lpstr>Health status of our patients</vt:lpstr>
      <vt:lpstr>Body Mass Index-Related Health Costs Predicted from 2010--2030 </vt:lpstr>
      <vt:lpstr>5 Percent</vt:lpstr>
      <vt:lpstr>Slide 8</vt:lpstr>
      <vt:lpstr>Rx</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Helen</cp:lastModifiedBy>
  <cp:revision>455</cp:revision>
  <dcterms:created xsi:type="dcterms:W3CDTF">2012-03-31T23:37:11Z</dcterms:created>
  <dcterms:modified xsi:type="dcterms:W3CDTF">2018-10-23T02:45:48Z</dcterms:modified>
</cp:coreProperties>
</file>