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39"/>
  </p:notesMasterIdLst>
  <p:handoutMasterIdLst>
    <p:handoutMasterId r:id="rId40"/>
  </p:handoutMasterIdLst>
  <p:sldIdLst>
    <p:sldId id="318" r:id="rId2"/>
    <p:sldId id="354" r:id="rId3"/>
    <p:sldId id="419" r:id="rId4"/>
    <p:sldId id="384" r:id="rId5"/>
    <p:sldId id="375" r:id="rId6"/>
    <p:sldId id="463" r:id="rId7"/>
    <p:sldId id="462" r:id="rId8"/>
    <p:sldId id="466" r:id="rId9"/>
    <p:sldId id="424" r:id="rId10"/>
    <p:sldId id="464" r:id="rId11"/>
    <p:sldId id="412" r:id="rId12"/>
    <p:sldId id="407" r:id="rId13"/>
    <p:sldId id="431" r:id="rId14"/>
    <p:sldId id="457" r:id="rId15"/>
    <p:sldId id="459" r:id="rId16"/>
    <p:sldId id="458" r:id="rId17"/>
    <p:sldId id="413" r:id="rId18"/>
    <p:sldId id="465" r:id="rId19"/>
    <p:sldId id="467" r:id="rId20"/>
    <p:sldId id="447" r:id="rId21"/>
    <p:sldId id="448" r:id="rId22"/>
    <p:sldId id="449" r:id="rId23"/>
    <p:sldId id="450" r:id="rId24"/>
    <p:sldId id="451" r:id="rId25"/>
    <p:sldId id="452" r:id="rId26"/>
    <p:sldId id="453" r:id="rId27"/>
    <p:sldId id="454" r:id="rId28"/>
    <p:sldId id="455" r:id="rId29"/>
    <p:sldId id="434" r:id="rId30"/>
    <p:sldId id="468" r:id="rId31"/>
    <p:sldId id="469" r:id="rId32"/>
    <p:sldId id="456" r:id="rId33"/>
    <p:sldId id="387" r:id="rId34"/>
    <p:sldId id="381" r:id="rId35"/>
    <p:sldId id="346" r:id="rId36"/>
    <p:sldId id="445" r:id="rId37"/>
    <p:sldId id="353" r:id="rId3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A33BF8B-2855-47B1-B2D9-D923E8455513}">
          <p14:sldIdLst>
            <p14:sldId id="318"/>
            <p14:sldId id="354"/>
            <p14:sldId id="419"/>
          </p14:sldIdLst>
        </p14:section>
        <p14:section name="Health Care Costs" id="{12B90A0B-E436-4CCA-A2A3-B02339DB2BCD}">
          <p14:sldIdLst>
            <p14:sldId id="384"/>
            <p14:sldId id="375"/>
            <p14:sldId id="463"/>
            <p14:sldId id="462"/>
            <p14:sldId id="466"/>
            <p14:sldId id="424"/>
            <p14:sldId id="464"/>
            <p14:sldId id="412"/>
            <p14:sldId id="407"/>
            <p14:sldId id="431"/>
            <p14:sldId id="457"/>
            <p14:sldId id="459"/>
            <p14:sldId id="458"/>
            <p14:sldId id="413"/>
            <p14:sldId id="465"/>
            <p14:sldId id="467"/>
            <p14:sldId id="447"/>
            <p14:sldId id="448"/>
            <p14:sldId id="449"/>
            <p14:sldId id="450"/>
            <p14:sldId id="451"/>
            <p14:sldId id="452"/>
            <p14:sldId id="453"/>
            <p14:sldId id="454"/>
            <p14:sldId id="455"/>
            <p14:sldId id="434"/>
            <p14:sldId id="468"/>
            <p14:sldId id="469"/>
            <p14:sldId id="456"/>
            <p14:sldId id="387"/>
            <p14:sldId id="381"/>
            <p14:sldId id="346"/>
            <p14:sldId id="445"/>
            <p14:sldId id="35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anne Metcalfe" initials="LN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5050"/>
    <a:srgbClr val="FF9900"/>
    <a:srgbClr val="003399"/>
    <a:srgbClr val="59B3E7"/>
    <a:srgbClr val="9ECEF6"/>
    <a:srgbClr val="B2DDF8"/>
    <a:srgbClr val="000000"/>
    <a:srgbClr val="006600"/>
    <a:srgbClr val="D5EA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7" autoAdjust="0"/>
    <p:restoredTop sz="83432" autoAdjust="0"/>
  </p:normalViewPr>
  <p:slideViewPr>
    <p:cSldViewPr snapToGrid="0">
      <p:cViewPr varScale="1">
        <p:scale>
          <a:sx n="48" d="100"/>
          <a:sy n="48" d="100"/>
        </p:scale>
        <p:origin x="67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1860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 dirty="0"/>
              <a:t>Percentage of GDP Spent on Health Care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 of GDP</c:v>
                </c:pt>
              </c:strCache>
            </c:strRef>
          </c:tx>
          <c:invertIfNegative val="0"/>
          <c:cat>
            <c:strRef>
              <c:f>Sheet1!$A$2:$A$16</c:f>
              <c:strCache>
                <c:ptCount val="15"/>
                <c:pt idx="0">
                  <c:v>Australia</c:v>
                </c:pt>
                <c:pt idx="1">
                  <c:v>Canada</c:v>
                </c:pt>
                <c:pt idx="2">
                  <c:v>Denmark</c:v>
                </c:pt>
                <c:pt idx="3">
                  <c:v>France</c:v>
                </c:pt>
                <c:pt idx="4">
                  <c:v>Germany</c:v>
                </c:pt>
                <c:pt idx="5">
                  <c:v>Italy</c:v>
                </c:pt>
                <c:pt idx="6">
                  <c:v>Japan</c:v>
                </c:pt>
                <c:pt idx="7">
                  <c:v>Netherlands</c:v>
                </c:pt>
                <c:pt idx="8">
                  <c:v>New Zealand</c:v>
                </c:pt>
                <c:pt idx="9">
                  <c:v>Norway</c:v>
                </c:pt>
                <c:pt idx="10">
                  <c:v>Singapore</c:v>
                </c:pt>
                <c:pt idx="11">
                  <c:v>Sweden</c:v>
                </c:pt>
                <c:pt idx="12">
                  <c:v>Switzerland</c:v>
                </c:pt>
                <c:pt idx="13">
                  <c:v>United Kingdom</c:v>
                </c:pt>
                <c:pt idx="14">
                  <c:v>United States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9.1</c:v>
                </c:pt>
                <c:pt idx="1">
                  <c:v>10.9</c:v>
                </c:pt>
                <c:pt idx="2">
                  <c:v>11</c:v>
                </c:pt>
                <c:pt idx="3">
                  <c:v>11.6</c:v>
                </c:pt>
                <c:pt idx="4">
                  <c:v>11.3</c:v>
                </c:pt>
                <c:pt idx="5">
                  <c:v>9.2000000000000011</c:v>
                </c:pt>
                <c:pt idx="6">
                  <c:v>10.3</c:v>
                </c:pt>
                <c:pt idx="7">
                  <c:v>12.1</c:v>
                </c:pt>
                <c:pt idx="8">
                  <c:v>10</c:v>
                </c:pt>
                <c:pt idx="9">
                  <c:v>9.3000000000000007</c:v>
                </c:pt>
                <c:pt idx="10">
                  <c:v>4.7</c:v>
                </c:pt>
                <c:pt idx="11">
                  <c:v>9.6</c:v>
                </c:pt>
                <c:pt idx="12">
                  <c:v>11.4</c:v>
                </c:pt>
                <c:pt idx="13">
                  <c:v>9.3000000000000007</c:v>
                </c:pt>
                <c:pt idx="14">
                  <c:v>16.899999999999999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7936992"/>
        <c:axId val="287931504"/>
      </c:barChart>
      <c:catAx>
        <c:axId val="287936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87931504"/>
        <c:crosses val="autoZero"/>
        <c:auto val="1"/>
        <c:lblAlgn val="ctr"/>
        <c:lblOffset val="100"/>
        <c:noMultiLvlLbl val="0"/>
      </c:catAx>
      <c:valAx>
        <c:axId val="287931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879369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Sheet3!$B$32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Sheet3!$A$33:$A$37</c:f>
              <c:strCache>
                <c:ptCount val="5"/>
                <c:pt idx="0">
                  <c:v>Level 5 FSED</c:v>
                </c:pt>
                <c:pt idx="1">
                  <c:v>Level 4 FSED</c:v>
                </c:pt>
                <c:pt idx="2">
                  <c:v>Level 3 FSED</c:v>
                </c:pt>
                <c:pt idx="3">
                  <c:v>Level 2 FSED</c:v>
                </c:pt>
                <c:pt idx="4">
                  <c:v>Level 1 FSED</c:v>
                </c:pt>
              </c:strCache>
            </c:strRef>
          </c:cat>
          <c:val>
            <c:numRef>
              <c:f>Sheet3!$B$33:$B$37</c:f>
              <c:numCache>
                <c:formatCode>0.0%</c:formatCode>
                <c:ptCount val="5"/>
                <c:pt idx="0">
                  <c:v>0.14010850153317383</c:v>
                </c:pt>
                <c:pt idx="1">
                  <c:v>0.26306567375408568</c:v>
                </c:pt>
                <c:pt idx="2">
                  <c:v>0.48374161808808169</c:v>
                </c:pt>
                <c:pt idx="3">
                  <c:v>9.4753512821376826E-2</c:v>
                </c:pt>
                <c:pt idx="4">
                  <c:v>1.8330693803282002E-2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37-4C36-8CF5-BA1E580AF553}"/>
            </c:ext>
          </c:extLst>
        </c:ser>
        <c:ser>
          <c:idx val="2"/>
          <c:order val="1"/>
          <c:tx>
            <c:strRef>
              <c:f>Sheet3!$C$32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Sheet3!$A$33:$A$37</c:f>
              <c:strCache>
                <c:ptCount val="5"/>
                <c:pt idx="0">
                  <c:v>Level 5 FSED</c:v>
                </c:pt>
                <c:pt idx="1">
                  <c:v>Level 4 FSED</c:v>
                </c:pt>
                <c:pt idx="2">
                  <c:v>Level 3 FSED</c:v>
                </c:pt>
                <c:pt idx="3">
                  <c:v>Level 2 FSED</c:v>
                </c:pt>
                <c:pt idx="4">
                  <c:v>Level 1 FSED</c:v>
                </c:pt>
              </c:strCache>
            </c:strRef>
          </c:cat>
          <c:val>
            <c:numRef>
              <c:f>Sheet3!$C$33:$C$37</c:f>
              <c:numCache>
                <c:formatCode>0.0%</c:formatCode>
                <c:ptCount val="5"/>
                <c:pt idx="0">
                  <c:v>0.14086788293253549</c:v>
                </c:pt>
                <c:pt idx="1">
                  <c:v>0.2992598924706994</c:v>
                </c:pt>
                <c:pt idx="2">
                  <c:v>0.46170112253391221</c:v>
                </c:pt>
                <c:pt idx="3">
                  <c:v>7.9072278586372127E-2</c:v>
                </c:pt>
                <c:pt idx="4">
                  <c:v>1.9098823476480776E-2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A37-4C36-8CF5-BA1E580AF553}"/>
            </c:ext>
          </c:extLst>
        </c:ser>
        <c:ser>
          <c:idx val="3"/>
          <c:order val="2"/>
          <c:tx>
            <c:strRef>
              <c:f>Sheet3!$D$32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Sheet3!$A$33:$A$37</c:f>
              <c:strCache>
                <c:ptCount val="5"/>
                <c:pt idx="0">
                  <c:v>Level 5 FSED</c:v>
                </c:pt>
                <c:pt idx="1">
                  <c:v>Level 4 FSED</c:v>
                </c:pt>
                <c:pt idx="2">
                  <c:v>Level 3 FSED</c:v>
                </c:pt>
                <c:pt idx="3">
                  <c:v>Level 2 FSED</c:v>
                </c:pt>
                <c:pt idx="4">
                  <c:v>Level 1 FSED</c:v>
                </c:pt>
              </c:strCache>
            </c:strRef>
          </c:cat>
          <c:val>
            <c:numRef>
              <c:f>Sheet3!$D$33:$D$37</c:f>
              <c:numCache>
                <c:formatCode>0.0%</c:formatCode>
                <c:ptCount val="5"/>
                <c:pt idx="0">
                  <c:v>0.15376558531931073</c:v>
                </c:pt>
                <c:pt idx="1">
                  <c:v>0.34832202246868588</c:v>
                </c:pt>
                <c:pt idx="2">
                  <c:v>0.4196593827567901</c:v>
                </c:pt>
                <c:pt idx="3">
                  <c:v>5.5769975752184453E-2</c:v>
                </c:pt>
                <c:pt idx="4">
                  <c:v>2.2483033703028826E-2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A37-4C36-8CF5-BA1E580AF553}"/>
            </c:ext>
          </c:extLst>
        </c:ser>
        <c:ser>
          <c:idx val="4"/>
          <c:order val="3"/>
          <c:tx>
            <c:strRef>
              <c:f>Sheet3!$E$32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Sheet3!$A$33:$A$37</c:f>
              <c:strCache>
                <c:ptCount val="5"/>
                <c:pt idx="0">
                  <c:v>Level 5 FSED</c:v>
                </c:pt>
                <c:pt idx="1">
                  <c:v>Level 4 FSED</c:v>
                </c:pt>
                <c:pt idx="2">
                  <c:v>Level 3 FSED</c:v>
                </c:pt>
                <c:pt idx="3">
                  <c:v>Level 2 FSED</c:v>
                </c:pt>
                <c:pt idx="4">
                  <c:v>Level 1 FSED</c:v>
                </c:pt>
              </c:strCache>
            </c:strRef>
          </c:cat>
          <c:val>
            <c:numRef>
              <c:f>Sheet3!$E$33:$E$37</c:f>
              <c:numCache>
                <c:formatCode>0.0%</c:formatCode>
                <c:ptCount val="5"/>
                <c:pt idx="0">
                  <c:v>0.16022339962412802</c:v>
                </c:pt>
                <c:pt idx="1">
                  <c:v>0.34665166010129433</c:v>
                </c:pt>
                <c:pt idx="2">
                  <c:v>0.43438697826525519</c:v>
                </c:pt>
                <c:pt idx="3">
                  <c:v>4.1133561971098208E-2</c:v>
                </c:pt>
                <c:pt idx="4">
                  <c:v>1.760440003822427E-2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A37-4C36-8CF5-BA1E580AF5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5347592"/>
        <c:axId val="325325312"/>
      </c:barChart>
      <c:catAx>
        <c:axId val="3253475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25325312"/>
        <c:crosses val="autoZero"/>
        <c:auto val="1"/>
        <c:lblAlgn val="ctr"/>
        <c:lblOffset val="100"/>
        <c:noMultiLvlLbl val="0"/>
      </c:catAx>
      <c:valAx>
        <c:axId val="325325312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crossAx val="32534759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C40C9C-A8DF-4C8B-9A9D-C352B198687E}" type="doc">
      <dgm:prSet loTypeId="urn:microsoft.com/office/officeart/2008/layout/RadialCluster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8B3AB8E-4515-47A0-9796-8096E9F7976D}">
      <dgm:prSet phldrT="[Text]"/>
      <dgm:spPr/>
      <dgm:t>
        <a:bodyPr/>
        <a:lstStyle/>
        <a:p>
          <a:r>
            <a:rPr lang="en-US" dirty="0" smtClean="0"/>
            <a:t>Health Conditions</a:t>
          </a:r>
          <a:endParaRPr lang="en-US" dirty="0"/>
        </a:p>
      </dgm:t>
    </dgm:pt>
    <dgm:pt modelId="{146D774C-AEAD-4B85-9375-FFB6AFBB7F19}" type="parTrans" cxnId="{AFFF5A75-4168-4534-92ED-264B92056B99}">
      <dgm:prSet/>
      <dgm:spPr/>
      <dgm:t>
        <a:bodyPr/>
        <a:lstStyle/>
        <a:p>
          <a:endParaRPr lang="en-US"/>
        </a:p>
      </dgm:t>
    </dgm:pt>
    <dgm:pt modelId="{D1F301A3-0EE4-4199-94A6-A0FA537CC2C1}" type="sibTrans" cxnId="{AFFF5A75-4168-4534-92ED-264B92056B99}">
      <dgm:prSet/>
      <dgm:spPr/>
      <dgm:t>
        <a:bodyPr/>
        <a:lstStyle/>
        <a:p>
          <a:endParaRPr lang="en-US"/>
        </a:p>
      </dgm:t>
    </dgm:pt>
    <dgm:pt modelId="{0CDBBB5C-9FF0-4B1F-8E6A-A71E32112E56}">
      <dgm:prSet phldrT="[Text]"/>
      <dgm:spPr/>
      <dgm:t>
        <a:bodyPr/>
        <a:lstStyle/>
        <a:p>
          <a:r>
            <a:rPr lang="en-US" dirty="0" smtClean="0"/>
            <a:t>Oncology</a:t>
          </a:r>
          <a:endParaRPr lang="en-US" dirty="0"/>
        </a:p>
      </dgm:t>
    </dgm:pt>
    <dgm:pt modelId="{E30A522B-E311-4663-BFBD-E3B9436764DE}" type="parTrans" cxnId="{307E3097-C72C-4831-9E8C-2D68C799A715}">
      <dgm:prSet/>
      <dgm:spPr/>
      <dgm:t>
        <a:bodyPr/>
        <a:lstStyle/>
        <a:p>
          <a:endParaRPr lang="en-US"/>
        </a:p>
      </dgm:t>
    </dgm:pt>
    <dgm:pt modelId="{626C1D96-3B46-4F53-981D-F11DB576C7F9}" type="sibTrans" cxnId="{307E3097-C72C-4831-9E8C-2D68C799A715}">
      <dgm:prSet/>
      <dgm:spPr/>
      <dgm:t>
        <a:bodyPr/>
        <a:lstStyle/>
        <a:p>
          <a:endParaRPr lang="en-US"/>
        </a:p>
      </dgm:t>
    </dgm:pt>
    <dgm:pt modelId="{16531AB1-74BC-4790-A1E7-619BD0B96D35}">
      <dgm:prSet/>
      <dgm:spPr/>
      <dgm:t>
        <a:bodyPr/>
        <a:lstStyle/>
        <a:p>
          <a:r>
            <a:rPr lang="en-US" dirty="0" smtClean="0"/>
            <a:t>Musculoskeletal</a:t>
          </a:r>
        </a:p>
      </dgm:t>
    </dgm:pt>
    <dgm:pt modelId="{98E012FD-AFE0-49D0-A58B-A4627D85AA26}" type="parTrans" cxnId="{CCCE7581-6746-43D9-BC2B-2C0112BF9815}">
      <dgm:prSet/>
      <dgm:spPr/>
      <dgm:t>
        <a:bodyPr/>
        <a:lstStyle/>
        <a:p>
          <a:endParaRPr lang="en-US"/>
        </a:p>
      </dgm:t>
    </dgm:pt>
    <dgm:pt modelId="{0340BBAC-7869-40AA-9C15-7DB57DBDD810}" type="sibTrans" cxnId="{CCCE7581-6746-43D9-BC2B-2C0112BF9815}">
      <dgm:prSet/>
      <dgm:spPr/>
      <dgm:t>
        <a:bodyPr/>
        <a:lstStyle/>
        <a:p>
          <a:endParaRPr lang="en-US"/>
        </a:p>
      </dgm:t>
    </dgm:pt>
    <dgm:pt modelId="{05036DC4-115C-4681-A9B1-5EA23E221456}">
      <dgm:prSet custT="1"/>
      <dgm:spPr/>
      <dgm:t>
        <a:bodyPr/>
        <a:lstStyle/>
        <a:p>
          <a:r>
            <a:rPr lang="en-US" sz="1400" dirty="0" smtClean="0"/>
            <a:t>Heart</a:t>
          </a:r>
          <a:endParaRPr lang="en-US" sz="2100" dirty="0" smtClean="0"/>
        </a:p>
      </dgm:t>
    </dgm:pt>
    <dgm:pt modelId="{9B2AF637-9FA3-44B6-9C9C-97682226C808}" type="parTrans" cxnId="{FD2E2766-89A1-44F4-B9EE-342FFA358238}">
      <dgm:prSet/>
      <dgm:spPr/>
      <dgm:t>
        <a:bodyPr/>
        <a:lstStyle/>
        <a:p>
          <a:endParaRPr lang="en-US"/>
        </a:p>
      </dgm:t>
    </dgm:pt>
    <dgm:pt modelId="{D57234C3-0822-4A3E-AF8B-BE9DD696F6AD}" type="sibTrans" cxnId="{FD2E2766-89A1-44F4-B9EE-342FFA358238}">
      <dgm:prSet/>
      <dgm:spPr/>
      <dgm:t>
        <a:bodyPr/>
        <a:lstStyle/>
        <a:p>
          <a:endParaRPr lang="en-US"/>
        </a:p>
      </dgm:t>
    </dgm:pt>
    <dgm:pt modelId="{DDD89561-70C7-456B-BE08-2ED13AF895BD}">
      <dgm:prSet/>
      <dgm:spPr/>
      <dgm:t>
        <a:bodyPr/>
        <a:lstStyle/>
        <a:p>
          <a:r>
            <a:rPr lang="en-US" smtClean="0"/>
            <a:t>Respiratory</a:t>
          </a:r>
          <a:endParaRPr lang="en-US" dirty="0" smtClean="0"/>
        </a:p>
      </dgm:t>
    </dgm:pt>
    <dgm:pt modelId="{B690E778-4F89-40F2-9249-7A8F984273F5}" type="parTrans" cxnId="{FC771F67-F4C7-4AC1-AC46-7D70D2491AF8}">
      <dgm:prSet/>
      <dgm:spPr/>
      <dgm:t>
        <a:bodyPr/>
        <a:lstStyle/>
        <a:p>
          <a:endParaRPr lang="en-US"/>
        </a:p>
      </dgm:t>
    </dgm:pt>
    <dgm:pt modelId="{54A09AB8-6430-4195-9CFE-E02BE62FB624}" type="sibTrans" cxnId="{FC771F67-F4C7-4AC1-AC46-7D70D2491AF8}">
      <dgm:prSet/>
      <dgm:spPr/>
      <dgm:t>
        <a:bodyPr/>
        <a:lstStyle/>
        <a:p>
          <a:endParaRPr lang="en-US"/>
        </a:p>
      </dgm:t>
    </dgm:pt>
    <dgm:pt modelId="{179B83BE-8F38-46FE-9CAD-8CBFC138BC46}">
      <dgm:prSet/>
      <dgm:spPr/>
      <dgm:t>
        <a:bodyPr/>
        <a:lstStyle/>
        <a:p>
          <a:r>
            <a:rPr lang="en-US" smtClean="0"/>
            <a:t>Diabetes</a:t>
          </a:r>
          <a:endParaRPr lang="en-US" dirty="0"/>
        </a:p>
      </dgm:t>
    </dgm:pt>
    <dgm:pt modelId="{E5235094-AAD4-4DA8-B68A-C475A32B80F3}" type="parTrans" cxnId="{F31136F5-25AB-4CEB-BE26-3CDC14B3DBD1}">
      <dgm:prSet/>
      <dgm:spPr/>
      <dgm:t>
        <a:bodyPr/>
        <a:lstStyle/>
        <a:p>
          <a:endParaRPr lang="en-US"/>
        </a:p>
      </dgm:t>
    </dgm:pt>
    <dgm:pt modelId="{DC59D3AB-3F8D-4DF4-B31B-712E6C2A42D7}" type="sibTrans" cxnId="{F31136F5-25AB-4CEB-BE26-3CDC14B3DBD1}">
      <dgm:prSet/>
      <dgm:spPr/>
      <dgm:t>
        <a:bodyPr/>
        <a:lstStyle/>
        <a:p>
          <a:endParaRPr lang="en-US"/>
        </a:p>
      </dgm:t>
    </dgm:pt>
    <dgm:pt modelId="{5060C4A0-0158-4D5D-9A98-E87A4C8C8A89}" type="pres">
      <dgm:prSet presAssocID="{3CC40C9C-A8DF-4C8B-9A9D-C352B198687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E31936F-2FC3-46C9-8F1A-1CE1FC632674}" type="pres">
      <dgm:prSet presAssocID="{28B3AB8E-4515-47A0-9796-8096E9F7976D}" presName="singleCycle" presStyleCnt="0"/>
      <dgm:spPr/>
      <dgm:t>
        <a:bodyPr/>
        <a:lstStyle/>
        <a:p>
          <a:endParaRPr lang="en-US"/>
        </a:p>
      </dgm:t>
    </dgm:pt>
    <dgm:pt modelId="{8E574C1E-3458-4288-8E05-8BBEE99091F5}" type="pres">
      <dgm:prSet presAssocID="{28B3AB8E-4515-47A0-9796-8096E9F7976D}" presName="singleCenter" presStyleLbl="node1" presStyleIdx="0" presStyleCnt="6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56414AD6-1F90-4A18-8CA1-BE47106A6F7F}" type="pres">
      <dgm:prSet presAssocID="{E30A522B-E311-4663-BFBD-E3B9436764DE}" presName="Name56" presStyleLbl="parChTrans1D2" presStyleIdx="0" presStyleCnt="5"/>
      <dgm:spPr/>
      <dgm:t>
        <a:bodyPr/>
        <a:lstStyle/>
        <a:p>
          <a:endParaRPr lang="en-US"/>
        </a:p>
      </dgm:t>
    </dgm:pt>
    <dgm:pt modelId="{733324A5-7610-484C-89B9-43C0B30ECED8}" type="pres">
      <dgm:prSet presAssocID="{0CDBBB5C-9FF0-4B1F-8E6A-A71E32112E56}" presName="text0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318814-44E2-4E44-A8A8-0B7F6162D227}" type="pres">
      <dgm:prSet presAssocID="{98E012FD-AFE0-49D0-A58B-A4627D85AA26}" presName="Name56" presStyleLbl="parChTrans1D2" presStyleIdx="1" presStyleCnt="5"/>
      <dgm:spPr/>
      <dgm:t>
        <a:bodyPr/>
        <a:lstStyle/>
        <a:p>
          <a:endParaRPr lang="en-US"/>
        </a:p>
      </dgm:t>
    </dgm:pt>
    <dgm:pt modelId="{F4D1EF64-6EB4-4B83-BCCE-C5B2DCE3DB10}" type="pres">
      <dgm:prSet presAssocID="{16531AB1-74BC-4790-A1E7-619BD0B96D35}" presName="text0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D652EB-9B21-4B63-B098-03626EA6966A}" type="pres">
      <dgm:prSet presAssocID="{9B2AF637-9FA3-44B6-9C9C-97682226C808}" presName="Name56" presStyleLbl="parChTrans1D2" presStyleIdx="2" presStyleCnt="5"/>
      <dgm:spPr/>
      <dgm:t>
        <a:bodyPr/>
        <a:lstStyle/>
        <a:p>
          <a:endParaRPr lang="en-US"/>
        </a:p>
      </dgm:t>
    </dgm:pt>
    <dgm:pt modelId="{2BAB9115-D9DC-4B04-881F-4F22012A3881}" type="pres">
      <dgm:prSet presAssocID="{05036DC4-115C-4681-A9B1-5EA23E221456}" presName="text0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152F9F-BDF5-450D-B995-72AAC33989E7}" type="pres">
      <dgm:prSet presAssocID="{B690E778-4F89-40F2-9249-7A8F984273F5}" presName="Name56" presStyleLbl="parChTrans1D2" presStyleIdx="3" presStyleCnt="5"/>
      <dgm:spPr/>
      <dgm:t>
        <a:bodyPr/>
        <a:lstStyle/>
        <a:p>
          <a:endParaRPr lang="en-US"/>
        </a:p>
      </dgm:t>
    </dgm:pt>
    <dgm:pt modelId="{9C03C407-A228-464A-B0AD-0EEE775BFDDB}" type="pres">
      <dgm:prSet presAssocID="{DDD89561-70C7-456B-BE08-2ED13AF895BD}" presName="text0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12738F-5D81-47E4-B907-977FAD280969}" type="pres">
      <dgm:prSet presAssocID="{E5235094-AAD4-4DA8-B68A-C475A32B80F3}" presName="Name56" presStyleLbl="parChTrans1D2" presStyleIdx="4" presStyleCnt="5"/>
      <dgm:spPr/>
      <dgm:t>
        <a:bodyPr/>
        <a:lstStyle/>
        <a:p>
          <a:endParaRPr lang="en-US"/>
        </a:p>
      </dgm:t>
    </dgm:pt>
    <dgm:pt modelId="{FCC9662C-366C-48BE-A257-B8FBA11890E1}" type="pres">
      <dgm:prSet presAssocID="{179B83BE-8F38-46FE-9CAD-8CBFC138BC46}" presName="text0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9ED2BC-459F-4B98-B27A-8DE40E82EF90}" type="presOf" srcId="{98E012FD-AFE0-49D0-A58B-A4627D85AA26}" destId="{69318814-44E2-4E44-A8A8-0B7F6162D227}" srcOrd="0" destOrd="0" presId="urn:microsoft.com/office/officeart/2008/layout/RadialCluster"/>
    <dgm:cxn modelId="{307E3097-C72C-4831-9E8C-2D68C799A715}" srcId="{28B3AB8E-4515-47A0-9796-8096E9F7976D}" destId="{0CDBBB5C-9FF0-4B1F-8E6A-A71E32112E56}" srcOrd="0" destOrd="0" parTransId="{E30A522B-E311-4663-BFBD-E3B9436764DE}" sibTransId="{626C1D96-3B46-4F53-981D-F11DB576C7F9}"/>
    <dgm:cxn modelId="{FC771F67-F4C7-4AC1-AC46-7D70D2491AF8}" srcId="{28B3AB8E-4515-47A0-9796-8096E9F7976D}" destId="{DDD89561-70C7-456B-BE08-2ED13AF895BD}" srcOrd="3" destOrd="0" parTransId="{B690E778-4F89-40F2-9249-7A8F984273F5}" sibTransId="{54A09AB8-6430-4195-9CFE-E02BE62FB624}"/>
    <dgm:cxn modelId="{E129611F-659C-4D07-9CCF-70A966E2545E}" type="presOf" srcId="{E5235094-AAD4-4DA8-B68A-C475A32B80F3}" destId="{2012738F-5D81-47E4-B907-977FAD280969}" srcOrd="0" destOrd="0" presId="urn:microsoft.com/office/officeart/2008/layout/RadialCluster"/>
    <dgm:cxn modelId="{4B90636A-FE87-4F18-8A8F-338B42075225}" type="presOf" srcId="{E30A522B-E311-4663-BFBD-E3B9436764DE}" destId="{56414AD6-1F90-4A18-8CA1-BE47106A6F7F}" srcOrd="0" destOrd="0" presId="urn:microsoft.com/office/officeart/2008/layout/RadialCluster"/>
    <dgm:cxn modelId="{9E5006F0-48C5-4803-8F79-34F17BEDE1CF}" type="presOf" srcId="{3CC40C9C-A8DF-4C8B-9A9D-C352B198687E}" destId="{5060C4A0-0158-4D5D-9A98-E87A4C8C8A89}" srcOrd="0" destOrd="0" presId="urn:microsoft.com/office/officeart/2008/layout/RadialCluster"/>
    <dgm:cxn modelId="{225FAE02-2E27-46F2-B237-DB6FFC5ECF5F}" type="presOf" srcId="{179B83BE-8F38-46FE-9CAD-8CBFC138BC46}" destId="{FCC9662C-366C-48BE-A257-B8FBA11890E1}" srcOrd="0" destOrd="0" presId="urn:microsoft.com/office/officeart/2008/layout/RadialCluster"/>
    <dgm:cxn modelId="{1CF4CDEE-6913-49E4-A827-887ED4B627F9}" type="presOf" srcId="{05036DC4-115C-4681-A9B1-5EA23E221456}" destId="{2BAB9115-D9DC-4B04-881F-4F22012A3881}" srcOrd="0" destOrd="0" presId="urn:microsoft.com/office/officeart/2008/layout/RadialCluster"/>
    <dgm:cxn modelId="{1966057C-45DB-4AE5-9840-5D0505B1E174}" type="presOf" srcId="{16531AB1-74BC-4790-A1E7-619BD0B96D35}" destId="{F4D1EF64-6EB4-4B83-BCCE-C5B2DCE3DB10}" srcOrd="0" destOrd="0" presId="urn:microsoft.com/office/officeart/2008/layout/RadialCluster"/>
    <dgm:cxn modelId="{90632625-3222-44B7-AC11-6EBFBB50054E}" type="presOf" srcId="{9B2AF637-9FA3-44B6-9C9C-97682226C808}" destId="{8ED652EB-9B21-4B63-B098-03626EA6966A}" srcOrd="0" destOrd="0" presId="urn:microsoft.com/office/officeart/2008/layout/RadialCluster"/>
    <dgm:cxn modelId="{14F16F80-6A66-4B0B-AF2D-33B0E4344D35}" type="presOf" srcId="{28B3AB8E-4515-47A0-9796-8096E9F7976D}" destId="{8E574C1E-3458-4288-8E05-8BBEE99091F5}" srcOrd="0" destOrd="0" presId="urn:microsoft.com/office/officeart/2008/layout/RadialCluster"/>
    <dgm:cxn modelId="{F31136F5-25AB-4CEB-BE26-3CDC14B3DBD1}" srcId="{28B3AB8E-4515-47A0-9796-8096E9F7976D}" destId="{179B83BE-8F38-46FE-9CAD-8CBFC138BC46}" srcOrd="4" destOrd="0" parTransId="{E5235094-AAD4-4DA8-B68A-C475A32B80F3}" sibTransId="{DC59D3AB-3F8D-4DF4-B31B-712E6C2A42D7}"/>
    <dgm:cxn modelId="{AFFF5A75-4168-4534-92ED-264B92056B99}" srcId="{3CC40C9C-A8DF-4C8B-9A9D-C352B198687E}" destId="{28B3AB8E-4515-47A0-9796-8096E9F7976D}" srcOrd="0" destOrd="0" parTransId="{146D774C-AEAD-4B85-9375-FFB6AFBB7F19}" sibTransId="{D1F301A3-0EE4-4199-94A6-A0FA537CC2C1}"/>
    <dgm:cxn modelId="{07CC812E-66E1-4D48-99A2-B1DF111CCF48}" type="presOf" srcId="{0CDBBB5C-9FF0-4B1F-8E6A-A71E32112E56}" destId="{733324A5-7610-484C-89B9-43C0B30ECED8}" srcOrd="0" destOrd="0" presId="urn:microsoft.com/office/officeart/2008/layout/RadialCluster"/>
    <dgm:cxn modelId="{CCCE7581-6746-43D9-BC2B-2C0112BF9815}" srcId="{28B3AB8E-4515-47A0-9796-8096E9F7976D}" destId="{16531AB1-74BC-4790-A1E7-619BD0B96D35}" srcOrd="1" destOrd="0" parTransId="{98E012FD-AFE0-49D0-A58B-A4627D85AA26}" sibTransId="{0340BBAC-7869-40AA-9C15-7DB57DBDD810}"/>
    <dgm:cxn modelId="{FD2E2766-89A1-44F4-B9EE-342FFA358238}" srcId="{28B3AB8E-4515-47A0-9796-8096E9F7976D}" destId="{05036DC4-115C-4681-A9B1-5EA23E221456}" srcOrd="2" destOrd="0" parTransId="{9B2AF637-9FA3-44B6-9C9C-97682226C808}" sibTransId="{D57234C3-0822-4A3E-AF8B-BE9DD696F6AD}"/>
    <dgm:cxn modelId="{D8D5A551-D524-44E4-ACC7-E8FE3F7F17C0}" type="presOf" srcId="{DDD89561-70C7-456B-BE08-2ED13AF895BD}" destId="{9C03C407-A228-464A-B0AD-0EEE775BFDDB}" srcOrd="0" destOrd="0" presId="urn:microsoft.com/office/officeart/2008/layout/RadialCluster"/>
    <dgm:cxn modelId="{AEF9C2DE-2F5E-49C5-9E91-46756E494D45}" type="presOf" srcId="{B690E778-4F89-40F2-9249-7A8F984273F5}" destId="{3D152F9F-BDF5-450D-B995-72AAC33989E7}" srcOrd="0" destOrd="0" presId="urn:microsoft.com/office/officeart/2008/layout/RadialCluster"/>
    <dgm:cxn modelId="{57B28E7A-10AD-4207-B951-488A998ABC32}" type="presParOf" srcId="{5060C4A0-0158-4D5D-9A98-E87A4C8C8A89}" destId="{3E31936F-2FC3-46C9-8F1A-1CE1FC632674}" srcOrd="0" destOrd="0" presId="urn:microsoft.com/office/officeart/2008/layout/RadialCluster"/>
    <dgm:cxn modelId="{BCBD53D0-17E2-4BFD-BEE3-94BEFA0191CB}" type="presParOf" srcId="{3E31936F-2FC3-46C9-8F1A-1CE1FC632674}" destId="{8E574C1E-3458-4288-8E05-8BBEE99091F5}" srcOrd="0" destOrd="0" presId="urn:microsoft.com/office/officeart/2008/layout/RadialCluster"/>
    <dgm:cxn modelId="{2B892DEE-A17B-4F5C-8391-BE3891B37BF2}" type="presParOf" srcId="{3E31936F-2FC3-46C9-8F1A-1CE1FC632674}" destId="{56414AD6-1F90-4A18-8CA1-BE47106A6F7F}" srcOrd="1" destOrd="0" presId="urn:microsoft.com/office/officeart/2008/layout/RadialCluster"/>
    <dgm:cxn modelId="{8D858CA4-E053-423D-B105-179A4E23BF17}" type="presParOf" srcId="{3E31936F-2FC3-46C9-8F1A-1CE1FC632674}" destId="{733324A5-7610-484C-89B9-43C0B30ECED8}" srcOrd="2" destOrd="0" presId="urn:microsoft.com/office/officeart/2008/layout/RadialCluster"/>
    <dgm:cxn modelId="{BD76E3A7-F5BD-4972-8035-DEC20B3FB664}" type="presParOf" srcId="{3E31936F-2FC3-46C9-8F1A-1CE1FC632674}" destId="{69318814-44E2-4E44-A8A8-0B7F6162D227}" srcOrd="3" destOrd="0" presId="urn:microsoft.com/office/officeart/2008/layout/RadialCluster"/>
    <dgm:cxn modelId="{6B017DF8-6E45-4146-A412-81B0E0CE783C}" type="presParOf" srcId="{3E31936F-2FC3-46C9-8F1A-1CE1FC632674}" destId="{F4D1EF64-6EB4-4B83-BCCE-C5B2DCE3DB10}" srcOrd="4" destOrd="0" presId="urn:microsoft.com/office/officeart/2008/layout/RadialCluster"/>
    <dgm:cxn modelId="{8B1752EB-79E7-4E18-8578-DAA7C9F7A309}" type="presParOf" srcId="{3E31936F-2FC3-46C9-8F1A-1CE1FC632674}" destId="{8ED652EB-9B21-4B63-B098-03626EA6966A}" srcOrd="5" destOrd="0" presId="urn:microsoft.com/office/officeart/2008/layout/RadialCluster"/>
    <dgm:cxn modelId="{DDF8CD56-0547-4ACE-8CE2-ADE48D8F7959}" type="presParOf" srcId="{3E31936F-2FC3-46C9-8F1A-1CE1FC632674}" destId="{2BAB9115-D9DC-4B04-881F-4F22012A3881}" srcOrd="6" destOrd="0" presId="urn:microsoft.com/office/officeart/2008/layout/RadialCluster"/>
    <dgm:cxn modelId="{37B9C686-CDC4-4C53-B602-C9DC7F57B0F9}" type="presParOf" srcId="{3E31936F-2FC3-46C9-8F1A-1CE1FC632674}" destId="{3D152F9F-BDF5-450D-B995-72AAC33989E7}" srcOrd="7" destOrd="0" presId="urn:microsoft.com/office/officeart/2008/layout/RadialCluster"/>
    <dgm:cxn modelId="{38ACD4DF-C37D-4177-A72D-2B6D0B959FA5}" type="presParOf" srcId="{3E31936F-2FC3-46C9-8F1A-1CE1FC632674}" destId="{9C03C407-A228-464A-B0AD-0EEE775BFDDB}" srcOrd="8" destOrd="0" presId="urn:microsoft.com/office/officeart/2008/layout/RadialCluster"/>
    <dgm:cxn modelId="{C8ECD41D-0F28-4ED4-856C-0280F354C4D2}" type="presParOf" srcId="{3E31936F-2FC3-46C9-8F1A-1CE1FC632674}" destId="{2012738F-5D81-47E4-B907-977FAD280969}" srcOrd="9" destOrd="0" presId="urn:microsoft.com/office/officeart/2008/layout/RadialCluster"/>
    <dgm:cxn modelId="{2D0F882E-C1C1-434A-9CD5-C4E8B9411DE2}" type="presParOf" srcId="{3E31936F-2FC3-46C9-8F1A-1CE1FC632674}" destId="{FCC9662C-366C-48BE-A257-B8FBA11890E1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F43E3C-81C9-4A53-BF13-16BFC9280E0A}" type="doc">
      <dgm:prSet loTypeId="urn:microsoft.com/office/officeart/2005/8/layout/list1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79B05705-8304-48E4-9938-9083027D5971}">
      <dgm:prSet phldrT="[Text]"/>
      <dgm:spPr/>
      <dgm:t>
        <a:bodyPr/>
        <a:lstStyle/>
        <a:p>
          <a:r>
            <a:rPr lang="en-US" b="0" dirty="0" smtClean="0"/>
            <a:t>Legislative Environment</a:t>
          </a:r>
          <a:endParaRPr lang="en-US" dirty="0"/>
        </a:p>
      </dgm:t>
    </dgm:pt>
    <dgm:pt modelId="{34A8521F-D6CA-4C49-8A2A-16EE4736A314}" type="parTrans" cxnId="{0AED13A9-1629-4FFC-94D7-131E23627B38}">
      <dgm:prSet/>
      <dgm:spPr/>
      <dgm:t>
        <a:bodyPr/>
        <a:lstStyle/>
        <a:p>
          <a:endParaRPr lang="en-US"/>
        </a:p>
      </dgm:t>
    </dgm:pt>
    <dgm:pt modelId="{F4245EF9-ED74-4CC9-BB91-2C54D57B18B8}" type="sibTrans" cxnId="{0AED13A9-1629-4FFC-94D7-131E23627B38}">
      <dgm:prSet/>
      <dgm:spPr/>
      <dgm:t>
        <a:bodyPr/>
        <a:lstStyle/>
        <a:p>
          <a:endParaRPr lang="en-US"/>
        </a:p>
      </dgm:t>
    </dgm:pt>
    <dgm:pt modelId="{53000B19-5A87-4356-B505-2527C9DB1DA8}">
      <dgm:prSet/>
      <dgm:spPr/>
      <dgm:t>
        <a:bodyPr/>
        <a:lstStyle/>
        <a:p>
          <a:r>
            <a:rPr lang="en-US" b="0" smtClean="0"/>
            <a:t>Access, Convenience, Confusion</a:t>
          </a:r>
          <a:endParaRPr lang="en-US" b="0" dirty="0"/>
        </a:p>
      </dgm:t>
    </dgm:pt>
    <dgm:pt modelId="{AAA38A6C-31DE-4407-AC53-58FBA2B9E613}" type="parTrans" cxnId="{3F9B26C8-8146-4550-9404-FB7BBC808030}">
      <dgm:prSet/>
      <dgm:spPr/>
      <dgm:t>
        <a:bodyPr/>
        <a:lstStyle/>
        <a:p>
          <a:endParaRPr lang="en-US"/>
        </a:p>
      </dgm:t>
    </dgm:pt>
    <dgm:pt modelId="{FEA310B5-C4DF-4719-96A9-B973C9C46473}" type="sibTrans" cxnId="{3F9B26C8-8146-4550-9404-FB7BBC808030}">
      <dgm:prSet/>
      <dgm:spPr/>
      <dgm:t>
        <a:bodyPr/>
        <a:lstStyle/>
        <a:p>
          <a:endParaRPr lang="en-US"/>
        </a:p>
      </dgm:t>
    </dgm:pt>
    <dgm:pt modelId="{DAA68DA2-3291-46B6-8088-A9FD694310C0}">
      <dgm:prSet/>
      <dgm:spPr/>
      <dgm:t>
        <a:bodyPr/>
        <a:lstStyle/>
        <a:p>
          <a:r>
            <a:rPr lang="en-US" b="0" smtClean="0"/>
            <a:t>More Locations, Increasing Cost</a:t>
          </a:r>
          <a:endParaRPr lang="en-US" b="0" dirty="0"/>
        </a:p>
      </dgm:t>
    </dgm:pt>
    <dgm:pt modelId="{C38ACCCB-B41F-4DBC-A297-382EF15288E8}" type="parTrans" cxnId="{BACD995E-272E-4BFC-9939-5EA4793DD913}">
      <dgm:prSet/>
      <dgm:spPr/>
      <dgm:t>
        <a:bodyPr/>
        <a:lstStyle/>
        <a:p>
          <a:endParaRPr lang="en-US"/>
        </a:p>
      </dgm:t>
    </dgm:pt>
    <dgm:pt modelId="{1828EBC8-FE1F-4AC6-9B28-F9AB707982BA}" type="sibTrans" cxnId="{BACD995E-272E-4BFC-9939-5EA4793DD913}">
      <dgm:prSet/>
      <dgm:spPr/>
      <dgm:t>
        <a:bodyPr/>
        <a:lstStyle/>
        <a:p>
          <a:endParaRPr lang="en-US"/>
        </a:p>
      </dgm:t>
    </dgm:pt>
    <dgm:pt modelId="{3B649E91-75A9-4664-9508-1F3C1B11FEC8}" type="pres">
      <dgm:prSet presAssocID="{23F43E3C-81C9-4A53-BF13-16BFC9280E0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B593B2-83A8-42C1-B5F4-6BD4AAB69065}" type="pres">
      <dgm:prSet presAssocID="{79B05705-8304-48E4-9938-9083027D5971}" presName="parentLin" presStyleCnt="0"/>
      <dgm:spPr/>
    </dgm:pt>
    <dgm:pt modelId="{1FA55348-E99F-4C23-BDF4-E3022676DD64}" type="pres">
      <dgm:prSet presAssocID="{79B05705-8304-48E4-9938-9083027D5971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47117892-76C1-4803-B74F-AC3C836E8C69}" type="pres">
      <dgm:prSet presAssocID="{79B05705-8304-48E4-9938-9083027D597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EF888D-8BF8-4544-B398-26BFF55E6D09}" type="pres">
      <dgm:prSet presAssocID="{79B05705-8304-48E4-9938-9083027D5971}" presName="negativeSpace" presStyleCnt="0"/>
      <dgm:spPr/>
    </dgm:pt>
    <dgm:pt modelId="{1278DCC7-F63A-41B9-AAB4-B4E7A37AFA18}" type="pres">
      <dgm:prSet presAssocID="{79B05705-8304-48E4-9938-9083027D5971}" presName="childText" presStyleLbl="conFgAcc1" presStyleIdx="0" presStyleCnt="3">
        <dgm:presLayoutVars>
          <dgm:bulletEnabled val="1"/>
        </dgm:presLayoutVars>
      </dgm:prSet>
      <dgm:spPr/>
    </dgm:pt>
    <dgm:pt modelId="{E6C6E900-1D69-499A-A603-749F5099A354}" type="pres">
      <dgm:prSet presAssocID="{F4245EF9-ED74-4CC9-BB91-2C54D57B18B8}" presName="spaceBetweenRectangles" presStyleCnt="0"/>
      <dgm:spPr/>
    </dgm:pt>
    <dgm:pt modelId="{DDD55AEB-C479-47B5-B1A1-05E64049EC2D}" type="pres">
      <dgm:prSet presAssocID="{53000B19-5A87-4356-B505-2527C9DB1DA8}" presName="parentLin" presStyleCnt="0"/>
      <dgm:spPr/>
    </dgm:pt>
    <dgm:pt modelId="{1D8C97E9-A564-427C-9A6E-5FF6A4BBCC28}" type="pres">
      <dgm:prSet presAssocID="{53000B19-5A87-4356-B505-2527C9DB1DA8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0DA5ABF0-1F91-47D1-911C-2A62375DE49E}" type="pres">
      <dgm:prSet presAssocID="{53000B19-5A87-4356-B505-2527C9DB1DA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073DA6-C438-42C8-8106-9EF9544070E5}" type="pres">
      <dgm:prSet presAssocID="{53000B19-5A87-4356-B505-2527C9DB1DA8}" presName="negativeSpace" presStyleCnt="0"/>
      <dgm:spPr/>
    </dgm:pt>
    <dgm:pt modelId="{B0BF8CAB-A737-4916-A348-32C6F15E9360}" type="pres">
      <dgm:prSet presAssocID="{53000B19-5A87-4356-B505-2527C9DB1DA8}" presName="childText" presStyleLbl="conFgAcc1" presStyleIdx="1" presStyleCnt="3">
        <dgm:presLayoutVars>
          <dgm:bulletEnabled val="1"/>
        </dgm:presLayoutVars>
      </dgm:prSet>
      <dgm:spPr/>
    </dgm:pt>
    <dgm:pt modelId="{52C1EAA4-6ADF-44C7-ADDC-E9391F281E32}" type="pres">
      <dgm:prSet presAssocID="{FEA310B5-C4DF-4719-96A9-B973C9C46473}" presName="spaceBetweenRectangles" presStyleCnt="0"/>
      <dgm:spPr/>
    </dgm:pt>
    <dgm:pt modelId="{776C30EF-7CAA-457F-B1AA-8D0DD3DBDB6F}" type="pres">
      <dgm:prSet presAssocID="{DAA68DA2-3291-46B6-8088-A9FD694310C0}" presName="parentLin" presStyleCnt="0"/>
      <dgm:spPr/>
    </dgm:pt>
    <dgm:pt modelId="{3B6582A0-FAF7-4739-B539-962B6F1C4CAC}" type="pres">
      <dgm:prSet presAssocID="{DAA68DA2-3291-46B6-8088-A9FD694310C0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AFFFCB94-DC34-4ECE-8925-65BA39449054}" type="pres">
      <dgm:prSet presAssocID="{DAA68DA2-3291-46B6-8088-A9FD694310C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A524EA-FB32-47E9-9F4E-F99899445BE1}" type="pres">
      <dgm:prSet presAssocID="{DAA68DA2-3291-46B6-8088-A9FD694310C0}" presName="negativeSpace" presStyleCnt="0"/>
      <dgm:spPr/>
    </dgm:pt>
    <dgm:pt modelId="{3E412E14-B2FD-42C1-8FC1-8BDDF49BE589}" type="pres">
      <dgm:prSet presAssocID="{DAA68DA2-3291-46B6-8088-A9FD694310C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9A4125B-CF8B-46BD-97C4-D74B687225D5}" type="presOf" srcId="{DAA68DA2-3291-46B6-8088-A9FD694310C0}" destId="{AFFFCB94-DC34-4ECE-8925-65BA39449054}" srcOrd="1" destOrd="0" presId="urn:microsoft.com/office/officeart/2005/8/layout/list1"/>
    <dgm:cxn modelId="{DA147D1B-4FB8-4032-BC11-E5607507030E}" type="presOf" srcId="{23F43E3C-81C9-4A53-BF13-16BFC9280E0A}" destId="{3B649E91-75A9-4664-9508-1F3C1B11FEC8}" srcOrd="0" destOrd="0" presId="urn:microsoft.com/office/officeart/2005/8/layout/list1"/>
    <dgm:cxn modelId="{0AED13A9-1629-4FFC-94D7-131E23627B38}" srcId="{23F43E3C-81C9-4A53-BF13-16BFC9280E0A}" destId="{79B05705-8304-48E4-9938-9083027D5971}" srcOrd="0" destOrd="0" parTransId="{34A8521F-D6CA-4C49-8A2A-16EE4736A314}" sibTransId="{F4245EF9-ED74-4CC9-BB91-2C54D57B18B8}"/>
    <dgm:cxn modelId="{2202309D-B61F-4D2D-86A3-4090ED93C666}" type="presOf" srcId="{53000B19-5A87-4356-B505-2527C9DB1DA8}" destId="{0DA5ABF0-1F91-47D1-911C-2A62375DE49E}" srcOrd="1" destOrd="0" presId="urn:microsoft.com/office/officeart/2005/8/layout/list1"/>
    <dgm:cxn modelId="{F59E9D6C-BB79-42D2-BB38-613B38020B51}" type="presOf" srcId="{79B05705-8304-48E4-9938-9083027D5971}" destId="{47117892-76C1-4803-B74F-AC3C836E8C69}" srcOrd="1" destOrd="0" presId="urn:microsoft.com/office/officeart/2005/8/layout/list1"/>
    <dgm:cxn modelId="{C8917ED4-9A94-4A2D-BACB-89C9C9155A23}" type="presOf" srcId="{DAA68DA2-3291-46B6-8088-A9FD694310C0}" destId="{3B6582A0-FAF7-4739-B539-962B6F1C4CAC}" srcOrd="0" destOrd="0" presId="urn:microsoft.com/office/officeart/2005/8/layout/list1"/>
    <dgm:cxn modelId="{BACD995E-272E-4BFC-9939-5EA4793DD913}" srcId="{23F43E3C-81C9-4A53-BF13-16BFC9280E0A}" destId="{DAA68DA2-3291-46B6-8088-A9FD694310C0}" srcOrd="2" destOrd="0" parTransId="{C38ACCCB-B41F-4DBC-A297-382EF15288E8}" sibTransId="{1828EBC8-FE1F-4AC6-9B28-F9AB707982BA}"/>
    <dgm:cxn modelId="{3F9B26C8-8146-4550-9404-FB7BBC808030}" srcId="{23F43E3C-81C9-4A53-BF13-16BFC9280E0A}" destId="{53000B19-5A87-4356-B505-2527C9DB1DA8}" srcOrd="1" destOrd="0" parTransId="{AAA38A6C-31DE-4407-AC53-58FBA2B9E613}" sibTransId="{FEA310B5-C4DF-4719-96A9-B973C9C46473}"/>
    <dgm:cxn modelId="{A22ACEC0-61A4-4E82-9DB1-9226C8C9436C}" type="presOf" srcId="{79B05705-8304-48E4-9938-9083027D5971}" destId="{1FA55348-E99F-4C23-BDF4-E3022676DD64}" srcOrd="0" destOrd="0" presId="urn:microsoft.com/office/officeart/2005/8/layout/list1"/>
    <dgm:cxn modelId="{649A23C4-0FCE-44B0-B5A0-A33337FF8E7D}" type="presOf" srcId="{53000B19-5A87-4356-B505-2527C9DB1DA8}" destId="{1D8C97E9-A564-427C-9A6E-5FF6A4BBCC28}" srcOrd="0" destOrd="0" presId="urn:microsoft.com/office/officeart/2005/8/layout/list1"/>
    <dgm:cxn modelId="{E4C3D01A-8F24-47EB-BA7B-4EEF57937EFC}" type="presParOf" srcId="{3B649E91-75A9-4664-9508-1F3C1B11FEC8}" destId="{54B593B2-83A8-42C1-B5F4-6BD4AAB69065}" srcOrd="0" destOrd="0" presId="urn:microsoft.com/office/officeart/2005/8/layout/list1"/>
    <dgm:cxn modelId="{711EA847-44B6-42B3-B41D-D400A4AFE2E8}" type="presParOf" srcId="{54B593B2-83A8-42C1-B5F4-6BD4AAB69065}" destId="{1FA55348-E99F-4C23-BDF4-E3022676DD64}" srcOrd="0" destOrd="0" presId="urn:microsoft.com/office/officeart/2005/8/layout/list1"/>
    <dgm:cxn modelId="{BD958377-26BA-465C-8400-446EE30D83EF}" type="presParOf" srcId="{54B593B2-83A8-42C1-B5F4-6BD4AAB69065}" destId="{47117892-76C1-4803-B74F-AC3C836E8C69}" srcOrd="1" destOrd="0" presId="urn:microsoft.com/office/officeart/2005/8/layout/list1"/>
    <dgm:cxn modelId="{AD25DB81-7225-4310-A4EA-7B9AD6BAA2B3}" type="presParOf" srcId="{3B649E91-75A9-4664-9508-1F3C1B11FEC8}" destId="{12EF888D-8BF8-4544-B398-26BFF55E6D09}" srcOrd="1" destOrd="0" presId="urn:microsoft.com/office/officeart/2005/8/layout/list1"/>
    <dgm:cxn modelId="{DFC7933F-ACB8-4FC4-A5D7-972BDEFD731F}" type="presParOf" srcId="{3B649E91-75A9-4664-9508-1F3C1B11FEC8}" destId="{1278DCC7-F63A-41B9-AAB4-B4E7A37AFA18}" srcOrd="2" destOrd="0" presId="urn:microsoft.com/office/officeart/2005/8/layout/list1"/>
    <dgm:cxn modelId="{82120118-3CAA-4DC2-8E39-B27AF918C69D}" type="presParOf" srcId="{3B649E91-75A9-4664-9508-1F3C1B11FEC8}" destId="{E6C6E900-1D69-499A-A603-749F5099A354}" srcOrd="3" destOrd="0" presId="urn:microsoft.com/office/officeart/2005/8/layout/list1"/>
    <dgm:cxn modelId="{9FEA5B6F-A8DC-48D8-A7E2-0580DC008339}" type="presParOf" srcId="{3B649E91-75A9-4664-9508-1F3C1B11FEC8}" destId="{DDD55AEB-C479-47B5-B1A1-05E64049EC2D}" srcOrd="4" destOrd="0" presId="urn:microsoft.com/office/officeart/2005/8/layout/list1"/>
    <dgm:cxn modelId="{86BA8F9C-33D3-4FBF-9FAF-1939590F7BF3}" type="presParOf" srcId="{DDD55AEB-C479-47B5-B1A1-05E64049EC2D}" destId="{1D8C97E9-A564-427C-9A6E-5FF6A4BBCC28}" srcOrd="0" destOrd="0" presId="urn:microsoft.com/office/officeart/2005/8/layout/list1"/>
    <dgm:cxn modelId="{C8DA7BF3-663D-4F76-B8A1-BE3112229E91}" type="presParOf" srcId="{DDD55AEB-C479-47B5-B1A1-05E64049EC2D}" destId="{0DA5ABF0-1F91-47D1-911C-2A62375DE49E}" srcOrd="1" destOrd="0" presId="urn:microsoft.com/office/officeart/2005/8/layout/list1"/>
    <dgm:cxn modelId="{662F7CB7-AD34-4496-B9D9-E820B727AA5F}" type="presParOf" srcId="{3B649E91-75A9-4664-9508-1F3C1B11FEC8}" destId="{0F073DA6-C438-42C8-8106-9EF9544070E5}" srcOrd="5" destOrd="0" presId="urn:microsoft.com/office/officeart/2005/8/layout/list1"/>
    <dgm:cxn modelId="{30DBEB8F-6ECB-4E92-9DB1-9633CB8097BB}" type="presParOf" srcId="{3B649E91-75A9-4664-9508-1F3C1B11FEC8}" destId="{B0BF8CAB-A737-4916-A348-32C6F15E9360}" srcOrd="6" destOrd="0" presId="urn:microsoft.com/office/officeart/2005/8/layout/list1"/>
    <dgm:cxn modelId="{5B2400F0-30E9-48D9-AD24-2D2C42ADBB0C}" type="presParOf" srcId="{3B649E91-75A9-4664-9508-1F3C1B11FEC8}" destId="{52C1EAA4-6ADF-44C7-ADDC-E9391F281E32}" srcOrd="7" destOrd="0" presId="urn:microsoft.com/office/officeart/2005/8/layout/list1"/>
    <dgm:cxn modelId="{FFBADCFE-A5D4-4B64-804E-4D15EF7191FA}" type="presParOf" srcId="{3B649E91-75A9-4664-9508-1F3C1B11FEC8}" destId="{776C30EF-7CAA-457F-B1AA-8D0DD3DBDB6F}" srcOrd="8" destOrd="0" presId="urn:microsoft.com/office/officeart/2005/8/layout/list1"/>
    <dgm:cxn modelId="{A7CC7D21-71E0-453B-9279-929D1CA531A7}" type="presParOf" srcId="{776C30EF-7CAA-457F-B1AA-8D0DD3DBDB6F}" destId="{3B6582A0-FAF7-4739-B539-962B6F1C4CAC}" srcOrd="0" destOrd="0" presId="urn:microsoft.com/office/officeart/2005/8/layout/list1"/>
    <dgm:cxn modelId="{962E1583-2CB4-4DF6-B11E-0477F38D4565}" type="presParOf" srcId="{776C30EF-7CAA-457F-B1AA-8D0DD3DBDB6F}" destId="{AFFFCB94-DC34-4ECE-8925-65BA39449054}" srcOrd="1" destOrd="0" presId="urn:microsoft.com/office/officeart/2005/8/layout/list1"/>
    <dgm:cxn modelId="{1B0D9D64-7E5D-41C6-A942-59B1E355FA40}" type="presParOf" srcId="{3B649E91-75A9-4664-9508-1F3C1B11FEC8}" destId="{81A524EA-FB32-47E9-9F4E-F99899445BE1}" srcOrd="9" destOrd="0" presId="urn:microsoft.com/office/officeart/2005/8/layout/list1"/>
    <dgm:cxn modelId="{4F34E90E-D21D-4981-9B5A-589918396ABE}" type="presParOf" srcId="{3B649E91-75A9-4664-9508-1F3C1B11FEC8}" destId="{3E412E14-B2FD-42C1-8FC1-8BDDF49BE58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FCEE04-4DE5-4337-AB6E-16CCA6E85358}" type="doc">
      <dgm:prSet loTypeId="urn:microsoft.com/office/officeart/2005/8/layout/vList4" loCatId="picture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9FAEB2E-4425-47B3-9DA4-1A6E4CD86320}">
      <dgm:prSet phldrT="[Text]" custT="1"/>
      <dgm:spPr/>
      <dgm:t>
        <a:bodyPr/>
        <a:lstStyle/>
        <a:p>
          <a:r>
            <a:rPr lang="en-US" sz="1600" b="1" dirty="0" smtClean="0"/>
            <a:t>Provider Relations &amp; Contracting</a:t>
          </a:r>
          <a:endParaRPr lang="en-US" sz="1600" b="1" dirty="0"/>
        </a:p>
      </dgm:t>
    </dgm:pt>
    <dgm:pt modelId="{740C23AB-D426-4B54-B3F4-1F93861FF5D0}" type="parTrans" cxnId="{358A9B3A-5244-43BE-BB31-304F2F154DD2}">
      <dgm:prSet/>
      <dgm:spPr/>
      <dgm:t>
        <a:bodyPr/>
        <a:lstStyle/>
        <a:p>
          <a:endParaRPr lang="en-US"/>
        </a:p>
      </dgm:t>
    </dgm:pt>
    <dgm:pt modelId="{30447B8B-FEC2-45C9-9810-1E850B74716F}" type="sibTrans" cxnId="{358A9B3A-5244-43BE-BB31-304F2F154DD2}">
      <dgm:prSet/>
      <dgm:spPr/>
      <dgm:t>
        <a:bodyPr/>
        <a:lstStyle/>
        <a:p>
          <a:endParaRPr lang="en-US"/>
        </a:p>
      </dgm:t>
    </dgm:pt>
    <dgm:pt modelId="{03E6963F-8187-4B98-A842-07398EA220C9}">
      <dgm:prSet phldrT="[Text]"/>
      <dgm:spPr/>
      <dgm:t>
        <a:bodyPr/>
        <a:lstStyle/>
        <a:p>
          <a:r>
            <a:rPr lang="en-US" sz="1100" dirty="0" smtClean="0"/>
            <a:t>Review/access contracts with urgent care providers for non-emergent services</a:t>
          </a:r>
          <a:endParaRPr lang="en-US" sz="1100" dirty="0"/>
        </a:p>
      </dgm:t>
    </dgm:pt>
    <dgm:pt modelId="{BB41A13A-FC1F-47D3-9E30-1FFCF60E39FF}" type="parTrans" cxnId="{FAF5045A-82E0-475A-8182-F2F2AFBE6B81}">
      <dgm:prSet/>
      <dgm:spPr/>
      <dgm:t>
        <a:bodyPr/>
        <a:lstStyle/>
        <a:p>
          <a:endParaRPr lang="en-US"/>
        </a:p>
      </dgm:t>
    </dgm:pt>
    <dgm:pt modelId="{3117BC8D-7F5E-43EA-9896-A57AFF81A828}" type="sibTrans" cxnId="{FAF5045A-82E0-475A-8182-F2F2AFBE6B81}">
      <dgm:prSet/>
      <dgm:spPr/>
      <dgm:t>
        <a:bodyPr/>
        <a:lstStyle/>
        <a:p>
          <a:endParaRPr lang="en-US"/>
        </a:p>
      </dgm:t>
    </dgm:pt>
    <dgm:pt modelId="{1EC5D132-6D1C-4793-8F3B-3199DFA7CBC2}">
      <dgm:prSet phldrT="[Text]"/>
      <dgm:spPr/>
      <dgm:t>
        <a:bodyPr/>
        <a:lstStyle/>
        <a:p>
          <a:r>
            <a:rPr lang="en-US" sz="1100" dirty="0" smtClean="0"/>
            <a:t>Pursue new/expanded retail clinic partnerships for non-emergent care</a:t>
          </a:r>
          <a:endParaRPr lang="en-US" sz="1100" dirty="0"/>
        </a:p>
      </dgm:t>
    </dgm:pt>
    <dgm:pt modelId="{F6C6861D-8CE2-4D70-991B-D18FAD5C14FB}" type="parTrans" cxnId="{DBD369B3-2A4E-4B7E-9B22-2DAEBB1121FD}">
      <dgm:prSet/>
      <dgm:spPr/>
      <dgm:t>
        <a:bodyPr/>
        <a:lstStyle/>
        <a:p>
          <a:endParaRPr lang="en-US"/>
        </a:p>
      </dgm:t>
    </dgm:pt>
    <dgm:pt modelId="{2B0D0772-AAD2-45C2-A327-4DF4D6AAA180}" type="sibTrans" cxnId="{DBD369B3-2A4E-4B7E-9B22-2DAEBB1121FD}">
      <dgm:prSet/>
      <dgm:spPr/>
      <dgm:t>
        <a:bodyPr/>
        <a:lstStyle/>
        <a:p>
          <a:endParaRPr lang="en-US"/>
        </a:p>
      </dgm:t>
    </dgm:pt>
    <dgm:pt modelId="{4E05ECD4-2274-4782-BFFE-766B12F12F09}">
      <dgm:prSet phldrT="[Text]" custT="1"/>
      <dgm:spPr/>
      <dgm:t>
        <a:bodyPr/>
        <a:lstStyle/>
        <a:p>
          <a:r>
            <a:rPr lang="en-US" sz="1600" b="1" dirty="0" smtClean="0"/>
            <a:t> Clinical Operations</a:t>
          </a:r>
          <a:endParaRPr lang="en-US" sz="1600" b="1" dirty="0"/>
        </a:p>
      </dgm:t>
    </dgm:pt>
    <dgm:pt modelId="{2DBBE8C7-9E55-4551-BFD1-4E0E8A67E81E}" type="parTrans" cxnId="{3B1A08FF-C340-4A05-BBDB-41C099814689}">
      <dgm:prSet/>
      <dgm:spPr/>
      <dgm:t>
        <a:bodyPr/>
        <a:lstStyle/>
        <a:p>
          <a:endParaRPr lang="en-US"/>
        </a:p>
      </dgm:t>
    </dgm:pt>
    <dgm:pt modelId="{2B2CC24E-2720-4D4C-A093-BBC2D29854F5}" type="sibTrans" cxnId="{3B1A08FF-C340-4A05-BBDB-41C099814689}">
      <dgm:prSet/>
      <dgm:spPr/>
      <dgm:t>
        <a:bodyPr/>
        <a:lstStyle/>
        <a:p>
          <a:endParaRPr lang="en-US"/>
        </a:p>
      </dgm:t>
    </dgm:pt>
    <dgm:pt modelId="{312B40FA-AA18-4D0F-B0E6-56B16889ABFA}">
      <dgm:prSet phldrT="[Text]" custT="1"/>
      <dgm:spPr/>
      <dgm:t>
        <a:bodyPr/>
        <a:lstStyle/>
        <a:p>
          <a:r>
            <a:rPr lang="en-US" sz="1100" dirty="0" smtClean="0"/>
            <a:t>Expand educational campaigns to softly steer towards the appropriate care facilities </a:t>
          </a:r>
          <a:endParaRPr lang="en-US" sz="1100" dirty="0"/>
        </a:p>
      </dgm:t>
    </dgm:pt>
    <dgm:pt modelId="{4C95C9DC-C294-44D2-B06D-8E54F676090D}" type="parTrans" cxnId="{3B2AB8FF-AF7C-4040-AE97-C608C37D51A8}">
      <dgm:prSet/>
      <dgm:spPr/>
      <dgm:t>
        <a:bodyPr/>
        <a:lstStyle/>
        <a:p>
          <a:endParaRPr lang="en-US"/>
        </a:p>
      </dgm:t>
    </dgm:pt>
    <dgm:pt modelId="{3F56CCE2-5C6B-47D5-B272-0BE913DCE06C}" type="sibTrans" cxnId="{3B2AB8FF-AF7C-4040-AE97-C608C37D51A8}">
      <dgm:prSet/>
      <dgm:spPr/>
      <dgm:t>
        <a:bodyPr/>
        <a:lstStyle/>
        <a:p>
          <a:endParaRPr lang="en-US"/>
        </a:p>
      </dgm:t>
    </dgm:pt>
    <dgm:pt modelId="{DDE53AD1-EE57-44ED-B6C2-CB883DCDA622}">
      <dgm:prSet phldrT="[Text]" custT="1"/>
      <dgm:spPr/>
      <dgm:t>
        <a:bodyPr/>
        <a:lstStyle/>
        <a:p>
          <a:r>
            <a:rPr lang="en-US" sz="1600" b="1" dirty="0" smtClean="0"/>
            <a:t>Benefit Design</a:t>
          </a:r>
          <a:endParaRPr lang="en-US" sz="1600" b="1" dirty="0"/>
        </a:p>
      </dgm:t>
    </dgm:pt>
    <dgm:pt modelId="{5491FEB1-6971-4369-A632-10D7B36EBE8F}" type="parTrans" cxnId="{0D0A24CA-7BF2-4ABB-9F26-038A52723105}">
      <dgm:prSet/>
      <dgm:spPr/>
      <dgm:t>
        <a:bodyPr/>
        <a:lstStyle/>
        <a:p>
          <a:endParaRPr lang="en-US"/>
        </a:p>
      </dgm:t>
    </dgm:pt>
    <dgm:pt modelId="{227EB7B3-F7D5-44EB-BAF1-6D1C3E130291}" type="sibTrans" cxnId="{0D0A24CA-7BF2-4ABB-9F26-038A52723105}">
      <dgm:prSet/>
      <dgm:spPr/>
      <dgm:t>
        <a:bodyPr/>
        <a:lstStyle/>
        <a:p>
          <a:endParaRPr lang="en-US"/>
        </a:p>
      </dgm:t>
    </dgm:pt>
    <dgm:pt modelId="{8EF30784-AE35-4A14-A08A-CB3634BDCFCE}">
      <dgm:prSet phldrT="[Text]" custT="1"/>
      <dgm:spPr/>
      <dgm:t>
        <a:bodyPr/>
        <a:lstStyle/>
        <a:p>
          <a:r>
            <a:rPr lang="en-US" sz="1100" dirty="0" smtClean="0">
              <a:latin typeface="Arial"/>
              <a:cs typeface="Arial"/>
            </a:rPr>
            <a:t>Explore further benefit tiering to direct members towards urgent care providers and retail clinics</a:t>
          </a:r>
          <a:endParaRPr lang="en-US" sz="1100" dirty="0">
            <a:latin typeface="Arial"/>
            <a:cs typeface="Arial"/>
          </a:endParaRPr>
        </a:p>
      </dgm:t>
    </dgm:pt>
    <dgm:pt modelId="{E1385535-7EC3-491D-90F0-39F09AFD0450}" type="parTrans" cxnId="{4774171B-8B26-494C-BB73-60228AA729E8}">
      <dgm:prSet/>
      <dgm:spPr/>
      <dgm:t>
        <a:bodyPr/>
        <a:lstStyle/>
        <a:p>
          <a:endParaRPr lang="en-US"/>
        </a:p>
      </dgm:t>
    </dgm:pt>
    <dgm:pt modelId="{2A2BCEA7-0C57-43F2-8A19-54105B9B5C5E}" type="sibTrans" cxnId="{4774171B-8B26-494C-BB73-60228AA729E8}">
      <dgm:prSet/>
      <dgm:spPr/>
      <dgm:t>
        <a:bodyPr/>
        <a:lstStyle/>
        <a:p>
          <a:endParaRPr lang="en-US"/>
        </a:p>
      </dgm:t>
    </dgm:pt>
    <dgm:pt modelId="{508378D7-1EC6-43B7-A316-05952E53BBF3}">
      <dgm:prSet phldrT="[Text]" custT="1"/>
      <dgm:spPr/>
      <dgm:t>
        <a:bodyPr/>
        <a:lstStyle/>
        <a:p>
          <a:r>
            <a:rPr lang="en-US" sz="1100" dirty="0" smtClean="0">
              <a:latin typeface="Arial"/>
              <a:cs typeface="Arial"/>
            </a:rPr>
            <a:t>Explore partnership with InQuickER to direct members to right care at the right place</a:t>
          </a:r>
          <a:endParaRPr lang="en-US" sz="1100" dirty="0">
            <a:latin typeface="Arial"/>
            <a:cs typeface="Arial"/>
          </a:endParaRPr>
        </a:p>
      </dgm:t>
    </dgm:pt>
    <dgm:pt modelId="{3DEBCE8A-927A-42FA-A1CD-601F9E4BC030}" type="parTrans" cxnId="{260EBD9A-7AC2-4917-A383-2E87D2066E43}">
      <dgm:prSet/>
      <dgm:spPr/>
      <dgm:t>
        <a:bodyPr/>
        <a:lstStyle/>
        <a:p>
          <a:endParaRPr lang="en-US"/>
        </a:p>
      </dgm:t>
    </dgm:pt>
    <dgm:pt modelId="{60DD3CE7-D631-4274-AB79-4ABD74C368CE}" type="sibTrans" cxnId="{260EBD9A-7AC2-4917-A383-2E87D2066E43}">
      <dgm:prSet/>
      <dgm:spPr/>
      <dgm:t>
        <a:bodyPr/>
        <a:lstStyle/>
        <a:p>
          <a:endParaRPr lang="en-US"/>
        </a:p>
      </dgm:t>
    </dgm:pt>
    <dgm:pt modelId="{2E77F537-6447-4999-BADF-BF1D4CE0A3F3}">
      <dgm:prSet phldrT="[Text]"/>
      <dgm:spPr/>
      <dgm:t>
        <a:bodyPr/>
        <a:lstStyle/>
        <a:p>
          <a:r>
            <a:rPr lang="en-US" sz="1100" dirty="0" smtClean="0"/>
            <a:t>Define approach for managing the emerging trend of freestanding ERs</a:t>
          </a:r>
          <a:endParaRPr lang="en-US" sz="1100" dirty="0"/>
        </a:p>
      </dgm:t>
    </dgm:pt>
    <dgm:pt modelId="{E6D40A5F-7AF9-4202-952E-ACCBC50EF2C3}" type="parTrans" cxnId="{D7E4C717-28BC-4297-A451-55A880D273E5}">
      <dgm:prSet/>
      <dgm:spPr/>
      <dgm:t>
        <a:bodyPr/>
        <a:lstStyle/>
        <a:p>
          <a:endParaRPr lang="en-US"/>
        </a:p>
      </dgm:t>
    </dgm:pt>
    <dgm:pt modelId="{9BECF46D-DEA7-40A5-82E7-D2C580E187B3}" type="sibTrans" cxnId="{D7E4C717-28BC-4297-A451-55A880D273E5}">
      <dgm:prSet/>
      <dgm:spPr/>
      <dgm:t>
        <a:bodyPr/>
        <a:lstStyle/>
        <a:p>
          <a:endParaRPr lang="en-US"/>
        </a:p>
      </dgm:t>
    </dgm:pt>
    <dgm:pt modelId="{F571333B-0450-4DC3-A883-2A7ABF91C58F}">
      <dgm:prSet phldrT="[Text]"/>
      <dgm:spPr/>
      <dgm:t>
        <a:bodyPr/>
        <a:lstStyle/>
        <a:p>
          <a:r>
            <a:rPr lang="en-US" sz="1100" dirty="0" smtClean="0"/>
            <a:t>Expand use of telehealth services to guide members to appropriate sites of service</a:t>
          </a:r>
          <a:endParaRPr lang="en-US" sz="1100" dirty="0"/>
        </a:p>
      </dgm:t>
    </dgm:pt>
    <dgm:pt modelId="{EE9421CF-6B38-4F3F-A6A0-ADF70CB24A79}" type="parTrans" cxnId="{F6D7CDF8-A990-42A8-8881-1D95DADEC28B}">
      <dgm:prSet/>
      <dgm:spPr/>
      <dgm:t>
        <a:bodyPr/>
        <a:lstStyle/>
        <a:p>
          <a:endParaRPr lang="en-US"/>
        </a:p>
      </dgm:t>
    </dgm:pt>
    <dgm:pt modelId="{EFCA8B23-2159-4BD1-9038-E29B68ED9714}" type="sibTrans" cxnId="{F6D7CDF8-A990-42A8-8881-1D95DADEC28B}">
      <dgm:prSet/>
      <dgm:spPr/>
      <dgm:t>
        <a:bodyPr/>
        <a:lstStyle/>
        <a:p>
          <a:endParaRPr lang="en-US"/>
        </a:p>
      </dgm:t>
    </dgm:pt>
    <dgm:pt modelId="{1CB05EA3-C096-4051-B16B-5F9D333A918D}">
      <dgm:prSet phldrT="[Text]" custT="1"/>
      <dgm:spPr/>
      <dgm:t>
        <a:bodyPr/>
        <a:lstStyle/>
        <a:p>
          <a:r>
            <a:rPr lang="en-US" sz="1600" b="1" dirty="0" smtClean="0"/>
            <a:t>Healthcare Policy</a:t>
          </a:r>
        </a:p>
        <a:p>
          <a:r>
            <a:rPr lang="en-US" sz="1100" dirty="0" smtClean="0">
              <a:latin typeface="Arial"/>
              <a:cs typeface="Arial"/>
            </a:rPr>
            <a:t>● Define approach for managing the emerging trend of freestanding ER facilities</a:t>
          </a:r>
        </a:p>
        <a:p>
          <a:r>
            <a:rPr lang="en-US" sz="1100" dirty="0" smtClean="0">
              <a:latin typeface="Arial"/>
              <a:cs typeface="Arial"/>
            </a:rPr>
            <a:t>● External collaborations with academic institutions, advocacy groups and other stakeholders</a:t>
          </a:r>
          <a:endParaRPr lang="en-US" sz="1100" dirty="0">
            <a:latin typeface="Arial"/>
            <a:cs typeface="Arial"/>
          </a:endParaRPr>
        </a:p>
      </dgm:t>
    </dgm:pt>
    <dgm:pt modelId="{83329A2A-FA0C-471F-83FD-0FB0777B26CA}" type="parTrans" cxnId="{A3DC6657-D012-460A-BC5F-E66069501D74}">
      <dgm:prSet/>
      <dgm:spPr/>
      <dgm:t>
        <a:bodyPr/>
        <a:lstStyle/>
        <a:p>
          <a:endParaRPr lang="en-US"/>
        </a:p>
      </dgm:t>
    </dgm:pt>
    <dgm:pt modelId="{B363FB02-17BA-4E8B-9920-6E54AB6B0DF1}" type="sibTrans" cxnId="{A3DC6657-D012-460A-BC5F-E66069501D74}">
      <dgm:prSet/>
      <dgm:spPr/>
      <dgm:t>
        <a:bodyPr/>
        <a:lstStyle/>
        <a:p>
          <a:endParaRPr lang="en-US"/>
        </a:p>
      </dgm:t>
    </dgm:pt>
    <dgm:pt modelId="{63B6C952-08FA-4B7D-86B7-AE6B32C15788}">
      <dgm:prSet phldrT="[Text]" custT="1"/>
      <dgm:spPr/>
      <dgm:t>
        <a:bodyPr/>
        <a:lstStyle/>
        <a:p>
          <a:r>
            <a:rPr lang="en-US" sz="1600" b="1" dirty="0" smtClean="0"/>
            <a:t>Education</a:t>
          </a:r>
          <a:br>
            <a:rPr lang="en-US" sz="1600" b="1" dirty="0" smtClean="0"/>
          </a:br>
          <a:r>
            <a:rPr lang="en-US" sz="1100" dirty="0" smtClean="0">
              <a:latin typeface="Arial"/>
              <a:cs typeface="Arial"/>
            </a:rPr>
            <a:t>● Fliers, editorials, videos, newsletter articles, etc.</a:t>
          </a:r>
          <a:endParaRPr lang="en-US" sz="1100" dirty="0">
            <a:latin typeface="Arial"/>
            <a:cs typeface="Arial"/>
          </a:endParaRPr>
        </a:p>
      </dgm:t>
    </dgm:pt>
    <dgm:pt modelId="{92208EE5-4FB2-48BE-BF2F-54E29D86C1AE}" type="parTrans" cxnId="{A9BCE9D7-E0F1-4F80-AD1C-9CCD6F825BC3}">
      <dgm:prSet/>
      <dgm:spPr/>
      <dgm:t>
        <a:bodyPr/>
        <a:lstStyle/>
        <a:p>
          <a:endParaRPr lang="en-US"/>
        </a:p>
      </dgm:t>
    </dgm:pt>
    <dgm:pt modelId="{72BAAC24-D7D1-4EBE-B2A9-9FE497437EF6}" type="sibTrans" cxnId="{A9BCE9D7-E0F1-4F80-AD1C-9CCD6F825BC3}">
      <dgm:prSet/>
      <dgm:spPr/>
      <dgm:t>
        <a:bodyPr/>
        <a:lstStyle/>
        <a:p>
          <a:endParaRPr lang="en-US"/>
        </a:p>
      </dgm:t>
    </dgm:pt>
    <dgm:pt modelId="{642C5F80-F264-4956-955B-57CFE7A6209E}" type="pres">
      <dgm:prSet presAssocID="{57FCEE04-4DE5-4337-AB6E-16CCA6E8535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BF47C4-2A63-402B-B6EC-35D041F44DEC}" type="pres">
      <dgm:prSet presAssocID="{89FAEB2E-4425-47B3-9DA4-1A6E4CD86320}" presName="comp" presStyleCnt="0"/>
      <dgm:spPr/>
      <dgm:t>
        <a:bodyPr/>
        <a:lstStyle/>
        <a:p>
          <a:endParaRPr lang="en-US"/>
        </a:p>
      </dgm:t>
    </dgm:pt>
    <dgm:pt modelId="{993DD951-95DF-4CEF-8332-E8FF6213A12A}" type="pres">
      <dgm:prSet presAssocID="{89FAEB2E-4425-47B3-9DA4-1A6E4CD86320}" presName="box" presStyleLbl="node1" presStyleIdx="0" presStyleCnt="5" custLinFactNeighborX="-1099"/>
      <dgm:spPr/>
      <dgm:t>
        <a:bodyPr/>
        <a:lstStyle/>
        <a:p>
          <a:endParaRPr lang="en-US"/>
        </a:p>
      </dgm:t>
    </dgm:pt>
    <dgm:pt modelId="{6CB85256-8837-454A-89A4-ECA2FD2C9E8A}" type="pres">
      <dgm:prSet presAssocID="{89FAEB2E-4425-47B3-9DA4-1A6E4CD86320}" presName="img" presStyleLbl="fgImgPlace1" presStyleIdx="0" presStyleCnt="5" custScaleX="10000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en-US"/>
        </a:p>
      </dgm:t>
    </dgm:pt>
    <dgm:pt modelId="{E90BC606-A2F1-417A-8C57-9CE4A4FABF14}" type="pres">
      <dgm:prSet presAssocID="{89FAEB2E-4425-47B3-9DA4-1A6E4CD86320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A50A65-C128-4925-A308-E40300318B13}" type="pres">
      <dgm:prSet presAssocID="{30447B8B-FEC2-45C9-9810-1E850B74716F}" presName="spacer" presStyleCnt="0"/>
      <dgm:spPr/>
      <dgm:t>
        <a:bodyPr/>
        <a:lstStyle/>
        <a:p>
          <a:endParaRPr lang="en-US"/>
        </a:p>
      </dgm:t>
    </dgm:pt>
    <dgm:pt modelId="{5CB316E8-FEA3-4743-ACFF-A7DAA0F7F51A}" type="pres">
      <dgm:prSet presAssocID="{4E05ECD4-2274-4782-BFFE-766B12F12F09}" presName="comp" presStyleCnt="0"/>
      <dgm:spPr/>
      <dgm:t>
        <a:bodyPr/>
        <a:lstStyle/>
        <a:p>
          <a:endParaRPr lang="en-US"/>
        </a:p>
      </dgm:t>
    </dgm:pt>
    <dgm:pt modelId="{C2D00B8E-CC55-46FB-A9B1-64D8C88AD206}" type="pres">
      <dgm:prSet presAssocID="{4E05ECD4-2274-4782-BFFE-766B12F12F09}" presName="box" presStyleLbl="node1" presStyleIdx="1" presStyleCnt="5"/>
      <dgm:spPr/>
      <dgm:t>
        <a:bodyPr/>
        <a:lstStyle/>
        <a:p>
          <a:endParaRPr lang="en-US"/>
        </a:p>
      </dgm:t>
    </dgm:pt>
    <dgm:pt modelId="{CADB4FE7-B796-4632-AC77-6506DB327AA2}" type="pres">
      <dgm:prSet presAssocID="{4E05ECD4-2274-4782-BFFE-766B12F12F09}" presName="img" presStyleLbl="fgImgPlace1" presStyleIdx="1" presStyleCnt="5" custLinFactNeighborX="-2423" custLinFactNeighborY="-253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en-US"/>
        </a:p>
      </dgm:t>
    </dgm:pt>
    <dgm:pt modelId="{5F2D4A17-FC5E-4E71-9363-671A952F05BA}" type="pres">
      <dgm:prSet presAssocID="{4E05ECD4-2274-4782-BFFE-766B12F12F09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0FFDDE-040E-4407-B7B3-02BD06FE0823}" type="pres">
      <dgm:prSet presAssocID="{2B2CC24E-2720-4D4C-A093-BBC2D29854F5}" presName="spacer" presStyleCnt="0"/>
      <dgm:spPr/>
      <dgm:t>
        <a:bodyPr/>
        <a:lstStyle/>
        <a:p>
          <a:endParaRPr lang="en-US"/>
        </a:p>
      </dgm:t>
    </dgm:pt>
    <dgm:pt modelId="{9939F9D1-3D9B-49B6-9563-691C6C2FE469}" type="pres">
      <dgm:prSet presAssocID="{DDE53AD1-EE57-44ED-B6C2-CB883DCDA622}" presName="comp" presStyleCnt="0"/>
      <dgm:spPr/>
      <dgm:t>
        <a:bodyPr/>
        <a:lstStyle/>
        <a:p>
          <a:endParaRPr lang="en-US"/>
        </a:p>
      </dgm:t>
    </dgm:pt>
    <dgm:pt modelId="{9197D69A-8E25-4BC7-AC67-0087A0A13CFE}" type="pres">
      <dgm:prSet presAssocID="{DDE53AD1-EE57-44ED-B6C2-CB883DCDA622}" presName="box" presStyleLbl="node1" presStyleIdx="2" presStyleCnt="5"/>
      <dgm:spPr/>
      <dgm:t>
        <a:bodyPr/>
        <a:lstStyle/>
        <a:p>
          <a:endParaRPr lang="en-US"/>
        </a:p>
      </dgm:t>
    </dgm:pt>
    <dgm:pt modelId="{B27B33F2-10BC-4691-89D0-7CCE9CFD8920}" type="pres">
      <dgm:prSet presAssocID="{DDE53AD1-EE57-44ED-B6C2-CB883DCDA622}" presName="img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C8D95E9-ACAA-4660-9472-3F90D8077C92}" type="pres">
      <dgm:prSet presAssocID="{DDE53AD1-EE57-44ED-B6C2-CB883DCDA622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BF0B53-2118-47E5-B4C9-4100F1385AC3}" type="pres">
      <dgm:prSet presAssocID="{227EB7B3-F7D5-44EB-BAF1-6D1C3E130291}" presName="spacer" presStyleCnt="0"/>
      <dgm:spPr/>
      <dgm:t>
        <a:bodyPr/>
        <a:lstStyle/>
        <a:p>
          <a:endParaRPr lang="en-US"/>
        </a:p>
      </dgm:t>
    </dgm:pt>
    <dgm:pt modelId="{BADDA6BE-0DF4-4152-9A2F-EAB6DB2031D2}" type="pres">
      <dgm:prSet presAssocID="{1CB05EA3-C096-4051-B16B-5F9D333A918D}" presName="comp" presStyleCnt="0"/>
      <dgm:spPr/>
      <dgm:t>
        <a:bodyPr/>
        <a:lstStyle/>
        <a:p>
          <a:endParaRPr lang="en-US"/>
        </a:p>
      </dgm:t>
    </dgm:pt>
    <dgm:pt modelId="{C540431B-5509-4D89-B159-72B89CBDFCEC}" type="pres">
      <dgm:prSet presAssocID="{1CB05EA3-C096-4051-B16B-5F9D333A918D}" presName="box" presStyleLbl="node1" presStyleIdx="3" presStyleCnt="5" custLinFactNeighborY="2125"/>
      <dgm:spPr/>
      <dgm:t>
        <a:bodyPr/>
        <a:lstStyle/>
        <a:p>
          <a:endParaRPr lang="en-US"/>
        </a:p>
      </dgm:t>
    </dgm:pt>
    <dgm:pt modelId="{354FB8DA-7FF7-4148-ABB6-0B277F118E48}" type="pres">
      <dgm:prSet presAssocID="{1CB05EA3-C096-4051-B16B-5F9D333A918D}" presName="img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en-US"/>
        </a:p>
      </dgm:t>
    </dgm:pt>
    <dgm:pt modelId="{1D6DA92C-26D5-4620-AA2A-BB21A770B5AD}" type="pres">
      <dgm:prSet presAssocID="{1CB05EA3-C096-4051-B16B-5F9D333A918D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C6D466-4201-452F-B9F2-65C571E8A229}" type="pres">
      <dgm:prSet presAssocID="{B363FB02-17BA-4E8B-9920-6E54AB6B0DF1}" presName="spacer" presStyleCnt="0"/>
      <dgm:spPr/>
      <dgm:t>
        <a:bodyPr/>
        <a:lstStyle/>
        <a:p>
          <a:endParaRPr lang="en-US"/>
        </a:p>
      </dgm:t>
    </dgm:pt>
    <dgm:pt modelId="{448FCBD7-8D6F-4CF6-A439-C57C8537DE1C}" type="pres">
      <dgm:prSet presAssocID="{63B6C952-08FA-4B7D-86B7-AE6B32C15788}" presName="comp" presStyleCnt="0"/>
      <dgm:spPr/>
      <dgm:t>
        <a:bodyPr/>
        <a:lstStyle/>
        <a:p>
          <a:endParaRPr lang="en-US"/>
        </a:p>
      </dgm:t>
    </dgm:pt>
    <dgm:pt modelId="{2FE2287B-B74C-428B-BC97-35AF643F8E1D}" type="pres">
      <dgm:prSet presAssocID="{63B6C952-08FA-4B7D-86B7-AE6B32C15788}" presName="box" presStyleLbl="node1" presStyleIdx="4" presStyleCnt="5" custLinFactNeighborX="-9822" custLinFactNeighborY="369"/>
      <dgm:spPr/>
      <dgm:t>
        <a:bodyPr/>
        <a:lstStyle/>
        <a:p>
          <a:endParaRPr lang="en-US"/>
        </a:p>
      </dgm:t>
    </dgm:pt>
    <dgm:pt modelId="{8A588A12-5867-4020-BBB3-D900C4252BD7}" type="pres">
      <dgm:prSet presAssocID="{63B6C952-08FA-4B7D-86B7-AE6B32C15788}" presName="img" presStyleLbl="fgImgPlace1" presStyleIdx="4" presStyleCnt="5" custLinFactNeighborY="1592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518" t="-15918" r="-47062" b="-33700"/>
          </a:stretch>
        </a:blipFill>
      </dgm:spPr>
      <dgm:t>
        <a:bodyPr/>
        <a:lstStyle/>
        <a:p>
          <a:endParaRPr lang="en-US"/>
        </a:p>
      </dgm:t>
    </dgm:pt>
    <dgm:pt modelId="{FBBCD49A-247B-442B-91D3-D940961A7C46}" type="pres">
      <dgm:prSet presAssocID="{63B6C952-08FA-4B7D-86B7-AE6B32C15788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2AB8FF-AF7C-4040-AE97-C608C37D51A8}" srcId="{4E05ECD4-2274-4782-BFFE-766B12F12F09}" destId="{312B40FA-AA18-4D0F-B0E6-56B16889ABFA}" srcOrd="0" destOrd="0" parTransId="{4C95C9DC-C294-44D2-B06D-8E54F676090D}" sibTransId="{3F56CCE2-5C6B-47D5-B272-0BE913DCE06C}"/>
    <dgm:cxn modelId="{BA06AD02-F7EB-4943-A880-57DEE147EEBE}" type="presOf" srcId="{63B6C952-08FA-4B7D-86B7-AE6B32C15788}" destId="{FBBCD49A-247B-442B-91D3-D940961A7C46}" srcOrd="1" destOrd="0" presId="urn:microsoft.com/office/officeart/2005/8/layout/vList4"/>
    <dgm:cxn modelId="{AA549C4E-583C-457E-B360-F00D71987709}" type="presOf" srcId="{8EF30784-AE35-4A14-A08A-CB3634BDCFCE}" destId="{9197D69A-8E25-4BC7-AC67-0087A0A13CFE}" srcOrd="0" destOrd="1" presId="urn:microsoft.com/office/officeart/2005/8/layout/vList4"/>
    <dgm:cxn modelId="{FCD131BE-123F-42A1-931C-6448BD897766}" type="presOf" srcId="{DDE53AD1-EE57-44ED-B6C2-CB883DCDA622}" destId="{9197D69A-8E25-4BC7-AC67-0087A0A13CFE}" srcOrd="0" destOrd="0" presId="urn:microsoft.com/office/officeart/2005/8/layout/vList4"/>
    <dgm:cxn modelId="{3A5166F7-11E8-45DC-BECE-5518A1B77269}" type="presOf" srcId="{2E77F537-6447-4999-BADF-BF1D4CE0A3F3}" destId="{993DD951-95DF-4CEF-8332-E8FF6213A12A}" srcOrd="0" destOrd="3" presId="urn:microsoft.com/office/officeart/2005/8/layout/vList4"/>
    <dgm:cxn modelId="{E2B711F3-57CD-44C9-BFE8-51504AAA0C40}" type="presOf" srcId="{312B40FA-AA18-4D0F-B0E6-56B16889ABFA}" destId="{C2D00B8E-CC55-46FB-A9B1-64D8C88AD206}" srcOrd="0" destOrd="1" presId="urn:microsoft.com/office/officeart/2005/8/layout/vList4"/>
    <dgm:cxn modelId="{D7E4C717-28BC-4297-A451-55A880D273E5}" srcId="{89FAEB2E-4425-47B3-9DA4-1A6E4CD86320}" destId="{2E77F537-6447-4999-BADF-BF1D4CE0A3F3}" srcOrd="2" destOrd="0" parTransId="{E6D40A5F-7AF9-4202-952E-ACCBC50EF2C3}" sibTransId="{9BECF46D-DEA7-40A5-82E7-D2C580E187B3}"/>
    <dgm:cxn modelId="{A9BCE9D7-E0F1-4F80-AD1C-9CCD6F825BC3}" srcId="{57FCEE04-4DE5-4337-AB6E-16CCA6E85358}" destId="{63B6C952-08FA-4B7D-86B7-AE6B32C15788}" srcOrd="4" destOrd="0" parTransId="{92208EE5-4FB2-48BE-BF2F-54E29D86C1AE}" sibTransId="{72BAAC24-D7D1-4EBE-B2A9-9FE497437EF6}"/>
    <dgm:cxn modelId="{896AE593-2DB3-47C0-BCD5-5905252C71E7}" type="presOf" srcId="{03E6963F-8187-4B98-A842-07398EA220C9}" destId="{993DD951-95DF-4CEF-8332-E8FF6213A12A}" srcOrd="0" destOrd="1" presId="urn:microsoft.com/office/officeart/2005/8/layout/vList4"/>
    <dgm:cxn modelId="{3446BC3F-1E28-411D-813C-04C63E1D244E}" type="presOf" srcId="{8EF30784-AE35-4A14-A08A-CB3634BDCFCE}" destId="{0C8D95E9-ACAA-4660-9472-3F90D8077C92}" srcOrd="1" destOrd="1" presId="urn:microsoft.com/office/officeart/2005/8/layout/vList4"/>
    <dgm:cxn modelId="{1A118224-CB9B-4779-8247-905557513D71}" type="presOf" srcId="{1EC5D132-6D1C-4793-8F3B-3199DFA7CBC2}" destId="{E90BC606-A2F1-417A-8C57-9CE4A4FABF14}" srcOrd="1" destOrd="2" presId="urn:microsoft.com/office/officeart/2005/8/layout/vList4"/>
    <dgm:cxn modelId="{4774171B-8B26-494C-BB73-60228AA729E8}" srcId="{DDE53AD1-EE57-44ED-B6C2-CB883DCDA622}" destId="{8EF30784-AE35-4A14-A08A-CB3634BDCFCE}" srcOrd="0" destOrd="0" parTransId="{E1385535-7EC3-491D-90F0-39F09AFD0450}" sibTransId="{2A2BCEA7-0C57-43F2-8A19-54105B9B5C5E}"/>
    <dgm:cxn modelId="{61000BEC-B161-4AEB-ABE7-335B8BC974A8}" type="presOf" srcId="{1EC5D132-6D1C-4793-8F3B-3199DFA7CBC2}" destId="{993DD951-95DF-4CEF-8332-E8FF6213A12A}" srcOrd="0" destOrd="2" presId="urn:microsoft.com/office/officeart/2005/8/layout/vList4"/>
    <dgm:cxn modelId="{260EBD9A-7AC2-4917-A383-2E87D2066E43}" srcId="{DDE53AD1-EE57-44ED-B6C2-CB883DCDA622}" destId="{508378D7-1EC6-43B7-A316-05952E53BBF3}" srcOrd="1" destOrd="0" parTransId="{3DEBCE8A-927A-42FA-A1CD-601F9E4BC030}" sibTransId="{60DD3CE7-D631-4274-AB79-4ABD74C368CE}"/>
    <dgm:cxn modelId="{FAF5045A-82E0-475A-8182-F2F2AFBE6B81}" srcId="{89FAEB2E-4425-47B3-9DA4-1A6E4CD86320}" destId="{03E6963F-8187-4B98-A842-07398EA220C9}" srcOrd="0" destOrd="0" parTransId="{BB41A13A-FC1F-47D3-9E30-1FFCF60E39FF}" sibTransId="{3117BC8D-7F5E-43EA-9896-A57AFF81A828}"/>
    <dgm:cxn modelId="{34BEC7E7-9714-4029-AFC5-AF20B09A5EDD}" type="presOf" srcId="{4E05ECD4-2274-4782-BFFE-766B12F12F09}" destId="{5F2D4A17-FC5E-4E71-9363-671A952F05BA}" srcOrd="1" destOrd="0" presId="urn:microsoft.com/office/officeart/2005/8/layout/vList4"/>
    <dgm:cxn modelId="{A763FFE7-E4BB-4665-9905-ADBC9855CED0}" type="presOf" srcId="{F571333B-0450-4DC3-A883-2A7ABF91C58F}" destId="{E90BC606-A2F1-417A-8C57-9CE4A4FABF14}" srcOrd="1" destOrd="4" presId="urn:microsoft.com/office/officeart/2005/8/layout/vList4"/>
    <dgm:cxn modelId="{F26C8FFB-C185-4DE0-8331-2D079804FFBC}" type="presOf" srcId="{63B6C952-08FA-4B7D-86B7-AE6B32C15788}" destId="{2FE2287B-B74C-428B-BC97-35AF643F8E1D}" srcOrd="0" destOrd="0" presId="urn:microsoft.com/office/officeart/2005/8/layout/vList4"/>
    <dgm:cxn modelId="{A3DC6657-D012-460A-BC5F-E66069501D74}" srcId="{57FCEE04-4DE5-4337-AB6E-16CCA6E85358}" destId="{1CB05EA3-C096-4051-B16B-5F9D333A918D}" srcOrd="3" destOrd="0" parTransId="{83329A2A-FA0C-471F-83FD-0FB0777B26CA}" sibTransId="{B363FB02-17BA-4E8B-9920-6E54AB6B0DF1}"/>
    <dgm:cxn modelId="{079621AD-7CCE-4325-9405-9893FCE093F8}" type="presOf" srcId="{DDE53AD1-EE57-44ED-B6C2-CB883DCDA622}" destId="{0C8D95E9-ACAA-4660-9472-3F90D8077C92}" srcOrd="1" destOrd="0" presId="urn:microsoft.com/office/officeart/2005/8/layout/vList4"/>
    <dgm:cxn modelId="{8B63248B-E78E-47B0-A5FF-22453B82D445}" type="presOf" srcId="{F571333B-0450-4DC3-A883-2A7ABF91C58F}" destId="{993DD951-95DF-4CEF-8332-E8FF6213A12A}" srcOrd="0" destOrd="4" presId="urn:microsoft.com/office/officeart/2005/8/layout/vList4"/>
    <dgm:cxn modelId="{79250975-5634-42CA-B536-5200DBC151C8}" type="presOf" srcId="{508378D7-1EC6-43B7-A316-05952E53BBF3}" destId="{9197D69A-8E25-4BC7-AC67-0087A0A13CFE}" srcOrd="0" destOrd="2" presId="urn:microsoft.com/office/officeart/2005/8/layout/vList4"/>
    <dgm:cxn modelId="{12EBD087-B8C6-4B37-B20B-006B7814AB11}" type="presOf" srcId="{89FAEB2E-4425-47B3-9DA4-1A6E4CD86320}" destId="{E90BC606-A2F1-417A-8C57-9CE4A4FABF14}" srcOrd="1" destOrd="0" presId="urn:microsoft.com/office/officeart/2005/8/layout/vList4"/>
    <dgm:cxn modelId="{2FD0CA8E-C5AD-4D49-92EC-8F1C14E05411}" type="presOf" srcId="{2E77F537-6447-4999-BADF-BF1D4CE0A3F3}" destId="{E90BC606-A2F1-417A-8C57-9CE4A4FABF14}" srcOrd="1" destOrd="3" presId="urn:microsoft.com/office/officeart/2005/8/layout/vList4"/>
    <dgm:cxn modelId="{367BE838-37C6-49F0-B586-479731FE5452}" type="presOf" srcId="{1CB05EA3-C096-4051-B16B-5F9D333A918D}" destId="{1D6DA92C-26D5-4620-AA2A-BB21A770B5AD}" srcOrd="1" destOrd="0" presId="urn:microsoft.com/office/officeart/2005/8/layout/vList4"/>
    <dgm:cxn modelId="{F81594B2-E6CD-47CB-A251-CA65C4DC6112}" type="presOf" srcId="{89FAEB2E-4425-47B3-9DA4-1A6E4CD86320}" destId="{993DD951-95DF-4CEF-8332-E8FF6213A12A}" srcOrd="0" destOrd="0" presId="urn:microsoft.com/office/officeart/2005/8/layout/vList4"/>
    <dgm:cxn modelId="{3936EB67-D8CF-4011-B704-AF7F9DA6C8DC}" type="presOf" srcId="{03E6963F-8187-4B98-A842-07398EA220C9}" destId="{E90BC606-A2F1-417A-8C57-9CE4A4FABF14}" srcOrd="1" destOrd="1" presId="urn:microsoft.com/office/officeart/2005/8/layout/vList4"/>
    <dgm:cxn modelId="{212D6954-6499-4C16-931C-B4A96747BA5F}" type="presOf" srcId="{508378D7-1EC6-43B7-A316-05952E53BBF3}" destId="{0C8D95E9-ACAA-4660-9472-3F90D8077C92}" srcOrd="1" destOrd="2" presId="urn:microsoft.com/office/officeart/2005/8/layout/vList4"/>
    <dgm:cxn modelId="{FEBA87FA-2578-481B-8ACD-F51367704CAC}" type="presOf" srcId="{312B40FA-AA18-4D0F-B0E6-56B16889ABFA}" destId="{5F2D4A17-FC5E-4E71-9363-671A952F05BA}" srcOrd="1" destOrd="1" presId="urn:microsoft.com/office/officeart/2005/8/layout/vList4"/>
    <dgm:cxn modelId="{F6D7CDF8-A990-42A8-8881-1D95DADEC28B}" srcId="{89FAEB2E-4425-47B3-9DA4-1A6E4CD86320}" destId="{F571333B-0450-4DC3-A883-2A7ABF91C58F}" srcOrd="3" destOrd="0" parTransId="{EE9421CF-6B38-4F3F-A6A0-ADF70CB24A79}" sibTransId="{EFCA8B23-2159-4BD1-9038-E29B68ED9714}"/>
    <dgm:cxn modelId="{0D0A24CA-7BF2-4ABB-9F26-038A52723105}" srcId="{57FCEE04-4DE5-4337-AB6E-16CCA6E85358}" destId="{DDE53AD1-EE57-44ED-B6C2-CB883DCDA622}" srcOrd="2" destOrd="0" parTransId="{5491FEB1-6971-4369-A632-10D7B36EBE8F}" sibTransId="{227EB7B3-F7D5-44EB-BAF1-6D1C3E130291}"/>
    <dgm:cxn modelId="{A9EFB734-AAB9-449F-9CA9-4664492E6A34}" type="presOf" srcId="{4E05ECD4-2274-4782-BFFE-766B12F12F09}" destId="{C2D00B8E-CC55-46FB-A9B1-64D8C88AD206}" srcOrd="0" destOrd="0" presId="urn:microsoft.com/office/officeart/2005/8/layout/vList4"/>
    <dgm:cxn modelId="{3B1A08FF-C340-4A05-BBDB-41C099814689}" srcId="{57FCEE04-4DE5-4337-AB6E-16CCA6E85358}" destId="{4E05ECD4-2274-4782-BFFE-766B12F12F09}" srcOrd="1" destOrd="0" parTransId="{2DBBE8C7-9E55-4551-BFD1-4E0E8A67E81E}" sibTransId="{2B2CC24E-2720-4D4C-A093-BBC2D29854F5}"/>
    <dgm:cxn modelId="{358A9B3A-5244-43BE-BB31-304F2F154DD2}" srcId="{57FCEE04-4DE5-4337-AB6E-16CCA6E85358}" destId="{89FAEB2E-4425-47B3-9DA4-1A6E4CD86320}" srcOrd="0" destOrd="0" parTransId="{740C23AB-D426-4B54-B3F4-1F93861FF5D0}" sibTransId="{30447B8B-FEC2-45C9-9810-1E850B74716F}"/>
    <dgm:cxn modelId="{F354B59B-3D38-42EF-AC4C-D94403A45006}" type="presOf" srcId="{1CB05EA3-C096-4051-B16B-5F9D333A918D}" destId="{C540431B-5509-4D89-B159-72B89CBDFCEC}" srcOrd="0" destOrd="0" presId="urn:microsoft.com/office/officeart/2005/8/layout/vList4"/>
    <dgm:cxn modelId="{DBD369B3-2A4E-4B7E-9B22-2DAEBB1121FD}" srcId="{89FAEB2E-4425-47B3-9DA4-1A6E4CD86320}" destId="{1EC5D132-6D1C-4793-8F3B-3199DFA7CBC2}" srcOrd="1" destOrd="0" parTransId="{F6C6861D-8CE2-4D70-991B-D18FAD5C14FB}" sibTransId="{2B0D0772-AAD2-45C2-A327-4DF4D6AAA180}"/>
    <dgm:cxn modelId="{01B122DC-485E-4BE3-8C4B-C9128BAF4BB4}" type="presOf" srcId="{57FCEE04-4DE5-4337-AB6E-16CCA6E85358}" destId="{642C5F80-F264-4956-955B-57CFE7A6209E}" srcOrd="0" destOrd="0" presId="urn:microsoft.com/office/officeart/2005/8/layout/vList4"/>
    <dgm:cxn modelId="{693AD91B-CDB0-4AD3-BF8B-F3B49DE9D9F1}" type="presParOf" srcId="{642C5F80-F264-4956-955B-57CFE7A6209E}" destId="{C7BF47C4-2A63-402B-B6EC-35D041F44DEC}" srcOrd="0" destOrd="0" presId="urn:microsoft.com/office/officeart/2005/8/layout/vList4"/>
    <dgm:cxn modelId="{A79469B3-5DD9-4717-A60D-BC5500991848}" type="presParOf" srcId="{C7BF47C4-2A63-402B-B6EC-35D041F44DEC}" destId="{993DD951-95DF-4CEF-8332-E8FF6213A12A}" srcOrd="0" destOrd="0" presId="urn:microsoft.com/office/officeart/2005/8/layout/vList4"/>
    <dgm:cxn modelId="{7B8E4D7E-61AF-4435-8B73-76FCE7C92A6D}" type="presParOf" srcId="{C7BF47C4-2A63-402B-B6EC-35D041F44DEC}" destId="{6CB85256-8837-454A-89A4-ECA2FD2C9E8A}" srcOrd="1" destOrd="0" presId="urn:microsoft.com/office/officeart/2005/8/layout/vList4"/>
    <dgm:cxn modelId="{003DC128-8D49-4469-9089-4F68A56E13B5}" type="presParOf" srcId="{C7BF47C4-2A63-402B-B6EC-35D041F44DEC}" destId="{E90BC606-A2F1-417A-8C57-9CE4A4FABF14}" srcOrd="2" destOrd="0" presId="urn:microsoft.com/office/officeart/2005/8/layout/vList4"/>
    <dgm:cxn modelId="{889445B9-3600-4593-B378-E54910E0CFBB}" type="presParOf" srcId="{642C5F80-F264-4956-955B-57CFE7A6209E}" destId="{C4A50A65-C128-4925-A308-E40300318B13}" srcOrd="1" destOrd="0" presId="urn:microsoft.com/office/officeart/2005/8/layout/vList4"/>
    <dgm:cxn modelId="{040F5BD6-8E2E-4594-89C1-DA9FCD1901AC}" type="presParOf" srcId="{642C5F80-F264-4956-955B-57CFE7A6209E}" destId="{5CB316E8-FEA3-4743-ACFF-A7DAA0F7F51A}" srcOrd="2" destOrd="0" presId="urn:microsoft.com/office/officeart/2005/8/layout/vList4"/>
    <dgm:cxn modelId="{BEE5DEF6-D5BD-4DE0-A261-D3C9DEB71558}" type="presParOf" srcId="{5CB316E8-FEA3-4743-ACFF-A7DAA0F7F51A}" destId="{C2D00B8E-CC55-46FB-A9B1-64D8C88AD206}" srcOrd="0" destOrd="0" presId="urn:microsoft.com/office/officeart/2005/8/layout/vList4"/>
    <dgm:cxn modelId="{58F2EA20-A15F-45E7-8A75-915EAC4D9EDA}" type="presParOf" srcId="{5CB316E8-FEA3-4743-ACFF-A7DAA0F7F51A}" destId="{CADB4FE7-B796-4632-AC77-6506DB327AA2}" srcOrd="1" destOrd="0" presId="urn:microsoft.com/office/officeart/2005/8/layout/vList4"/>
    <dgm:cxn modelId="{9C5D5EEA-23C4-493C-BC6A-4E85EC23114A}" type="presParOf" srcId="{5CB316E8-FEA3-4743-ACFF-A7DAA0F7F51A}" destId="{5F2D4A17-FC5E-4E71-9363-671A952F05BA}" srcOrd="2" destOrd="0" presId="urn:microsoft.com/office/officeart/2005/8/layout/vList4"/>
    <dgm:cxn modelId="{0DFA9E84-8E6B-4AA1-8A62-4E3C864AAC69}" type="presParOf" srcId="{642C5F80-F264-4956-955B-57CFE7A6209E}" destId="{CA0FFDDE-040E-4407-B7B3-02BD06FE0823}" srcOrd="3" destOrd="0" presId="urn:microsoft.com/office/officeart/2005/8/layout/vList4"/>
    <dgm:cxn modelId="{75B8AE8F-F3F4-495B-99E7-0A33CCC9F762}" type="presParOf" srcId="{642C5F80-F264-4956-955B-57CFE7A6209E}" destId="{9939F9D1-3D9B-49B6-9563-691C6C2FE469}" srcOrd="4" destOrd="0" presId="urn:microsoft.com/office/officeart/2005/8/layout/vList4"/>
    <dgm:cxn modelId="{5E4FD344-BCDC-405C-8959-9F0535530467}" type="presParOf" srcId="{9939F9D1-3D9B-49B6-9563-691C6C2FE469}" destId="{9197D69A-8E25-4BC7-AC67-0087A0A13CFE}" srcOrd="0" destOrd="0" presId="urn:microsoft.com/office/officeart/2005/8/layout/vList4"/>
    <dgm:cxn modelId="{87AA0F2E-F27F-4640-B998-98494CD08B59}" type="presParOf" srcId="{9939F9D1-3D9B-49B6-9563-691C6C2FE469}" destId="{B27B33F2-10BC-4691-89D0-7CCE9CFD8920}" srcOrd="1" destOrd="0" presId="urn:microsoft.com/office/officeart/2005/8/layout/vList4"/>
    <dgm:cxn modelId="{639CB4EF-4654-4C31-BA33-E287338CE8A6}" type="presParOf" srcId="{9939F9D1-3D9B-49B6-9563-691C6C2FE469}" destId="{0C8D95E9-ACAA-4660-9472-3F90D8077C92}" srcOrd="2" destOrd="0" presId="urn:microsoft.com/office/officeart/2005/8/layout/vList4"/>
    <dgm:cxn modelId="{F1DC819E-0C07-44DF-B1C4-CB81AE9E84D0}" type="presParOf" srcId="{642C5F80-F264-4956-955B-57CFE7A6209E}" destId="{57BF0B53-2118-47E5-B4C9-4100F1385AC3}" srcOrd="5" destOrd="0" presId="urn:microsoft.com/office/officeart/2005/8/layout/vList4"/>
    <dgm:cxn modelId="{9484E66B-1D21-4B81-8660-10ACABD00A56}" type="presParOf" srcId="{642C5F80-F264-4956-955B-57CFE7A6209E}" destId="{BADDA6BE-0DF4-4152-9A2F-EAB6DB2031D2}" srcOrd="6" destOrd="0" presId="urn:microsoft.com/office/officeart/2005/8/layout/vList4"/>
    <dgm:cxn modelId="{91C66847-8C75-4714-BC9A-B67E4FE26D9A}" type="presParOf" srcId="{BADDA6BE-0DF4-4152-9A2F-EAB6DB2031D2}" destId="{C540431B-5509-4D89-B159-72B89CBDFCEC}" srcOrd="0" destOrd="0" presId="urn:microsoft.com/office/officeart/2005/8/layout/vList4"/>
    <dgm:cxn modelId="{76FBCC17-D493-4B64-B900-EC3B20A8E3B3}" type="presParOf" srcId="{BADDA6BE-0DF4-4152-9A2F-EAB6DB2031D2}" destId="{354FB8DA-7FF7-4148-ABB6-0B277F118E48}" srcOrd="1" destOrd="0" presId="urn:microsoft.com/office/officeart/2005/8/layout/vList4"/>
    <dgm:cxn modelId="{F4BC5B16-753D-47B5-A633-90B35A12E4F8}" type="presParOf" srcId="{BADDA6BE-0DF4-4152-9A2F-EAB6DB2031D2}" destId="{1D6DA92C-26D5-4620-AA2A-BB21A770B5AD}" srcOrd="2" destOrd="0" presId="urn:microsoft.com/office/officeart/2005/8/layout/vList4"/>
    <dgm:cxn modelId="{B20A6D01-8C25-4AD3-8A77-ACE9B909F3F2}" type="presParOf" srcId="{642C5F80-F264-4956-955B-57CFE7A6209E}" destId="{D8C6D466-4201-452F-B9F2-65C571E8A229}" srcOrd="7" destOrd="0" presId="urn:microsoft.com/office/officeart/2005/8/layout/vList4"/>
    <dgm:cxn modelId="{EFB7FBA8-DE83-4E77-92F6-70C8DBF1C36F}" type="presParOf" srcId="{642C5F80-F264-4956-955B-57CFE7A6209E}" destId="{448FCBD7-8D6F-4CF6-A439-C57C8537DE1C}" srcOrd="8" destOrd="0" presId="urn:microsoft.com/office/officeart/2005/8/layout/vList4"/>
    <dgm:cxn modelId="{F77D6B9D-8687-4ED1-A71B-6D3FF97B7AFF}" type="presParOf" srcId="{448FCBD7-8D6F-4CF6-A439-C57C8537DE1C}" destId="{2FE2287B-B74C-428B-BC97-35AF643F8E1D}" srcOrd="0" destOrd="0" presId="urn:microsoft.com/office/officeart/2005/8/layout/vList4"/>
    <dgm:cxn modelId="{5A166176-2D3B-402C-8A9D-62E909ECA80D}" type="presParOf" srcId="{448FCBD7-8D6F-4CF6-A439-C57C8537DE1C}" destId="{8A588A12-5867-4020-BBB3-D900C4252BD7}" srcOrd="1" destOrd="0" presId="urn:microsoft.com/office/officeart/2005/8/layout/vList4"/>
    <dgm:cxn modelId="{D144FCE0-4B33-491A-AFF9-0B1246E4894B}" type="presParOf" srcId="{448FCBD7-8D6F-4CF6-A439-C57C8537DE1C}" destId="{FBBCD49A-247B-442B-91D3-D940961A7C4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A229B9-4BF1-418E-8A8C-299922CF3EB5}" type="doc">
      <dgm:prSet loTypeId="urn:microsoft.com/office/officeart/2005/8/layout/chevronAccent+Icon" loCatId="process" qsTypeId="urn:microsoft.com/office/officeart/2005/8/quickstyle/simple4" qsCatId="simple" csTypeId="urn:microsoft.com/office/officeart/2005/8/colors/accent3_2" csCatId="accent3" phldr="1"/>
      <dgm:spPr/>
    </dgm:pt>
    <dgm:pt modelId="{D3F1B070-2C82-4884-A15D-0852247DD0EB}">
      <dgm:prSet phldrT="[Text]" custT="1"/>
      <dgm:spPr/>
      <dgm:t>
        <a:bodyPr/>
        <a:lstStyle/>
        <a:p>
          <a:r>
            <a:rPr lang="en-US" sz="1100" dirty="0" smtClean="0"/>
            <a:t>&lt;10% population with health insurance</a:t>
          </a:r>
          <a:endParaRPr lang="en-US" sz="1100" dirty="0"/>
        </a:p>
      </dgm:t>
    </dgm:pt>
    <dgm:pt modelId="{E2A843A6-AEF6-435C-8D99-80C9E0B35046}" type="parTrans" cxnId="{0AB96537-9E0D-41E6-85FE-9FF4B6591F49}">
      <dgm:prSet/>
      <dgm:spPr/>
      <dgm:t>
        <a:bodyPr/>
        <a:lstStyle/>
        <a:p>
          <a:endParaRPr lang="en-US" sz="2000"/>
        </a:p>
      </dgm:t>
    </dgm:pt>
    <dgm:pt modelId="{704E4ACB-D227-4224-8264-A241AA074B63}" type="sibTrans" cxnId="{0AB96537-9E0D-41E6-85FE-9FF4B6591F49}">
      <dgm:prSet/>
      <dgm:spPr/>
      <dgm:t>
        <a:bodyPr/>
        <a:lstStyle/>
        <a:p>
          <a:endParaRPr lang="en-US" sz="2000"/>
        </a:p>
      </dgm:t>
    </dgm:pt>
    <dgm:pt modelId="{080151DE-A958-4043-87DF-49627717651C}">
      <dgm:prSet phldrT="[Text]" custT="1"/>
      <dgm:spPr/>
      <dgm:t>
        <a:bodyPr/>
        <a:lstStyle/>
        <a:p>
          <a:r>
            <a:rPr lang="en-US" sz="1100" dirty="0" smtClean="0"/>
            <a:t>70%  population with health insurance</a:t>
          </a:r>
          <a:endParaRPr lang="en-US" sz="1100" dirty="0"/>
        </a:p>
      </dgm:t>
    </dgm:pt>
    <dgm:pt modelId="{F49BFD50-04A2-42E9-900F-1BB4A79B32FB}" type="parTrans" cxnId="{B28408C5-5D3B-465F-B8E8-8F51B7DB0F01}">
      <dgm:prSet/>
      <dgm:spPr/>
      <dgm:t>
        <a:bodyPr/>
        <a:lstStyle/>
        <a:p>
          <a:endParaRPr lang="en-US" sz="2000"/>
        </a:p>
      </dgm:t>
    </dgm:pt>
    <dgm:pt modelId="{AC66F6F6-A2C0-4571-8485-51497B7C38A3}" type="sibTrans" cxnId="{B28408C5-5D3B-465F-B8E8-8F51B7DB0F01}">
      <dgm:prSet/>
      <dgm:spPr/>
      <dgm:t>
        <a:bodyPr/>
        <a:lstStyle/>
        <a:p>
          <a:endParaRPr lang="en-US" sz="2000"/>
        </a:p>
      </dgm:t>
    </dgm:pt>
    <dgm:pt modelId="{74805E68-DBAB-4A16-882D-A8C0EE0187BF}">
      <dgm:prSet phldrT="[Text]" custT="1"/>
      <dgm:spPr/>
      <dgm:t>
        <a:bodyPr/>
        <a:lstStyle/>
        <a:p>
          <a:r>
            <a:rPr lang="en-US" sz="1100" dirty="0" smtClean="0"/>
            <a:t>Medicare &amp; Medicaid</a:t>
          </a:r>
          <a:endParaRPr lang="en-US" sz="1100" dirty="0"/>
        </a:p>
      </dgm:t>
    </dgm:pt>
    <dgm:pt modelId="{A713C519-7B58-4B4B-ADE1-7A8AB17784D8}" type="parTrans" cxnId="{BB103D91-DEC5-43AD-A03D-04E4F975490F}">
      <dgm:prSet/>
      <dgm:spPr/>
      <dgm:t>
        <a:bodyPr/>
        <a:lstStyle/>
        <a:p>
          <a:endParaRPr lang="en-US" sz="2000"/>
        </a:p>
      </dgm:t>
    </dgm:pt>
    <dgm:pt modelId="{CFD7FEF9-0E46-4C56-BDA1-9976CE12ECAC}" type="sibTrans" cxnId="{BB103D91-DEC5-43AD-A03D-04E4F975490F}">
      <dgm:prSet/>
      <dgm:spPr/>
      <dgm:t>
        <a:bodyPr/>
        <a:lstStyle/>
        <a:p>
          <a:endParaRPr lang="en-US" sz="2000"/>
        </a:p>
      </dgm:t>
    </dgm:pt>
    <dgm:pt modelId="{E7654A60-0CAC-4BCD-864D-08A8808C3EA9}">
      <dgm:prSet phldrT="[Text]" custT="1"/>
      <dgm:spPr/>
      <dgm:t>
        <a:bodyPr/>
        <a:lstStyle/>
        <a:p>
          <a:r>
            <a:rPr lang="en-US" sz="900" dirty="0" smtClean="0"/>
            <a:t>Health Maintenance Organizations (HMO)</a:t>
          </a:r>
          <a:endParaRPr lang="en-US" sz="900" dirty="0"/>
        </a:p>
      </dgm:t>
    </dgm:pt>
    <dgm:pt modelId="{C58409CA-5AA5-4B3B-980A-F5C092E67D59}" type="parTrans" cxnId="{03EFD6C7-9E5D-4D29-8CA9-7C215EFFB997}">
      <dgm:prSet/>
      <dgm:spPr/>
      <dgm:t>
        <a:bodyPr/>
        <a:lstStyle/>
        <a:p>
          <a:endParaRPr lang="en-US" sz="2000"/>
        </a:p>
      </dgm:t>
    </dgm:pt>
    <dgm:pt modelId="{BBB33B9C-C456-48D1-B55C-5C683FD404E3}" type="sibTrans" cxnId="{03EFD6C7-9E5D-4D29-8CA9-7C215EFFB997}">
      <dgm:prSet/>
      <dgm:spPr/>
      <dgm:t>
        <a:bodyPr/>
        <a:lstStyle/>
        <a:p>
          <a:endParaRPr lang="en-US" sz="2000"/>
        </a:p>
      </dgm:t>
    </dgm:pt>
    <dgm:pt modelId="{453D99EB-5A53-4B31-A1B0-1129D003E604}">
      <dgm:prSet phldrT="[Text]" custT="1"/>
      <dgm:spPr/>
      <dgm:t>
        <a:bodyPr/>
        <a:lstStyle/>
        <a:p>
          <a:r>
            <a:rPr lang="en-US" sz="900" dirty="0" smtClean="0"/>
            <a:t>Preferred Provider Organizations (PPO)</a:t>
          </a:r>
          <a:endParaRPr lang="en-US" sz="900" dirty="0"/>
        </a:p>
      </dgm:t>
    </dgm:pt>
    <dgm:pt modelId="{2238E839-D3CB-4D48-9C3F-469708F9EA4A}" type="parTrans" cxnId="{6D6D4B36-D560-4ACA-A1E4-458C41B491FB}">
      <dgm:prSet/>
      <dgm:spPr/>
      <dgm:t>
        <a:bodyPr/>
        <a:lstStyle/>
        <a:p>
          <a:endParaRPr lang="en-US" sz="2000"/>
        </a:p>
      </dgm:t>
    </dgm:pt>
    <dgm:pt modelId="{971C3288-C6A6-4828-A525-B8FEF301B4A3}" type="sibTrans" cxnId="{6D6D4B36-D560-4ACA-A1E4-458C41B491FB}">
      <dgm:prSet/>
      <dgm:spPr/>
      <dgm:t>
        <a:bodyPr/>
        <a:lstStyle/>
        <a:p>
          <a:endParaRPr lang="en-US" sz="2000"/>
        </a:p>
      </dgm:t>
    </dgm:pt>
    <dgm:pt modelId="{0D0857B1-BF92-473C-B4C8-6D773B8FA139}">
      <dgm:prSet phldrT="[Text]" custT="1"/>
      <dgm:spPr/>
      <dgm:t>
        <a:bodyPr/>
        <a:lstStyle/>
        <a:p>
          <a:r>
            <a:rPr lang="en-US" sz="1100" dirty="0" smtClean="0"/>
            <a:t>Consumer Directed Health Plans (CDHP)</a:t>
          </a:r>
          <a:endParaRPr lang="en-US" sz="1100" dirty="0"/>
        </a:p>
      </dgm:t>
    </dgm:pt>
    <dgm:pt modelId="{FD3075C6-E6FF-476F-ACB5-A24E120E9977}" type="parTrans" cxnId="{C69619E7-2B74-420D-8E46-0214B5788DDD}">
      <dgm:prSet/>
      <dgm:spPr/>
      <dgm:t>
        <a:bodyPr/>
        <a:lstStyle/>
        <a:p>
          <a:endParaRPr lang="en-US" sz="2000"/>
        </a:p>
      </dgm:t>
    </dgm:pt>
    <dgm:pt modelId="{944C21BF-CB18-4C32-A4FF-A09ABE8F8347}" type="sibTrans" cxnId="{C69619E7-2B74-420D-8E46-0214B5788DDD}">
      <dgm:prSet/>
      <dgm:spPr/>
      <dgm:t>
        <a:bodyPr/>
        <a:lstStyle/>
        <a:p>
          <a:endParaRPr lang="en-US" sz="2000"/>
        </a:p>
      </dgm:t>
    </dgm:pt>
    <dgm:pt modelId="{C5A7D4D6-D071-2540-80B1-3D16419A6A82}">
      <dgm:prSet phldrT="[Text]" custT="1"/>
      <dgm:spPr/>
      <dgm:t>
        <a:bodyPr/>
        <a:lstStyle/>
        <a:p>
          <a:r>
            <a:rPr lang="en-US" sz="950" dirty="0" smtClean="0"/>
            <a:t>Accountable Care Organizations (ACO)</a:t>
          </a:r>
          <a:endParaRPr lang="en-US" sz="950" dirty="0"/>
        </a:p>
      </dgm:t>
    </dgm:pt>
    <dgm:pt modelId="{283C7990-DBB1-4E41-8F66-0EC652690CC2}" type="parTrans" cxnId="{D7301A48-5439-AC40-B72E-99EBB27CAB15}">
      <dgm:prSet/>
      <dgm:spPr/>
      <dgm:t>
        <a:bodyPr/>
        <a:lstStyle/>
        <a:p>
          <a:endParaRPr lang="en-US"/>
        </a:p>
      </dgm:t>
    </dgm:pt>
    <dgm:pt modelId="{E9DD01CB-7BFA-1C4D-BF59-C1E97F31322D}" type="sibTrans" cxnId="{D7301A48-5439-AC40-B72E-99EBB27CAB15}">
      <dgm:prSet/>
      <dgm:spPr/>
      <dgm:t>
        <a:bodyPr/>
        <a:lstStyle/>
        <a:p>
          <a:endParaRPr lang="en-US"/>
        </a:p>
      </dgm:t>
    </dgm:pt>
    <dgm:pt modelId="{5317D1B0-C1EA-401D-8E4D-7E9B664181D8}" type="pres">
      <dgm:prSet presAssocID="{D6A229B9-4BF1-418E-8A8C-299922CF3EB5}" presName="Name0" presStyleCnt="0">
        <dgm:presLayoutVars>
          <dgm:dir/>
          <dgm:resizeHandles val="exact"/>
        </dgm:presLayoutVars>
      </dgm:prSet>
      <dgm:spPr/>
    </dgm:pt>
    <dgm:pt modelId="{24B610AA-091A-4EF8-A156-230B6A4E5A0D}" type="pres">
      <dgm:prSet presAssocID="{D3F1B070-2C82-4884-A15D-0852247DD0EB}" presName="composite" presStyleCnt="0"/>
      <dgm:spPr/>
    </dgm:pt>
    <dgm:pt modelId="{AC65CA78-86A7-4CA8-899E-837AE292E38E}" type="pres">
      <dgm:prSet presAssocID="{D3F1B070-2C82-4884-A15D-0852247DD0EB}" presName="bgChev" presStyleLbl="node1" presStyleIdx="0" presStyleCnt="7" custLinFactY="-72175" custLinFactNeighborX="19656" custLinFactNeighborY="-100000"/>
      <dgm:spPr/>
    </dgm:pt>
    <dgm:pt modelId="{BAD1903C-EC20-48CC-A31A-018ED42EDB85}" type="pres">
      <dgm:prSet presAssocID="{D3F1B070-2C82-4884-A15D-0852247DD0EB}" presName="txNode" presStyleLbl="fgAcc1" presStyleIdx="0" presStyleCnt="7" custScaleY="3273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E382D7-D6AD-416C-9027-F5F07DFCE3E4}" type="pres">
      <dgm:prSet presAssocID="{704E4ACB-D227-4224-8264-A241AA074B63}" presName="compositeSpace" presStyleCnt="0"/>
      <dgm:spPr/>
    </dgm:pt>
    <dgm:pt modelId="{D6D075E7-0701-4EB8-A031-2DADF75601A3}" type="pres">
      <dgm:prSet presAssocID="{080151DE-A958-4043-87DF-49627717651C}" presName="composite" presStyleCnt="0"/>
      <dgm:spPr/>
    </dgm:pt>
    <dgm:pt modelId="{C8A20A0E-E7E9-43FB-B310-602050BDC9C2}" type="pres">
      <dgm:prSet presAssocID="{080151DE-A958-4043-87DF-49627717651C}" presName="bgChev" presStyleLbl="node1" presStyleIdx="1" presStyleCnt="7" custLinFactY="-72175" custLinFactNeighborX="19656" custLinFactNeighborY="-100000"/>
      <dgm:spPr/>
    </dgm:pt>
    <dgm:pt modelId="{EBC1C5BB-C4EB-4B71-8595-793C0FF49301}" type="pres">
      <dgm:prSet presAssocID="{080151DE-A958-4043-87DF-49627717651C}" presName="txNode" presStyleLbl="fgAcc1" presStyleIdx="1" presStyleCnt="7" custScaleY="3273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677EFA-1D99-4A71-A8C3-3E1E330FB2C3}" type="pres">
      <dgm:prSet presAssocID="{AC66F6F6-A2C0-4571-8485-51497B7C38A3}" presName="compositeSpace" presStyleCnt="0"/>
      <dgm:spPr/>
    </dgm:pt>
    <dgm:pt modelId="{367FAAF6-A474-4915-883F-468BDF9FB765}" type="pres">
      <dgm:prSet presAssocID="{74805E68-DBAB-4A16-882D-A8C0EE0187BF}" presName="composite" presStyleCnt="0"/>
      <dgm:spPr/>
    </dgm:pt>
    <dgm:pt modelId="{B47D4CEB-CC81-4058-A529-D7F830402A8F}" type="pres">
      <dgm:prSet presAssocID="{74805E68-DBAB-4A16-882D-A8C0EE0187BF}" presName="bgChev" presStyleLbl="node1" presStyleIdx="2" presStyleCnt="7" custLinFactY="-72175" custLinFactNeighborX="19656" custLinFactNeighborY="-100000"/>
      <dgm:spPr/>
    </dgm:pt>
    <dgm:pt modelId="{734B6EB7-70C7-4D6F-BE4C-D4B84DFBF62F}" type="pres">
      <dgm:prSet presAssocID="{74805E68-DBAB-4A16-882D-A8C0EE0187BF}" presName="txNode" presStyleLbl="fgAcc1" presStyleIdx="2" presStyleCnt="7" custScaleY="3273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1CA5E8-61DC-4BE3-9B36-80C363E7C126}" type="pres">
      <dgm:prSet presAssocID="{CFD7FEF9-0E46-4C56-BDA1-9976CE12ECAC}" presName="compositeSpace" presStyleCnt="0"/>
      <dgm:spPr/>
    </dgm:pt>
    <dgm:pt modelId="{C6BBD8C1-D973-413A-AA74-B983F6DCE154}" type="pres">
      <dgm:prSet presAssocID="{E7654A60-0CAC-4BCD-864D-08A8808C3EA9}" presName="composite" presStyleCnt="0"/>
      <dgm:spPr/>
    </dgm:pt>
    <dgm:pt modelId="{A6D12499-BEA8-4985-A293-91EB8B16C702}" type="pres">
      <dgm:prSet presAssocID="{E7654A60-0CAC-4BCD-864D-08A8808C3EA9}" presName="bgChev" presStyleLbl="node1" presStyleIdx="3" presStyleCnt="7" custLinFactY="-72175" custLinFactNeighborX="19656" custLinFactNeighborY="-100000"/>
      <dgm:spPr/>
    </dgm:pt>
    <dgm:pt modelId="{C37348C7-9F1F-4D9A-AC86-D17F4E7BA909}" type="pres">
      <dgm:prSet presAssocID="{E7654A60-0CAC-4BCD-864D-08A8808C3EA9}" presName="txNode" presStyleLbl="fgAcc1" presStyleIdx="3" presStyleCnt="7" custScaleY="3273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1E3C16-A69C-46AF-9FA0-DE523A3F4576}" type="pres">
      <dgm:prSet presAssocID="{BBB33B9C-C456-48D1-B55C-5C683FD404E3}" presName="compositeSpace" presStyleCnt="0"/>
      <dgm:spPr/>
    </dgm:pt>
    <dgm:pt modelId="{06071B43-51CC-4597-866E-CBED14BCEBAA}" type="pres">
      <dgm:prSet presAssocID="{453D99EB-5A53-4B31-A1B0-1129D003E604}" presName="composite" presStyleCnt="0"/>
      <dgm:spPr/>
    </dgm:pt>
    <dgm:pt modelId="{460B7358-518A-43D6-B05B-F8C3F36A428F}" type="pres">
      <dgm:prSet presAssocID="{453D99EB-5A53-4B31-A1B0-1129D003E604}" presName="bgChev" presStyleLbl="node1" presStyleIdx="4" presStyleCnt="7" custLinFactY="-72175" custLinFactNeighborX="19656" custLinFactNeighborY="-100000"/>
      <dgm:spPr/>
    </dgm:pt>
    <dgm:pt modelId="{41F83BF6-0753-4F6A-BE4E-59EC7F04457B}" type="pres">
      <dgm:prSet presAssocID="{453D99EB-5A53-4B31-A1B0-1129D003E604}" presName="txNode" presStyleLbl="fgAcc1" presStyleIdx="4" presStyleCnt="7" custScaleY="339574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E6A31B-5BE9-4632-80B4-4D64444CEE9A}" type="pres">
      <dgm:prSet presAssocID="{971C3288-C6A6-4828-A525-B8FEF301B4A3}" presName="compositeSpace" presStyleCnt="0"/>
      <dgm:spPr/>
    </dgm:pt>
    <dgm:pt modelId="{818F7327-55D1-4926-9533-F184AD404AE8}" type="pres">
      <dgm:prSet presAssocID="{0D0857B1-BF92-473C-B4C8-6D773B8FA139}" presName="composite" presStyleCnt="0"/>
      <dgm:spPr/>
    </dgm:pt>
    <dgm:pt modelId="{06768C7F-45FD-4A49-9EF5-47AE19AA12B7}" type="pres">
      <dgm:prSet presAssocID="{0D0857B1-BF92-473C-B4C8-6D773B8FA139}" presName="bgChev" presStyleLbl="node1" presStyleIdx="5" presStyleCnt="7" custLinFactY="-72175" custLinFactNeighborX="12099" custLinFactNeighborY="-100000"/>
      <dgm:spPr/>
    </dgm:pt>
    <dgm:pt modelId="{CCFC3B4E-939E-4B58-BD04-FF0109A7866F}" type="pres">
      <dgm:prSet presAssocID="{0D0857B1-BF92-473C-B4C8-6D773B8FA139}" presName="txNode" presStyleLbl="fgAcc1" presStyleIdx="5" presStyleCnt="7" custScaleY="327349" custLinFactNeighborX="-88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3EEEDA-67BC-8844-B07E-BF02E5EFDC79}" type="pres">
      <dgm:prSet presAssocID="{944C21BF-CB18-4C32-A4FF-A09ABE8F8347}" presName="compositeSpace" presStyleCnt="0"/>
      <dgm:spPr/>
    </dgm:pt>
    <dgm:pt modelId="{5F2A112E-9AD9-374D-AE38-0D05249BAE73}" type="pres">
      <dgm:prSet presAssocID="{C5A7D4D6-D071-2540-80B1-3D16419A6A82}" presName="composite" presStyleCnt="0"/>
      <dgm:spPr/>
    </dgm:pt>
    <dgm:pt modelId="{F9DB560A-0851-F442-A105-4909E5E784C0}" type="pres">
      <dgm:prSet presAssocID="{C5A7D4D6-D071-2540-80B1-3D16419A6A82}" presName="bgChev" presStyleLbl="node1" presStyleIdx="6" presStyleCnt="7" custLinFactY="-73983" custLinFactNeighborX="4380" custLinFactNeighborY="-100000"/>
      <dgm:spPr/>
    </dgm:pt>
    <dgm:pt modelId="{E1F8275D-5AE2-8F4A-8E29-F7E9261E65AC}" type="pres">
      <dgm:prSet presAssocID="{C5A7D4D6-D071-2540-80B1-3D16419A6A82}" presName="txNode" presStyleLbl="fgAcc1" presStyleIdx="6" presStyleCnt="7" custScaleX="104214" custScaleY="324443" custLinFactNeighborX="-15561" custLinFactNeighborY="-37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ECC639-D542-D54E-B4E6-04F4679E9780}" type="presOf" srcId="{0D0857B1-BF92-473C-B4C8-6D773B8FA139}" destId="{CCFC3B4E-939E-4B58-BD04-FF0109A7866F}" srcOrd="0" destOrd="0" presId="urn:microsoft.com/office/officeart/2005/8/layout/chevronAccent+Icon"/>
    <dgm:cxn modelId="{54D33D57-52B0-4C42-8159-0C4661C1B6B5}" type="presOf" srcId="{080151DE-A958-4043-87DF-49627717651C}" destId="{EBC1C5BB-C4EB-4B71-8595-793C0FF49301}" srcOrd="0" destOrd="0" presId="urn:microsoft.com/office/officeart/2005/8/layout/chevronAccent+Icon"/>
    <dgm:cxn modelId="{BB103D91-DEC5-43AD-A03D-04E4F975490F}" srcId="{D6A229B9-4BF1-418E-8A8C-299922CF3EB5}" destId="{74805E68-DBAB-4A16-882D-A8C0EE0187BF}" srcOrd="2" destOrd="0" parTransId="{A713C519-7B58-4B4B-ADE1-7A8AB17784D8}" sibTransId="{CFD7FEF9-0E46-4C56-BDA1-9976CE12ECAC}"/>
    <dgm:cxn modelId="{C69619E7-2B74-420D-8E46-0214B5788DDD}" srcId="{D6A229B9-4BF1-418E-8A8C-299922CF3EB5}" destId="{0D0857B1-BF92-473C-B4C8-6D773B8FA139}" srcOrd="5" destOrd="0" parTransId="{FD3075C6-E6FF-476F-ACB5-A24E120E9977}" sibTransId="{944C21BF-CB18-4C32-A4FF-A09ABE8F8347}"/>
    <dgm:cxn modelId="{03EFD6C7-9E5D-4D29-8CA9-7C215EFFB997}" srcId="{D6A229B9-4BF1-418E-8A8C-299922CF3EB5}" destId="{E7654A60-0CAC-4BCD-864D-08A8808C3EA9}" srcOrd="3" destOrd="0" parTransId="{C58409CA-5AA5-4B3B-980A-F5C092E67D59}" sibTransId="{BBB33B9C-C456-48D1-B55C-5C683FD404E3}"/>
    <dgm:cxn modelId="{B28408C5-5D3B-465F-B8E8-8F51B7DB0F01}" srcId="{D6A229B9-4BF1-418E-8A8C-299922CF3EB5}" destId="{080151DE-A958-4043-87DF-49627717651C}" srcOrd="1" destOrd="0" parTransId="{F49BFD50-04A2-42E9-900F-1BB4A79B32FB}" sibTransId="{AC66F6F6-A2C0-4571-8485-51497B7C38A3}"/>
    <dgm:cxn modelId="{6884B177-2392-9946-8599-339334AF757B}" type="presOf" srcId="{D3F1B070-2C82-4884-A15D-0852247DD0EB}" destId="{BAD1903C-EC20-48CC-A31A-018ED42EDB85}" srcOrd="0" destOrd="0" presId="urn:microsoft.com/office/officeart/2005/8/layout/chevronAccent+Icon"/>
    <dgm:cxn modelId="{B760EB99-EBC1-4F47-84E1-8DF52F2F7169}" type="presOf" srcId="{E7654A60-0CAC-4BCD-864D-08A8808C3EA9}" destId="{C37348C7-9F1F-4D9A-AC86-D17F4E7BA909}" srcOrd="0" destOrd="0" presId="urn:microsoft.com/office/officeart/2005/8/layout/chevronAccent+Icon"/>
    <dgm:cxn modelId="{BC488583-2938-324C-8620-883ED053C0A1}" type="presOf" srcId="{C5A7D4D6-D071-2540-80B1-3D16419A6A82}" destId="{E1F8275D-5AE2-8F4A-8E29-F7E9261E65AC}" srcOrd="0" destOrd="0" presId="urn:microsoft.com/office/officeart/2005/8/layout/chevronAccent+Icon"/>
    <dgm:cxn modelId="{6D6D4B36-D560-4ACA-A1E4-458C41B491FB}" srcId="{D6A229B9-4BF1-418E-8A8C-299922CF3EB5}" destId="{453D99EB-5A53-4B31-A1B0-1129D003E604}" srcOrd="4" destOrd="0" parTransId="{2238E839-D3CB-4D48-9C3F-469708F9EA4A}" sibTransId="{971C3288-C6A6-4828-A525-B8FEF301B4A3}"/>
    <dgm:cxn modelId="{070BD7AD-914D-DE43-95DE-4DBB5ACF2FF5}" type="presOf" srcId="{453D99EB-5A53-4B31-A1B0-1129D003E604}" destId="{41F83BF6-0753-4F6A-BE4E-59EC7F04457B}" srcOrd="0" destOrd="0" presId="urn:microsoft.com/office/officeart/2005/8/layout/chevronAccent+Icon"/>
    <dgm:cxn modelId="{330DBA77-D394-D04A-BCCD-AC30A5875D72}" type="presOf" srcId="{D6A229B9-4BF1-418E-8A8C-299922CF3EB5}" destId="{5317D1B0-C1EA-401D-8E4D-7E9B664181D8}" srcOrd="0" destOrd="0" presId="urn:microsoft.com/office/officeart/2005/8/layout/chevronAccent+Icon"/>
    <dgm:cxn modelId="{C08F1B6C-98D8-8A4E-B7A9-6451FAD3DA33}" type="presOf" srcId="{74805E68-DBAB-4A16-882D-A8C0EE0187BF}" destId="{734B6EB7-70C7-4D6F-BE4C-D4B84DFBF62F}" srcOrd="0" destOrd="0" presId="urn:microsoft.com/office/officeart/2005/8/layout/chevronAccent+Icon"/>
    <dgm:cxn modelId="{D7301A48-5439-AC40-B72E-99EBB27CAB15}" srcId="{D6A229B9-4BF1-418E-8A8C-299922CF3EB5}" destId="{C5A7D4D6-D071-2540-80B1-3D16419A6A82}" srcOrd="6" destOrd="0" parTransId="{283C7990-DBB1-4E41-8F66-0EC652690CC2}" sibTransId="{E9DD01CB-7BFA-1C4D-BF59-C1E97F31322D}"/>
    <dgm:cxn modelId="{0AB96537-9E0D-41E6-85FE-9FF4B6591F49}" srcId="{D6A229B9-4BF1-418E-8A8C-299922CF3EB5}" destId="{D3F1B070-2C82-4884-A15D-0852247DD0EB}" srcOrd="0" destOrd="0" parTransId="{E2A843A6-AEF6-435C-8D99-80C9E0B35046}" sibTransId="{704E4ACB-D227-4224-8264-A241AA074B63}"/>
    <dgm:cxn modelId="{7E768F7D-2D13-0F41-A5F3-2618515C3571}" type="presParOf" srcId="{5317D1B0-C1EA-401D-8E4D-7E9B664181D8}" destId="{24B610AA-091A-4EF8-A156-230B6A4E5A0D}" srcOrd="0" destOrd="0" presId="urn:microsoft.com/office/officeart/2005/8/layout/chevronAccent+Icon"/>
    <dgm:cxn modelId="{E7B9389C-2ECE-7C4A-9751-713A8A2911CD}" type="presParOf" srcId="{24B610AA-091A-4EF8-A156-230B6A4E5A0D}" destId="{AC65CA78-86A7-4CA8-899E-837AE292E38E}" srcOrd="0" destOrd="0" presId="urn:microsoft.com/office/officeart/2005/8/layout/chevronAccent+Icon"/>
    <dgm:cxn modelId="{635B0294-75F4-974F-ADBC-B67FF6A68F0D}" type="presParOf" srcId="{24B610AA-091A-4EF8-A156-230B6A4E5A0D}" destId="{BAD1903C-EC20-48CC-A31A-018ED42EDB85}" srcOrd="1" destOrd="0" presId="urn:microsoft.com/office/officeart/2005/8/layout/chevronAccent+Icon"/>
    <dgm:cxn modelId="{C03B33C5-B1FB-AF42-9BE0-28292F6B7C9C}" type="presParOf" srcId="{5317D1B0-C1EA-401D-8E4D-7E9B664181D8}" destId="{D4E382D7-D6AD-416C-9027-F5F07DFCE3E4}" srcOrd="1" destOrd="0" presId="urn:microsoft.com/office/officeart/2005/8/layout/chevronAccent+Icon"/>
    <dgm:cxn modelId="{61CC9EBF-B4B9-C741-92AF-871C3BE22FBB}" type="presParOf" srcId="{5317D1B0-C1EA-401D-8E4D-7E9B664181D8}" destId="{D6D075E7-0701-4EB8-A031-2DADF75601A3}" srcOrd="2" destOrd="0" presId="urn:microsoft.com/office/officeart/2005/8/layout/chevronAccent+Icon"/>
    <dgm:cxn modelId="{05F997A0-D7D9-DD4E-9625-90BA16A6D127}" type="presParOf" srcId="{D6D075E7-0701-4EB8-A031-2DADF75601A3}" destId="{C8A20A0E-E7E9-43FB-B310-602050BDC9C2}" srcOrd="0" destOrd="0" presId="urn:microsoft.com/office/officeart/2005/8/layout/chevronAccent+Icon"/>
    <dgm:cxn modelId="{37746D88-C4FD-9347-A81B-C9B65EA23961}" type="presParOf" srcId="{D6D075E7-0701-4EB8-A031-2DADF75601A3}" destId="{EBC1C5BB-C4EB-4B71-8595-793C0FF49301}" srcOrd="1" destOrd="0" presId="urn:microsoft.com/office/officeart/2005/8/layout/chevronAccent+Icon"/>
    <dgm:cxn modelId="{B6D96903-16B7-8E41-AE72-7A3CE158957C}" type="presParOf" srcId="{5317D1B0-C1EA-401D-8E4D-7E9B664181D8}" destId="{4D677EFA-1D99-4A71-A8C3-3E1E330FB2C3}" srcOrd="3" destOrd="0" presId="urn:microsoft.com/office/officeart/2005/8/layout/chevronAccent+Icon"/>
    <dgm:cxn modelId="{2E3FC628-9FEF-2C49-9E7C-6A02D1865B5C}" type="presParOf" srcId="{5317D1B0-C1EA-401D-8E4D-7E9B664181D8}" destId="{367FAAF6-A474-4915-883F-468BDF9FB765}" srcOrd="4" destOrd="0" presId="urn:microsoft.com/office/officeart/2005/8/layout/chevronAccent+Icon"/>
    <dgm:cxn modelId="{C01F83BA-F997-4A49-A6EC-5AA3384DF17E}" type="presParOf" srcId="{367FAAF6-A474-4915-883F-468BDF9FB765}" destId="{B47D4CEB-CC81-4058-A529-D7F830402A8F}" srcOrd="0" destOrd="0" presId="urn:microsoft.com/office/officeart/2005/8/layout/chevronAccent+Icon"/>
    <dgm:cxn modelId="{0D9FB592-0B03-F042-8132-65F11D999DC3}" type="presParOf" srcId="{367FAAF6-A474-4915-883F-468BDF9FB765}" destId="{734B6EB7-70C7-4D6F-BE4C-D4B84DFBF62F}" srcOrd="1" destOrd="0" presId="urn:microsoft.com/office/officeart/2005/8/layout/chevronAccent+Icon"/>
    <dgm:cxn modelId="{CE34A5B3-E522-0749-9188-129C47AB1F77}" type="presParOf" srcId="{5317D1B0-C1EA-401D-8E4D-7E9B664181D8}" destId="{301CA5E8-61DC-4BE3-9B36-80C363E7C126}" srcOrd="5" destOrd="0" presId="urn:microsoft.com/office/officeart/2005/8/layout/chevronAccent+Icon"/>
    <dgm:cxn modelId="{A9B9D544-7B16-A546-85C9-6D37A827417E}" type="presParOf" srcId="{5317D1B0-C1EA-401D-8E4D-7E9B664181D8}" destId="{C6BBD8C1-D973-413A-AA74-B983F6DCE154}" srcOrd="6" destOrd="0" presId="urn:microsoft.com/office/officeart/2005/8/layout/chevronAccent+Icon"/>
    <dgm:cxn modelId="{04FD9BB1-4647-F743-A5C1-D8CAAFAECF1A}" type="presParOf" srcId="{C6BBD8C1-D973-413A-AA74-B983F6DCE154}" destId="{A6D12499-BEA8-4985-A293-91EB8B16C702}" srcOrd="0" destOrd="0" presId="urn:microsoft.com/office/officeart/2005/8/layout/chevronAccent+Icon"/>
    <dgm:cxn modelId="{A42BA1A0-3790-E047-9FBF-D17E7E06417F}" type="presParOf" srcId="{C6BBD8C1-D973-413A-AA74-B983F6DCE154}" destId="{C37348C7-9F1F-4D9A-AC86-D17F4E7BA909}" srcOrd="1" destOrd="0" presId="urn:microsoft.com/office/officeart/2005/8/layout/chevronAccent+Icon"/>
    <dgm:cxn modelId="{5CC9B555-35A9-4C46-94CD-45373E00DBE2}" type="presParOf" srcId="{5317D1B0-C1EA-401D-8E4D-7E9B664181D8}" destId="{281E3C16-A69C-46AF-9FA0-DE523A3F4576}" srcOrd="7" destOrd="0" presId="urn:microsoft.com/office/officeart/2005/8/layout/chevronAccent+Icon"/>
    <dgm:cxn modelId="{688CA754-A89A-E24D-BB1C-267978F0BCCB}" type="presParOf" srcId="{5317D1B0-C1EA-401D-8E4D-7E9B664181D8}" destId="{06071B43-51CC-4597-866E-CBED14BCEBAA}" srcOrd="8" destOrd="0" presId="urn:microsoft.com/office/officeart/2005/8/layout/chevronAccent+Icon"/>
    <dgm:cxn modelId="{003683D1-BC70-BC49-A98E-F393D41F06BA}" type="presParOf" srcId="{06071B43-51CC-4597-866E-CBED14BCEBAA}" destId="{460B7358-518A-43D6-B05B-F8C3F36A428F}" srcOrd="0" destOrd="0" presId="urn:microsoft.com/office/officeart/2005/8/layout/chevronAccent+Icon"/>
    <dgm:cxn modelId="{C069FD5A-5476-E845-83B7-46D880BF92B9}" type="presParOf" srcId="{06071B43-51CC-4597-866E-CBED14BCEBAA}" destId="{41F83BF6-0753-4F6A-BE4E-59EC7F04457B}" srcOrd="1" destOrd="0" presId="urn:microsoft.com/office/officeart/2005/8/layout/chevronAccent+Icon"/>
    <dgm:cxn modelId="{DB02BF49-A68D-A94F-A90F-EDB044D2AAD3}" type="presParOf" srcId="{5317D1B0-C1EA-401D-8E4D-7E9B664181D8}" destId="{70E6A31B-5BE9-4632-80B4-4D64444CEE9A}" srcOrd="9" destOrd="0" presId="urn:microsoft.com/office/officeart/2005/8/layout/chevronAccent+Icon"/>
    <dgm:cxn modelId="{41CE2E4C-3E8B-F349-9A66-C50ACBEE5992}" type="presParOf" srcId="{5317D1B0-C1EA-401D-8E4D-7E9B664181D8}" destId="{818F7327-55D1-4926-9533-F184AD404AE8}" srcOrd="10" destOrd="0" presId="urn:microsoft.com/office/officeart/2005/8/layout/chevronAccent+Icon"/>
    <dgm:cxn modelId="{5A02AEEA-D9F3-C141-B7ED-3FDD4D421A07}" type="presParOf" srcId="{818F7327-55D1-4926-9533-F184AD404AE8}" destId="{06768C7F-45FD-4A49-9EF5-47AE19AA12B7}" srcOrd="0" destOrd="0" presId="urn:microsoft.com/office/officeart/2005/8/layout/chevronAccent+Icon"/>
    <dgm:cxn modelId="{18F476CB-74FF-3547-BD97-67ECC6D35E2F}" type="presParOf" srcId="{818F7327-55D1-4926-9533-F184AD404AE8}" destId="{CCFC3B4E-939E-4B58-BD04-FF0109A7866F}" srcOrd="1" destOrd="0" presId="urn:microsoft.com/office/officeart/2005/8/layout/chevronAccent+Icon"/>
    <dgm:cxn modelId="{ED892F54-FA48-514A-8653-3468CC3377F1}" type="presParOf" srcId="{5317D1B0-C1EA-401D-8E4D-7E9B664181D8}" destId="{1F3EEEDA-67BC-8844-B07E-BF02E5EFDC79}" srcOrd="11" destOrd="0" presId="urn:microsoft.com/office/officeart/2005/8/layout/chevronAccent+Icon"/>
    <dgm:cxn modelId="{7F208F50-9753-754A-8024-D466818BD2D5}" type="presParOf" srcId="{5317D1B0-C1EA-401D-8E4D-7E9B664181D8}" destId="{5F2A112E-9AD9-374D-AE38-0D05249BAE73}" srcOrd="12" destOrd="0" presId="urn:microsoft.com/office/officeart/2005/8/layout/chevronAccent+Icon"/>
    <dgm:cxn modelId="{94FE21A9-BA50-3340-A149-816392303FF0}" type="presParOf" srcId="{5F2A112E-9AD9-374D-AE38-0D05249BAE73}" destId="{F9DB560A-0851-F442-A105-4909E5E784C0}" srcOrd="0" destOrd="0" presId="urn:microsoft.com/office/officeart/2005/8/layout/chevronAccent+Icon"/>
    <dgm:cxn modelId="{383BB95D-604E-8F4A-8984-8583EA51968F}" type="presParOf" srcId="{5F2A112E-9AD9-374D-AE38-0D05249BAE73}" destId="{E1F8275D-5AE2-8F4A-8E29-F7E9261E65AC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65CA78-86A7-4CA8-899E-837AE292E38E}">
      <dsp:nvSpPr>
        <dsp:cNvPr id="0" name=""/>
        <dsp:cNvSpPr/>
      </dsp:nvSpPr>
      <dsp:spPr>
        <a:xfrm>
          <a:off x="220010" y="980093"/>
          <a:ext cx="1113165" cy="429682"/>
        </a:xfrm>
        <a:prstGeom prst="chevron">
          <a:avLst>
            <a:gd name="adj" fmla="val 4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D1903C-EC20-48CC-A31A-018ED42EDB85}">
      <dsp:nvSpPr>
        <dsp:cNvPr id="0" name=""/>
        <dsp:cNvSpPr/>
      </dsp:nvSpPr>
      <dsp:spPr>
        <a:xfrm>
          <a:off x="298051" y="1338880"/>
          <a:ext cx="940006" cy="14065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&lt;10% population with health insurance</a:t>
          </a:r>
          <a:endParaRPr lang="en-US" sz="1100" kern="1200" dirty="0"/>
        </a:p>
      </dsp:txBody>
      <dsp:txXfrm>
        <a:off x="325583" y="1366412"/>
        <a:ext cx="884942" cy="1351495"/>
      </dsp:txXfrm>
    </dsp:sp>
    <dsp:sp modelId="{C8A20A0E-E7E9-43FB-B310-602050BDC9C2}">
      <dsp:nvSpPr>
        <dsp:cNvPr id="0" name=""/>
        <dsp:cNvSpPr/>
      </dsp:nvSpPr>
      <dsp:spPr>
        <a:xfrm>
          <a:off x="1491493" y="980093"/>
          <a:ext cx="1113165" cy="429682"/>
        </a:xfrm>
        <a:prstGeom prst="chevron">
          <a:avLst>
            <a:gd name="adj" fmla="val 4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C1C5BB-C4EB-4B71-8595-793C0FF49301}">
      <dsp:nvSpPr>
        <dsp:cNvPr id="0" name=""/>
        <dsp:cNvSpPr/>
      </dsp:nvSpPr>
      <dsp:spPr>
        <a:xfrm>
          <a:off x="1569534" y="1338880"/>
          <a:ext cx="940006" cy="14065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70%  population with health insurance</a:t>
          </a:r>
          <a:endParaRPr lang="en-US" sz="1100" kern="1200" dirty="0"/>
        </a:p>
      </dsp:txBody>
      <dsp:txXfrm>
        <a:off x="1597066" y="1366412"/>
        <a:ext cx="884942" cy="1351495"/>
      </dsp:txXfrm>
    </dsp:sp>
    <dsp:sp modelId="{B47D4CEB-CC81-4058-A529-D7F830402A8F}">
      <dsp:nvSpPr>
        <dsp:cNvPr id="0" name=""/>
        <dsp:cNvSpPr/>
      </dsp:nvSpPr>
      <dsp:spPr>
        <a:xfrm>
          <a:off x="2762976" y="980093"/>
          <a:ext cx="1113165" cy="429682"/>
        </a:xfrm>
        <a:prstGeom prst="chevron">
          <a:avLst>
            <a:gd name="adj" fmla="val 4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4B6EB7-70C7-4D6F-BE4C-D4B84DFBF62F}">
      <dsp:nvSpPr>
        <dsp:cNvPr id="0" name=""/>
        <dsp:cNvSpPr/>
      </dsp:nvSpPr>
      <dsp:spPr>
        <a:xfrm>
          <a:off x="2841016" y="1338880"/>
          <a:ext cx="940006" cy="14065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Medicare &amp; Medicaid</a:t>
          </a:r>
          <a:endParaRPr lang="en-US" sz="1100" kern="1200" dirty="0"/>
        </a:p>
      </dsp:txBody>
      <dsp:txXfrm>
        <a:off x="2868548" y="1366412"/>
        <a:ext cx="884942" cy="1351495"/>
      </dsp:txXfrm>
    </dsp:sp>
    <dsp:sp modelId="{A6D12499-BEA8-4985-A293-91EB8B16C702}">
      <dsp:nvSpPr>
        <dsp:cNvPr id="0" name=""/>
        <dsp:cNvSpPr/>
      </dsp:nvSpPr>
      <dsp:spPr>
        <a:xfrm>
          <a:off x="4034459" y="980093"/>
          <a:ext cx="1113165" cy="429682"/>
        </a:xfrm>
        <a:prstGeom prst="chevron">
          <a:avLst>
            <a:gd name="adj" fmla="val 4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7348C7-9F1F-4D9A-AC86-D17F4E7BA909}">
      <dsp:nvSpPr>
        <dsp:cNvPr id="0" name=""/>
        <dsp:cNvSpPr/>
      </dsp:nvSpPr>
      <dsp:spPr>
        <a:xfrm>
          <a:off x="4112499" y="1338880"/>
          <a:ext cx="940006" cy="14065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Health Maintenance Organizations (HMO)</a:t>
          </a:r>
          <a:endParaRPr lang="en-US" sz="900" kern="1200" dirty="0"/>
        </a:p>
      </dsp:txBody>
      <dsp:txXfrm>
        <a:off x="4140031" y="1366412"/>
        <a:ext cx="884942" cy="1351495"/>
      </dsp:txXfrm>
    </dsp:sp>
    <dsp:sp modelId="{460B7358-518A-43D6-B05B-F8C3F36A428F}">
      <dsp:nvSpPr>
        <dsp:cNvPr id="0" name=""/>
        <dsp:cNvSpPr/>
      </dsp:nvSpPr>
      <dsp:spPr>
        <a:xfrm>
          <a:off x="5305942" y="980093"/>
          <a:ext cx="1113165" cy="429682"/>
        </a:xfrm>
        <a:prstGeom prst="chevron">
          <a:avLst>
            <a:gd name="adj" fmla="val 4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F83BF6-0753-4F6A-BE4E-59EC7F04457B}">
      <dsp:nvSpPr>
        <dsp:cNvPr id="0" name=""/>
        <dsp:cNvSpPr/>
      </dsp:nvSpPr>
      <dsp:spPr>
        <a:xfrm>
          <a:off x="5383982" y="1312615"/>
          <a:ext cx="940006" cy="1459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Preferred Provider Organizations (PPO)</a:t>
          </a:r>
          <a:endParaRPr lang="en-US" sz="900" kern="1200" dirty="0"/>
        </a:p>
      </dsp:txBody>
      <dsp:txXfrm>
        <a:off x="5411514" y="1340147"/>
        <a:ext cx="884942" cy="1404024"/>
      </dsp:txXfrm>
    </dsp:sp>
    <dsp:sp modelId="{06768C7F-45FD-4A49-9EF5-47AE19AA12B7}">
      <dsp:nvSpPr>
        <dsp:cNvPr id="0" name=""/>
        <dsp:cNvSpPr/>
      </dsp:nvSpPr>
      <dsp:spPr>
        <a:xfrm>
          <a:off x="6493303" y="980093"/>
          <a:ext cx="1113165" cy="429682"/>
        </a:xfrm>
        <a:prstGeom prst="chevron">
          <a:avLst>
            <a:gd name="adj" fmla="val 4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FC3B4E-939E-4B58-BD04-FF0109A7866F}">
      <dsp:nvSpPr>
        <dsp:cNvPr id="0" name=""/>
        <dsp:cNvSpPr/>
      </dsp:nvSpPr>
      <dsp:spPr>
        <a:xfrm>
          <a:off x="6572143" y="1338880"/>
          <a:ext cx="940006" cy="14065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Consumer Directed Health Plans (CDHP)</a:t>
          </a:r>
          <a:endParaRPr lang="en-US" sz="1100" kern="1200" dirty="0"/>
        </a:p>
      </dsp:txBody>
      <dsp:txXfrm>
        <a:off x="6599675" y="1366412"/>
        <a:ext cx="884942" cy="1351495"/>
      </dsp:txXfrm>
    </dsp:sp>
    <dsp:sp modelId="{F9DB560A-0851-F442-A105-4909E5E784C0}">
      <dsp:nvSpPr>
        <dsp:cNvPr id="0" name=""/>
        <dsp:cNvSpPr/>
      </dsp:nvSpPr>
      <dsp:spPr>
        <a:xfrm>
          <a:off x="7678860" y="972324"/>
          <a:ext cx="1113165" cy="429682"/>
        </a:xfrm>
        <a:prstGeom prst="chevron">
          <a:avLst>
            <a:gd name="adj" fmla="val 4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F8275D-5AE2-8F4A-8E29-F7E9261E65AC}">
      <dsp:nvSpPr>
        <dsp:cNvPr id="0" name=""/>
        <dsp:cNvSpPr/>
      </dsp:nvSpPr>
      <dsp:spPr>
        <a:xfrm>
          <a:off x="7760867" y="1328872"/>
          <a:ext cx="979618" cy="13940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50" kern="1200" dirty="0" smtClean="0"/>
            <a:t>Accountable Care Organizations (ACO)</a:t>
          </a:r>
          <a:endParaRPr lang="en-US" sz="950" kern="1200" dirty="0"/>
        </a:p>
      </dsp:txBody>
      <dsp:txXfrm>
        <a:off x="7789559" y="1357564"/>
        <a:ext cx="922234" cy="13366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0.119</cdr:x>
      <cdr:y>0.56346</cdr:y>
    </cdr:from>
    <cdr:to>
      <cdr:x>0.26991</cdr:x>
      <cdr:y>0.59166</cdr:y>
    </cdr:to>
    <cdr:cxnSp macro="">
      <cdr:nvCxnSpPr>
        <cdr:cNvPr id="3" name="Straight Arrow Connector 2"/>
        <cdr:cNvCxnSpPr/>
      </cdr:nvCxnSpPr>
      <cdr:spPr>
        <a:xfrm xmlns:a="http://schemas.openxmlformats.org/drawingml/2006/main" flipV="1">
          <a:off x="924953" y="3251392"/>
          <a:ext cx="1172933" cy="16272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0.28409</cdr:x>
      <cdr:y>0.28571</cdr:y>
    </cdr:from>
    <cdr:to>
      <cdr:x>0.43182</cdr:x>
      <cdr:y>0.40026</cdr:y>
    </cdr:to>
    <cdr:cxnSp macro="">
      <cdr:nvCxnSpPr>
        <cdr:cNvPr id="5" name="Straight Arrow Connector 4"/>
        <cdr:cNvCxnSpPr/>
      </cdr:nvCxnSpPr>
      <cdr:spPr>
        <a:xfrm xmlns:a="http://schemas.openxmlformats.org/drawingml/2006/main" flipV="1">
          <a:off x="1905000" y="1066800"/>
          <a:ext cx="990600" cy="42767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0.47281</cdr:x>
      <cdr:y>0.11991</cdr:y>
    </cdr:from>
    <cdr:to>
      <cdr:x>0.61527</cdr:x>
      <cdr:y>0.19242</cdr:y>
    </cdr:to>
    <cdr:cxnSp macro="">
      <cdr:nvCxnSpPr>
        <cdr:cNvPr id="7" name="Straight Arrow Connector 6"/>
        <cdr:cNvCxnSpPr/>
      </cdr:nvCxnSpPr>
      <cdr:spPr>
        <a:xfrm xmlns:a="http://schemas.openxmlformats.org/drawingml/2006/main">
          <a:off x="3674866" y="691947"/>
          <a:ext cx="1107256" cy="41841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0.64949</cdr:x>
      <cdr:y>0.6309</cdr:y>
    </cdr:from>
    <cdr:to>
      <cdr:x>0.78066</cdr:x>
      <cdr:y>0.71147</cdr:y>
    </cdr:to>
    <cdr:cxnSp macro="">
      <cdr:nvCxnSpPr>
        <cdr:cNvPr id="9" name="Straight Arrow Connector 8"/>
        <cdr:cNvCxnSpPr/>
      </cdr:nvCxnSpPr>
      <cdr:spPr>
        <a:xfrm xmlns:a="http://schemas.openxmlformats.org/drawingml/2006/main">
          <a:off x="5048065" y="3640545"/>
          <a:ext cx="1019505" cy="464923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0.81818</cdr:x>
      <cdr:y>0.7353</cdr:y>
    </cdr:from>
    <cdr:to>
      <cdr:x>0.97192</cdr:x>
      <cdr:y>0.73732</cdr:y>
    </cdr:to>
    <cdr:cxnSp macro="">
      <cdr:nvCxnSpPr>
        <cdr:cNvPr id="11" name="Straight Arrow Connector 10"/>
        <cdr:cNvCxnSpPr/>
      </cdr:nvCxnSpPr>
      <cdr:spPr>
        <a:xfrm xmlns:a="http://schemas.openxmlformats.org/drawingml/2006/main">
          <a:off x="6359222" y="4243006"/>
          <a:ext cx="1194929" cy="1165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 b="0"/>
            </a:lvl1pPr>
          </a:lstStyle>
          <a:p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 b="0"/>
            </a:lvl1pPr>
          </a:lstStyle>
          <a:p>
            <a:endParaRPr lang="en-US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 b="0"/>
            </a:lvl1pPr>
          </a:lstStyle>
          <a:p>
            <a:endParaRPr lang="en-US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 b="0"/>
            </a:lvl1pPr>
          </a:lstStyle>
          <a:p>
            <a:fld id="{63157830-68DE-4614-A85C-2CA3A5E379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5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 b="0"/>
            </a:lvl1pPr>
          </a:lstStyle>
          <a:p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 b="0"/>
            </a:lvl1pPr>
          </a:lstStyle>
          <a:p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 b="0"/>
            </a:lvl1pPr>
          </a:lstStyle>
          <a:p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 b="0"/>
            </a:lvl1pPr>
          </a:lstStyle>
          <a:p>
            <a:fld id="{4AE6FB42-C442-4312-8ABA-B2C4C2CF34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913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6FB42-C442-4312-8ABA-B2C4C2CF348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90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61312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6FB42-C442-4312-8ABA-B2C4C2CF348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27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6FB42-C442-4312-8ABA-B2C4C2CF348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78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6FB42-C442-4312-8ABA-B2C4C2CF348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51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6FB42-C442-4312-8ABA-B2C4C2CF348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49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6FB42-C442-4312-8ABA-B2C4C2CF348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46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6FB42-C442-4312-8ABA-B2C4C2CF348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02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6FB42-C442-4312-8ABA-B2C4C2CF348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928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mtClean="0"/>
              <a:t>What's the Emergency?</a:t>
            </a:r>
          </a:p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r>
              <a:rPr lang="en-US" smtClean="0"/>
              <a:t>Recognizing which health conditions aren’t true emergencies and are best treated by going to a local urgent care facility rather than the emergency room can help you save your time and money, and reduce overall healthcare costs. </a:t>
            </a:r>
          </a:p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endParaRPr lang="en-US" smtClean="0"/>
          </a:p>
          <a:p>
            <a:pPr marL="228600" indent="-228600">
              <a:buAutoNum type="arabicPeriod"/>
            </a:pPr>
            <a:r>
              <a:rPr lang="en-US" smtClean="0"/>
              <a:t>Many Emergency</a:t>
            </a:r>
            <a:r>
              <a:rPr lang="en-US" baseline="0" smtClean="0"/>
              <a:t> Department Visits Could be Managed at Urgent Care Centers and Retail Clinics. Rand Corporation, 2012. http://www.rand.org/pubs/external_publications/EP20100123.html</a:t>
            </a:r>
          </a:p>
          <a:p>
            <a:pPr marL="228600" indent="-228600">
              <a:buAutoNum type="arabicPeriod"/>
            </a:pPr>
            <a:r>
              <a:rPr lang="en-US" baseline="0" smtClean="0"/>
              <a:t>Emergency Department Pulse Report 2010 patient Perspectives on American Health Care. Press Ganey Associates. http://helpandtraining.pressganey.com/Documents_secure/Pulse%20Reports/2010_ED_Pulse_Report.pdf</a:t>
            </a:r>
          </a:p>
          <a:p>
            <a:pPr marL="228600" indent="-228600">
              <a:buAutoNum type="arabicPeriod"/>
            </a:pPr>
            <a:r>
              <a:rPr lang="en-US" baseline="0" smtClean="0"/>
              <a:t>AHRQ/MEPS DATA: http://meps.ahrq.gov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6FB42-C442-4312-8ABA-B2C4C2CF348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560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Source: State of Obesity. http://stateofobesity.org/healthcare-costs-obesity/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6FB42-C442-4312-8ABA-B2C4C2CF348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47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3400" y="4343400"/>
            <a:ext cx="5715000" cy="4183380"/>
          </a:xfrm>
        </p:spPr>
        <p:txBody>
          <a:bodyPr/>
          <a:lstStyle/>
          <a:p>
            <a:pPr defTabSz="931672">
              <a:defRPr/>
            </a:pPr>
            <a:endParaRPr lang="en-US" sz="1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80C8A-7D14-4890-97DC-0FCD22F5085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324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6FB42-C442-4312-8ABA-B2C4C2CF348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0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0949A-5EF5-40EE-8F29-40B21965654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737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1358084-10F5-4AE0-9488-BA34AB2D2E20}" type="datetime1">
              <a:rPr lang="en-US" smtClean="0"/>
              <a:t>12/1/2016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C8676E-A7E2-4341-83E7-BBB42C4F0FB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2016 National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7417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13F55A-BB29-4CFD-AD98-13DB8A657E82}" type="datetime1">
              <a:rPr lang="en-US" smtClean="0"/>
              <a:t>12/1/2016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C8676E-A7E2-4341-83E7-BBB42C4F0FB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2016 National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3615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50">
              <a:spcBef>
                <a:spcPts val="0"/>
              </a:spcBef>
              <a:defRPr/>
            </a:pPr>
            <a:r>
              <a:rPr lang="en-US" b="1" baseline="0" dirty="0" smtClean="0"/>
              <a:t>Source: Diagnosis were pulled from NYU 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0949A-5EF5-40EE-8F29-40B21965654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7370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619125"/>
            <a:ext cx="4473575" cy="33559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075680" y="8754110"/>
            <a:ext cx="699418" cy="464820"/>
          </a:xfrm>
          <a:prstGeom prst="rect">
            <a:avLst/>
          </a:prstGeom>
        </p:spPr>
        <p:txBody>
          <a:bodyPr/>
          <a:lstStyle/>
          <a:p>
            <a:fld id="{D2357BAA-0794-4028-9158-8B77D09B4EF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National Summit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14DC41F-0043-4419-8F56-196E6116AE83}" type="datetime1">
              <a:rPr lang="en-US" smtClean="0"/>
              <a:t>12/1/2016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0054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6FB42-C442-4312-8ABA-B2C4C2CF348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78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0949A-5EF5-40EE-8F29-40B21965654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7370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6FB42-C442-4312-8ABA-B2C4C2CF348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685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29016-A95D-48BC-8D6B-3A3E84A35534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128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654048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6FB42-C442-4312-8ABA-B2C4C2CF348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038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00A74A-D7E9-45E9-8E85-09CC07B740F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6662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6FB42-C442-4312-8ABA-B2C4C2CF348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6FB42-C442-4312-8ABA-B2C4C2CF348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78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78E2B-2114-DE4F-9BCD-8F224F9667D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375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6FB42-C442-4312-8ABA-B2C4C2CF348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54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26113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5E405-9324-42F5-8C26-119D1A08E5F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86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30275" eaLnBrk="1" hangingPunct="1"/>
            <a:endParaRPr lang="en-US" alt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algn="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algn="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algn="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algn="r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fld id="{8ACFB756-ED1F-4F78-9CEB-B8A1E4E2EDD7}" type="slidenum">
              <a:rPr lang="en-US" altLang="en-US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9019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330285" y="2939758"/>
            <a:ext cx="7447903" cy="1400175"/>
          </a:xfrm>
        </p:spPr>
        <p:txBody>
          <a:bodyPr anchor="ctr"/>
          <a:lstStyle>
            <a:lvl1pPr>
              <a:defRPr sz="4400" b="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21811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60144" y="4794420"/>
            <a:ext cx="6783856" cy="938535"/>
          </a:xfrm>
        </p:spPr>
        <p:txBody>
          <a:bodyPr anchor="ctr"/>
          <a:lstStyle>
            <a:lvl1pPr marL="0" indent="0">
              <a:buFontTx/>
              <a:buNone/>
              <a:defRPr sz="2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7" name="Text Box 39"/>
          <p:cNvSpPr txBox="1">
            <a:spLocks noChangeArrowheads="1"/>
          </p:cNvSpPr>
          <p:nvPr userDrawn="1"/>
        </p:nvSpPr>
        <p:spPr bwMode="auto">
          <a:xfrm>
            <a:off x="358544" y="6367891"/>
            <a:ext cx="397033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</a:rPr>
              <a:t>A Division of Health Care Service Corporation, a Mutual Legal Reserve Company, </a:t>
            </a: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</a:rPr>
              <a:t/>
            </a:r>
            <a:b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</a:rPr>
              <a:t>an 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</a:rPr>
              <a:t>Independent Licensee of the Blue Cross and Blue Shield Association </a:t>
            </a:r>
          </a:p>
        </p:txBody>
      </p:sp>
      <p:pic>
        <p:nvPicPr>
          <p:cNvPr id="14" name="Picture 10" descr="BCBSTX All Single Line Master Outline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448693"/>
            <a:ext cx="3713385" cy="41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465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506" y="1770278"/>
            <a:ext cx="8585994" cy="469996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5A223-BDE3-4662-BD05-6BDBDD2782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895" y="776070"/>
            <a:ext cx="8580438" cy="898525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9009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4FA50-8B36-4B06-A05C-1E58CBA999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22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1" y="222251"/>
            <a:ext cx="84582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61949" y="1371601"/>
            <a:ext cx="8477251" cy="50593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124200" y="6175375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 dirty="0">
                <a:solidFill>
                  <a:srgbClr val="1491E6">
                    <a:lumMod val="40000"/>
                    <a:lumOff val="60000"/>
                  </a:srgbClr>
                </a:solidFill>
                <a:latin typeface="Agency FB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b="1">
                <a:latin typeface="Arial" charset="0"/>
              </a:defRPr>
            </a:lvl1pPr>
          </a:lstStyle>
          <a:p>
            <a:pPr>
              <a:defRPr/>
            </a:pPr>
            <a:fld id="{64E04CDE-8329-47B4-B644-18455EE0148D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0861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45720"/>
            <a:ext cx="7572375" cy="920303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419537"/>
            <a:ext cx="8396469" cy="5247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FC6"/>
                </a:solidFill>
              </a:defRPr>
            </a:lvl1pPr>
          </a:lstStyle>
          <a:p>
            <a:fld id="{D04A894E-39C6-445A-8BB5-07D9C4FD0D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10206" y="6554108"/>
            <a:ext cx="2133203" cy="365125"/>
          </a:xfrm>
          <a:prstGeom prst="rect">
            <a:avLst/>
          </a:prstGeom>
        </p:spPr>
        <p:txBody>
          <a:bodyPr vert="horz" lIns="64008" tIns="32004" rIns="64008" bIns="32004" rtlCol="0" anchor="ctr"/>
          <a:lstStyle>
            <a:lvl1pPr algn="l">
              <a:defRPr sz="700">
                <a:solidFill>
                  <a:srgbClr val="007FC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399" y="6560913"/>
            <a:ext cx="2895203" cy="365125"/>
          </a:xfrm>
          <a:prstGeom prst="rect">
            <a:avLst/>
          </a:prstGeom>
        </p:spPr>
        <p:txBody>
          <a:bodyPr vert="horz" lIns="64008" tIns="32004" rIns="64008" bIns="32004" rtlCol="0" anchor="ctr"/>
          <a:lstStyle>
            <a:lvl1pPr algn="ctr">
              <a:defRPr sz="700">
                <a:solidFill>
                  <a:srgbClr val="007FC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523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4F86D7-EBD8-454A-B855-4D158A3A282D}" type="datetime1">
              <a:rPr lang="en-US" smtClean="0"/>
              <a:t>12/1/2016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98058" y="6356350"/>
            <a:ext cx="3962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MAJOR ACCOUNTS COUNCIL – SPRING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B0A0-F6BB-49B5-BF42-6D7FF9C26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42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8077200" cy="914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 smtClean="0"/>
              <a:t>Insert Slide Title 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477000"/>
            <a:ext cx="685800" cy="203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12FC2C8-A114-4B36-8E6A-33544EB1AB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811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330285" y="2939758"/>
            <a:ext cx="7447903" cy="1400175"/>
          </a:xfrm>
        </p:spPr>
        <p:txBody>
          <a:bodyPr anchor="ctr"/>
          <a:lstStyle>
            <a:lvl1pPr>
              <a:defRPr sz="4400" b="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21811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60144" y="4794420"/>
            <a:ext cx="6783856" cy="938535"/>
          </a:xfrm>
        </p:spPr>
        <p:txBody>
          <a:bodyPr anchor="ctr"/>
          <a:lstStyle>
            <a:lvl1pPr marL="0" indent="0">
              <a:buFontTx/>
              <a:buNone/>
              <a:defRPr sz="2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7" name="Text Box 39"/>
          <p:cNvSpPr txBox="1">
            <a:spLocks noChangeArrowheads="1"/>
          </p:cNvSpPr>
          <p:nvPr userDrawn="1"/>
        </p:nvSpPr>
        <p:spPr bwMode="auto">
          <a:xfrm>
            <a:off x="358544" y="6367891"/>
            <a:ext cx="397033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</a:rPr>
              <a:t>A Division of Health Care Service Corporation, a Mutual Legal Reserve Company, </a:t>
            </a: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</a:rPr>
              <a:t/>
            </a:r>
            <a:b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</a:rPr>
              <a:t>an 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</a:rPr>
              <a:t>Independent Licensee of the Blue Cross and Blue Shield Association </a:t>
            </a:r>
          </a:p>
        </p:txBody>
      </p:sp>
      <p:pic>
        <p:nvPicPr>
          <p:cNvPr id="11" name="Picture 10" descr="BCBSTX All Single Line Master Outline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448693"/>
            <a:ext cx="3713385" cy="41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266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330285" y="2939758"/>
            <a:ext cx="7447903" cy="1400175"/>
          </a:xfrm>
        </p:spPr>
        <p:txBody>
          <a:bodyPr anchor="ctr"/>
          <a:lstStyle>
            <a:lvl1pPr>
              <a:defRPr sz="4400" b="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21811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60144" y="4794420"/>
            <a:ext cx="6783856" cy="938535"/>
          </a:xfrm>
        </p:spPr>
        <p:txBody>
          <a:bodyPr anchor="ctr"/>
          <a:lstStyle>
            <a:lvl1pPr marL="0" indent="0">
              <a:buFontTx/>
              <a:buNone/>
              <a:defRPr sz="2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7" name="Text Box 39"/>
          <p:cNvSpPr txBox="1">
            <a:spLocks noChangeArrowheads="1"/>
          </p:cNvSpPr>
          <p:nvPr userDrawn="1"/>
        </p:nvSpPr>
        <p:spPr bwMode="auto">
          <a:xfrm>
            <a:off x="358544" y="6367891"/>
            <a:ext cx="397033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</a:rPr>
              <a:t>A Division of Health Care Service Corporation, a Mutual Legal Reserve Company, </a:t>
            </a: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</a:rPr>
              <a:t/>
            </a:r>
            <a:b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</a:rPr>
              <a:t>an 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</a:rPr>
              <a:t>Independent Licensee of the Blue Cross and Blue Shield Association </a:t>
            </a:r>
          </a:p>
        </p:txBody>
      </p:sp>
      <p:pic>
        <p:nvPicPr>
          <p:cNvPr id="12" name="Picture 10" descr="BCBSTX All Single Line Master Outline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448693"/>
            <a:ext cx="3713385" cy="41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427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07135" y="3253397"/>
            <a:ext cx="7024688" cy="115570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1624373"/>
            <a:ext cx="7267242" cy="1435608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307135" y="1655227"/>
            <a:ext cx="7924800" cy="1400175"/>
          </a:xfrm>
        </p:spPr>
        <p:txBody>
          <a:bodyPr anchor="b"/>
          <a:lstStyle>
            <a:lvl1pPr>
              <a:defRPr sz="3600" b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pic>
        <p:nvPicPr>
          <p:cNvPr id="9" name="Picture 4" descr="BCBSIL All Single Line Master Outlines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81"/>
          <a:stretch/>
        </p:blipFill>
        <p:spPr bwMode="auto">
          <a:xfrm>
            <a:off x="446314" y="445626"/>
            <a:ext cx="870422" cy="4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550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07135" y="3253397"/>
            <a:ext cx="7024688" cy="115570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1624373"/>
            <a:ext cx="7267242" cy="1435608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307135" y="1655227"/>
            <a:ext cx="7924800" cy="1400175"/>
          </a:xfrm>
        </p:spPr>
        <p:txBody>
          <a:bodyPr anchor="b"/>
          <a:lstStyle>
            <a:lvl1pPr>
              <a:defRPr sz="3600" b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pic>
        <p:nvPicPr>
          <p:cNvPr id="9" name="Picture 4" descr="BCBSIL All Single Line Master Outlines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81"/>
          <a:stretch/>
        </p:blipFill>
        <p:spPr bwMode="auto">
          <a:xfrm>
            <a:off x="446314" y="445626"/>
            <a:ext cx="870422" cy="4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440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1_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07135" y="3253397"/>
            <a:ext cx="7024688" cy="115570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1624373"/>
            <a:ext cx="7267242" cy="1435608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307135" y="1655227"/>
            <a:ext cx="7924800" cy="1400175"/>
          </a:xfrm>
        </p:spPr>
        <p:txBody>
          <a:bodyPr anchor="b"/>
          <a:lstStyle>
            <a:lvl1pPr>
              <a:defRPr sz="3600" b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pic>
        <p:nvPicPr>
          <p:cNvPr id="9" name="Picture 4" descr="BCBSIL All Single Line Master Outlines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81"/>
          <a:stretch/>
        </p:blipFill>
        <p:spPr bwMode="auto">
          <a:xfrm>
            <a:off x="446314" y="445626"/>
            <a:ext cx="870422" cy="4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93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2_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07135" y="3253397"/>
            <a:ext cx="7024688" cy="115570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1624373"/>
            <a:ext cx="7267242" cy="1435608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307135" y="1655227"/>
            <a:ext cx="7924800" cy="1400175"/>
          </a:xfrm>
        </p:spPr>
        <p:txBody>
          <a:bodyPr anchor="b"/>
          <a:lstStyle>
            <a:lvl1pPr>
              <a:defRPr sz="3600" b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pic>
        <p:nvPicPr>
          <p:cNvPr id="9" name="Picture 4" descr="BCBSIL All Single Line Master Outlines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81"/>
          <a:stretch/>
        </p:blipFill>
        <p:spPr bwMode="auto">
          <a:xfrm>
            <a:off x="446314" y="445626"/>
            <a:ext cx="870422" cy="4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825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_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07135" y="3253397"/>
            <a:ext cx="7024688" cy="115570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1624373"/>
            <a:ext cx="7267242" cy="1435608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307135" y="1655227"/>
            <a:ext cx="7924800" cy="1400175"/>
          </a:xfrm>
        </p:spPr>
        <p:txBody>
          <a:bodyPr anchor="b"/>
          <a:lstStyle>
            <a:lvl1pPr>
              <a:defRPr sz="3600" b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pic>
        <p:nvPicPr>
          <p:cNvPr id="9" name="Picture 4" descr="BCBSIL All Single Line Master Outlines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81"/>
          <a:stretch/>
        </p:blipFill>
        <p:spPr bwMode="auto">
          <a:xfrm>
            <a:off x="446314" y="445626"/>
            <a:ext cx="870422" cy="4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70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4_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07135" y="3253397"/>
            <a:ext cx="7024688" cy="115570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1624373"/>
            <a:ext cx="7267242" cy="1435608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307135" y="1655227"/>
            <a:ext cx="7924800" cy="1400175"/>
          </a:xfrm>
        </p:spPr>
        <p:txBody>
          <a:bodyPr anchor="b"/>
          <a:lstStyle>
            <a:lvl1pPr>
              <a:defRPr sz="3600" b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pic>
        <p:nvPicPr>
          <p:cNvPr id="9" name="Picture 4" descr="BCBSIL All Single Line Master Outlines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81"/>
          <a:stretch/>
        </p:blipFill>
        <p:spPr bwMode="auto">
          <a:xfrm>
            <a:off x="446314" y="445626"/>
            <a:ext cx="870422" cy="4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52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5906" y="0"/>
            <a:ext cx="7162800" cy="61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0506" y="752354"/>
            <a:ext cx="8585994" cy="571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1709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23100" y="6635830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fld id="{1384FA50-8B36-4B06-A05C-1E58CBA999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695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698" r:id="rId10"/>
    <p:sldLayoutId id="2147483700" r:id="rId11"/>
    <p:sldLayoutId id="2147483709" r:id="rId12"/>
    <p:sldLayoutId id="2147483710" r:id="rId13"/>
    <p:sldLayoutId id="2147483711" r:id="rId14"/>
    <p:sldLayoutId id="2147483712" r:id="rId15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0">
          <a:solidFill>
            <a:schemeClr val="bg1"/>
          </a:solidFill>
          <a:latin typeface="Franklin Gothic Medium" panose="020B0603020102020204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fontAlgn="base">
        <a:spcBef>
          <a:spcPct val="4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0000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rgbClr val="0000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200">
          <a:solidFill>
            <a:srgbClr val="0000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2.xml"/><Relationship Id="rId11" Type="http://schemas.microsoft.com/office/2007/relationships/hdphoto" Target="../media/hdphoto2.wdp"/><Relationship Id="rId5" Type="http://schemas.openxmlformats.org/officeDocument/2006/relationships/diagramLayout" Target="../diagrams/layout2.xml"/><Relationship Id="rId10" Type="http://schemas.openxmlformats.org/officeDocument/2006/relationships/image" Target="../media/image35.png"/><Relationship Id="rId4" Type="http://schemas.openxmlformats.org/officeDocument/2006/relationships/diagramData" Target="../diagrams/data2.xml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4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sz="1800" b="1" dirty="0" smtClean="0"/>
              <a:t>Jack Towsley</a:t>
            </a:r>
          </a:p>
          <a:p>
            <a:r>
              <a:rPr lang="en-US" sz="1400" dirty="0" smtClean="0"/>
              <a:t>Divisional Senior Vice President, Health Care Delivery</a:t>
            </a:r>
            <a:br>
              <a:rPr lang="en-US" sz="1400" dirty="0" smtClean="0"/>
            </a:br>
            <a:r>
              <a:rPr lang="en-US" sz="1400" dirty="0" smtClean="0"/>
              <a:t>Blue Cross and Blue Shield of Texas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4219" y="3180028"/>
            <a:ext cx="727035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bg1"/>
                </a:solidFill>
                <a:latin typeface="Franklin Gothic Demi" panose="020B070302010202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altLang="en-US" sz="3500" kern="0" dirty="0">
                <a:solidFill>
                  <a:srgbClr val="FFC000"/>
                </a:solidFill>
                <a:ea typeface="ＭＳ Ｐゴシック" pitchFamily="-65" charset="-128"/>
              </a:rPr>
              <a:t>Making Cent$ of Health Care </a:t>
            </a:r>
            <a:r>
              <a:rPr lang="en-US" altLang="en-US" sz="3500" kern="0" dirty="0" smtClean="0">
                <a:solidFill>
                  <a:srgbClr val="FFC000"/>
                </a:solidFill>
                <a:ea typeface="ＭＳ Ｐゴシック" pitchFamily="-65" charset="-128"/>
              </a:rPr>
              <a:t>Costs</a:t>
            </a:r>
            <a:endParaRPr lang="en-US" altLang="en-US" sz="3500" kern="0" dirty="0">
              <a:solidFill>
                <a:srgbClr val="FFC000"/>
              </a:solidFill>
              <a:ea typeface="ＭＳ Ｐゴシック" pitchFamily="-65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8919" y="3668903"/>
            <a:ext cx="70756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FontTx/>
              <a:buNone/>
              <a:defRPr sz="20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1600" b="0" i="1" kern="0" dirty="0" smtClean="0">
                <a:solidFill>
                  <a:schemeClr val="bg1"/>
                </a:solidFill>
                <a:ea typeface="ＭＳ Ｐゴシック" pitchFamily="-65" charset="-128"/>
              </a:rPr>
              <a:t>Understanding health care cost drivers and what YOU can do about it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5961413" y="6236039"/>
            <a:ext cx="3068920" cy="62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FontTx/>
              <a:buNone/>
              <a:defRPr sz="20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en-US" sz="1200" b="1" kern="0" dirty="0" smtClean="0">
                <a:solidFill>
                  <a:schemeClr val="bg1"/>
                </a:solidFill>
              </a:rPr>
              <a:t>Southern Obesity Summit</a:t>
            </a:r>
          </a:p>
          <a:p>
            <a:pPr algn="r"/>
            <a:r>
              <a:rPr lang="en-US" sz="1050" b="0" kern="0" dirty="0" smtClean="0">
                <a:solidFill>
                  <a:schemeClr val="bg1"/>
                </a:solidFill>
              </a:rPr>
              <a:t>Monday, November 14, 2016</a:t>
            </a:r>
          </a:p>
        </p:txBody>
      </p:sp>
    </p:spTree>
    <p:extLst>
      <p:ext uri="{BB962C8B-B14F-4D97-AF65-F5344CB8AC3E}">
        <p14:creationId xmlns:p14="http://schemas.microsoft.com/office/powerpoint/2010/main" val="220919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/>
        </p:nvSpPr>
        <p:spPr>
          <a:xfrm rot="20816047">
            <a:off x="574959" y="2043557"/>
            <a:ext cx="5288748" cy="2384440"/>
          </a:xfrm>
          <a:prstGeom prst="homePlate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30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fld id="{468F7430-C762-4D65-B888-E2EFE6548565}" type="slidenum">
              <a:rPr lang="en-US" altLang="en-US">
                <a:solidFill>
                  <a:schemeClr val="bg1"/>
                </a:solidFill>
              </a:rPr>
              <a:pPr eaLnBrk="1" hangingPunct="1"/>
              <a:t>10</a:t>
            </a:fld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45721"/>
            <a:ext cx="7572375" cy="548046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pitchFamily="-65" charset="-128"/>
              </a:rPr>
              <a:t>Cost-SHIFTING And Taxes</a:t>
            </a:r>
            <a:endParaRPr lang="en-US" altLang="en-US" sz="1600" dirty="0" smtClean="0">
              <a:ea typeface="ＭＳ Ｐゴシック" pitchFamily="-65" charset="-128"/>
            </a:endParaRP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body" idx="1"/>
          </p:nvPr>
        </p:nvSpPr>
        <p:spPr>
          <a:xfrm rot="20819716">
            <a:off x="797611" y="2430657"/>
            <a:ext cx="4482906" cy="2031144"/>
          </a:xfrm>
        </p:spPr>
        <p:txBody>
          <a:bodyPr/>
          <a:lstStyle/>
          <a:p>
            <a:pPr marL="0" indent="0">
              <a:spcAft>
                <a:spcPct val="30000"/>
              </a:spcAft>
              <a:buNone/>
            </a:pPr>
            <a:r>
              <a:rPr lang="en-US" altLang="en-US" sz="2100" dirty="0" smtClean="0">
                <a:ea typeface="ＭＳ Ｐゴシック" pitchFamily="-65" charset="-128"/>
              </a:rPr>
              <a:t>Lower payments </a:t>
            </a:r>
            <a:r>
              <a:rPr lang="en-US" altLang="en-US" sz="2100" dirty="0">
                <a:ea typeface="ＭＳ Ｐゴシック" pitchFamily="-65" charset="-128"/>
              </a:rPr>
              <a:t>by Medicare and Medicaid force providers to charge health insurers more to make up the difference, resulting in a typical family paying more in premiums.</a:t>
            </a:r>
            <a:endParaRPr lang="en-US" altLang="en-US" sz="2100" b="1" dirty="0">
              <a:ea typeface="ＭＳ Ｐゴシック" pitchFamily="-65" charset="-128"/>
            </a:endParaRPr>
          </a:p>
          <a:p>
            <a:pPr marL="0" indent="0">
              <a:spcAft>
                <a:spcPct val="30000"/>
              </a:spcAft>
              <a:buNone/>
            </a:pPr>
            <a:endParaRPr lang="en-US" altLang="en-US" sz="2100" b="1" dirty="0" smtClean="0">
              <a:ea typeface="ＭＳ Ｐゴシック" pitchFamily="-65" charset="-128"/>
            </a:endParaRP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165099" y="6010275"/>
            <a:ext cx="881264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1"/>
              </a:buClr>
              <a:buChar char="•"/>
              <a:tabLst>
                <a:tab pos="115888" algn="l"/>
                <a:tab pos="465138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tabLst>
                <a:tab pos="115888" algn="l"/>
                <a:tab pos="4651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Char char="•"/>
              <a:tabLst>
                <a:tab pos="115888" algn="l"/>
                <a:tab pos="465138" algn="l"/>
              </a:tabLst>
              <a:defRPr sz="1600">
                <a:solidFill>
                  <a:srgbClr val="000000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tabLst>
                <a:tab pos="115888" algn="l"/>
                <a:tab pos="465138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Char char="»"/>
              <a:tabLst>
                <a:tab pos="115888" algn="l"/>
                <a:tab pos="465138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tabLst>
                <a:tab pos="115888" algn="l"/>
                <a:tab pos="465138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tabLst>
                <a:tab pos="115888" algn="l"/>
                <a:tab pos="465138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tabLst>
                <a:tab pos="115888" algn="l"/>
                <a:tab pos="465138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tabLst>
                <a:tab pos="115888" algn="l"/>
                <a:tab pos="465138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en-US" sz="1000" b="0" dirty="0"/>
              <a:t>*</a:t>
            </a:r>
            <a:r>
              <a:rPr lang="en-US" altLang="en-US" sz="1000" b="0" dirty="0" err="1"/>
              <a:t>Milliman</a:t>
            </a:r>
            <a:r>
              <a:rPr lang="en-US" altLang="en-US" sz="1000" b="0" dirty="0"/>
              <a:t>, Hospital and Physician Cost Shift: Payment Level Comparison of Medicare, Medicaid and Commercial Payers, December 2008</a:t>
            </a:r>
          </a:p>
          <a:p>
            <a:pPr eaLnBrk="1" hangingPunct="1"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en-US" sz="1000" b="0" dirty="0"/>
              <a:t>**</a:t>
            </a:r>
            <a:r>
              <a:rPr lang="en-US" altLang="en-US" sz="1000" b="0" dirty="0" err="1"/>
              <a:t>PriceWaterhouseCoopers</a:t>
            </a:r>
            <a:r>
              <a:rPr lang="en-US" altLang="en-US" sz="1000" b="0" dirty="0"/>
              <a:t> (2009) Potential Impact of Health Reform on the Cost of Private Health Insurance Coverage                                                                ***Kaiser Family Foundation, Employer Health Benefits 2009 Annual Survey	</a:t>
            </a:r>
          </a:p>
        </p:txBody>
      </p:sp>
      <p:pic>
        <p:nvPicPr>
          <p:cNvPr id="6" name="Picture 5" descr="Slide12_objects.eps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4" t="68665"/>
          <a:stretch/>
        </p:blipFill>
        <p:spPr>
          <a:xfrm>
            <a:off x="5737332" y="1247392"/>
            <a:ext cx="2947475" cy="4194111"/>
          </a:xfrm>
          <a:prstGeom prst="rect">
            <a:avLst/>
          </a:prstGeom>
        </p:spPr>
      </p:pic>
      <p:sp>
        <p:nvSpPr>
          <p:cNvPr id="8" name="Arc 7"/>
          <p:cNvSpPr/>
          <p:nvPr/>
        </p:nvSpPr>
        <p:spPr>
          <a:xfrm rot="19034735">
            <a:off x="5506241" y="2496738"/>
            <a:ext cx="1549925" cy="1211142"/>
          </a:xfrm>
          <a:prstGeom prst="arc">
            <a:avLst/>
          </a:prstGeom>
          <a:ln w="76200">
            <a:solidFill>
              <a:schemeClr val="accent3"/>
            </a:solidFill>
            <a:prstDash val="soli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5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ahipcoverage.com/wp-content/uploads/2012/11/ProviderConsolida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23191" r="2829" b="75686"/>
          <a:stretch/>
        </p:blipFill>
        <p:spPr bwMode="auto">
          <a:xfrm>
            <a:off x="0" y="617516"/>
            <a:ext cx="9144000" cy="7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45721"/>
            <a:ext cx="7572375" cy="559922"/>
          </a:xfrm>
        </p:spPr>
        <p:txBody>
          <a:bodyPr/>
          <a:lstStyle/>
          <a:p>
            <a:r>
              <a:rPr lang="en-US" dirty="0" smtClean="0"/>
              <a:t>Provider consolidations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A894E-39C6-445A-8BB5-07D9C4FD0D4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2" descr="http://www.ahipcoverage.com/wp-content/uploads/2012/11/ProviderConsolida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23191" r="2829" b="75686"/>
          <a:stretch/>
        </p:blipFill>
        <p:spPr bwMode="auto">
          <a:xfrm>
            <a:off x="0" y="6099848"/>
            <a:ext cx="9144000" cy="53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ahipcoverage.com/wp-content/uploads/2012/11/ProviderConsolida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6" r="-144" b="85882"/>
          <a:stretch/>
        </p:blipFill>
        <p:spPr bwMode="auto">
          <a:xfrm>
            <a:off x="7920842" y="617517"/>
            <a:ext cx="1234044" cy="74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ahipcoverage.com/wp-content/uploads/2012/11/ProviderConsolida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23191" r="2829" b="7877"/>
          <a:stretch/>
        </p:blipFill>
        <p:spPr bwMode="auto">
          <a:xfrm>
            <a:off x="0" y="1330036"/>
            <a:ext cx="9144000" cy="510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0" y="1330035"/>
            <a:ext cx="4572000" cy="5201394"/>
            <a:chOff x="0" y="1330035"/>
            <a:chExt cx="4572000" cy="5201394"/>
          </a:xfrm>
        </p:grpSpPr>
        <p:pic>
          <p:nvPicPr>
            <p:cNvPr id="11" name="Picture 2" descr="http://www.ahipcoverage.com/wp-content/uploads/2012/11/ProviderConsolidation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" t="23191" r="2829" b="75686"/>
            <a:stretch/>
          </p:blipFill>
          <p:spPr bwMode="auto">
            <a:xfrm>
              <a:off x="0" y="1330035"/>
              <a:ext cx="4572000" cy="5201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231574" y="1828797"/>
              <a:ext cx="4281055" cy="3467597"/>
              <a:chOff x="231574" y="1828797"/>
              <a:chExt cx="4281055" cy="3467597"/>
            </a:xfrm>
          </p:grpSpPr>
          <p:sp>
            <p:nvSpPr>
              <p:cNvPr id="5" name="Rounded Rectangular Callout 4"/>
              <p:cNvSpPr/>
              <p:nvPr/>
            </p:nvSpPr>
            <p:spPr bwMode="auto">
              <a:xfrm>
                <a:off x="231574" y="1828797"/>
                <a:ext cx="4281055" cy="3467597"/>
              </a:xfrm>
              <a:prstGeom prst="wedgeRoundRectCallout">
                <a:avLst>
                  <a:gd name="adj1" fmla="val 57328"/>
                  <a:gd name="adj2" fmla="val 20000"/>
                  <a:gd name="adj3" fmla="val 16667"/>
                </a:avLst>
              </a:prstGeom>
              <a:gradFill>
                <a:gsLst>
                  <a:gs pos="0">
                    <a:srgbClr val="FF9900"/>
                  </a:gs>
                  <a:gs pos="78000">
                    <a:srgbClr val="FFC000"/>
                  </a:gs>
                  <a:gs pos="100000">
                    <a:srgbClr val="FFC000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504708" y="1988859"/>
                <a:ext cx="3924794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u="sng" dirty="0" smtClean="0"/>
                  <a:t>Texas example</a:t>
                </a:r>
                <a:r>
                  <a:rPr lang="en-US" b="0" dirty="0" smtClean="0"/>
                  <a:t>: </a:t>
                </a:r>
              </a:p>
              <a:p>
                <a:endParaRPr lang="en-US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0" dirty="0" smtClean="0"/>
                  <a:t>Surgery center acquisition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0" dirty="0" smtClean="0"/>
                  <a:t>$1.3 million impact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0" dirty="0" smtClean="0"/>
                  <a:t>Same service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0" dirty="0" smtClean="0"/>
                  <a:t>No improvement guarantee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0" dirty="0" smtClean="0"/>
                  <a:t>Acquisition of 9 </a:t>
                </a:r>
                <a:r>
                  <a:rPr lang="en-US" b="0" dirty="0"/>
                  <a:t>other facilities </a:t>
                </a:r>
                <a:r>
                  <a:rPr lang="en-US" b="0" dirty="0" smtClean="0"/>
                  <a:t>resulted in additional $6.8 million</a:t>
                </a:r>
                <a:endParaRPr lang="en-US" b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32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 sz="quarter"/>
          </p:nvPr>
        </p:nvSpPr>
        <p:spPr>
          <a:xfrm>
            <a:off x="307135" y="1655227"/>
            <a:ext cx="7924800" cy="1123599"/>
          </a:xfrm>
        </p:spPr>
        <p:txBody>
          <a:bodyPr/>
          <a:lstStyle/>
          <a:p>
            <a:r>
              <a:rPr lang="en-US" sz="3200" dirty="0"/>
              <a:t>Maximizing Your Health Care Dollar</a:t>
            </a: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96655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45721"/>
            <a:ext cx="7572375" cy="553370"/>
          </a:xfrm>
        </p:spPr>
        <p:txBody>
          <a:bodyPr/>
          <a:lstStyle/>
          <a:p>
            <a:r>
              <a:rPr lang="en-US" dirty="0" smtClean="0"/>
              <a:t>Simple steps you can take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A894E-39C6-445A-8BB5-07D9C4FD0D4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5602" name="Picture 2" descr="Click to enlar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5"/>
          <a:stretch/>
        </p:blipFill>
        <p:spPr bwMode="auto">
          <a:xfrm rot="21263565">
            <a:off x="399761" y="800828"/>
            <a:ext cx="8502447" cy="5072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86101" y="6362343"/>
            <a:ext cx="31578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accent1"/>
                </a:solidFill>
              </a:rPr>
              <a:t>Source: </a:t>
            </a:r>
            <a:r>
              <a:rPr lang="en-US" sz="1000" b="0" dirty="0" smtClean="0">
                <a:solidFill>
                  <a:schemeClr val="accent1"/>
                </a:solidFill>
              </a:rPr>
              <a:t>Blue Cross and Blue Shield Association</a:t>
            </a:r>
            <a:endParaRPr lang="en-US" sz="10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43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5" r="32569" b="10101"/>
          <a:stretch/>
        </p:blipFill>
        <p:spPr bwMode="auto">
          <a:xfrm>
            <a:off x="1345738" y="1999566"/>
            <a:ext cx="1717209" cy="454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5" r="32569" b="10101"/>
          <a:stretch/>
        </p:blipFill>
        <p:spPr bwMode="auto">
          <a:xfrm>
            <a:off x="6153547" y="1999566"/>
            <a:ext cx="1717209" cy="454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45721"/>
            <a:ext cx="7572375" cy="512420"/>
          </a:xfrm>
        </p:spPr>
        <p:txBody>
          <a:bodyPr/>
          <a:lstStyle/>
          <a:p>
            <a:r>
              <a:rPr lang="en-US" dirty="0" smtClean="0"/>
              <a:t>How we live affects health care costs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A894E-39C6-445A-8BB5-07D9C4FD0D4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7650" name="Picture 2" descr="Click to enlar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6" b="14242"/>
          <a:stretch/>
        </p:blipFill>
        <p:spPr bwMode="auto">
          <a:xfrm rot="21247842">
            <a:off x="1751031" y="673590"/>
            <a:ext cx="4593759" cy="596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5" r="32569" b="10101"/>
          <a:stretch/>
        </p:blipFill>
        <p:spPr bwMode="auto">
          <a:xfrm>
            <a:off x="7819652" y="1999566"/>
            <a:ext cx="1717209" cy="454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5" r="32569" b="10101"/>
          <a:stretch/>
        </p:blipFill>
        <p:spPr bwMode="auto">
          <a:xfrm>
            <a:off x="-259136" y="1999566"/>
            <a:ext cx="1717209" cy="454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986101" y="6421718"/>
            <a:ext cx="31578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accent1"/>
                </a:solidFill>
              </a:rPr>
              <a:t>Source: Centers for Disease Control and </a:t>
            </a:r>
            <a:r>
              <a:rPr lang="en-US" sz="1000" b="0" dirty="0" smtClean="0">
                <a:solidFill>
                  <a:schemeClr val="accent1"/>
                </a:solidFill>
              </a:rPr>
              <a:t>Prevention</a:t>
            </a:r>
            <a:endParaRPr lang="en-US" sz="10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86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45721"/>
            <a:ext cx="7572375" cy="548046"/>
          </a:xfrm>
        </p:spPr>
        <p:txBody>
          <a:bodyPr/>
          <a:lstStyle/>
          <a:p>
            <a:r>
              <a:rPr lang="en-US" dirty="0" smtClean="0"/>
              <a:t>OBESITY PREVALENCE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A894E-39C6-445A-8BB5-07D9C4FD0D46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3" t="25592" r="54644" b="59864"/>
          <a:stretch/>
        </p:blipFill>
        <p:spPr bwMode="auto">
          <a:xfrm>
            <a:off x="7196448" y="4156266"/>
            <a:ext cx="653141" cy="2007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65123" y="6424548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b="0" dirty="0">
                <a:solidFill>
                  <a:schemeClr val="accent1"/>
                </a:solidFill>
              </a:rPr>
              <a:t>Source: BCBSA Community Health Management Hub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" t="15657" r="57021" b="13080"/>
          <a:stretch/>
        </p:blipFill>
        <p:spPr bwMode="auto">
          <a:xfrm>
            <a:off x="0" y="631425"/>
            <a:ext cx="9144000" cy="603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20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" t="22752" r="56912" b="5575"/>
          <a:stretch/>
        </p:blipFill>
        <p:spPr bwMode="auto">
          <a:xfrm>
            <a:off x="0" y="621530"/>
            <a:ext cx="9144000" cy="60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45721"/>
            <a:ext cx="7572375" cy="559922"/>
          </a:xfrm>
        </p:spPr>
        <p:txBody>
          <a:bodyPr/>
          <a:lstStyle/>
          <a:p>
            <a:r>
              <a:rPr lang="en-US" dirty="0" smtClean="0"/>
              <a:t>Diabetes prevalence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A894E-39C6-445A-8BB5-07D9C4FD0D4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465123" y="6424548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b="0" dirty="0">
                <a:solidFill>
                  <a:schemeClr val="accent1"/>
                </a:solidFill>
              </a:rPr>
              <a:t>Source: BCBSA Community Health Management Hub</a:t>
            </a:r>
          </a:p>
        </p:txBody>
      </p:sp>
    </p:spTree>
    <p:extLst>
      <p:ext uri="{BB962C8B-B14F-4D97-AF65-F5344CB8AC3E}">
        <p14:creationId xmlns:p14="http://schemas.microsoft.com/office/powerpoint/2010/main" val="176872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275000\AppData\Local\Temp\wz068d\Graphics\HoA Snapshot_Hip_fin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4" r="4769" b="14610"/>
          <a:stretch/>
        </p:blipFill>
        <p:spPr bwMode="auto">
          <a:xfrm>
            <a:off x="1" y="1012370"/>
            <a:ext cx="9143999" cy="519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5750" y="105096"/>
            <a:ext cx="7572375" cy="51242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0">
                <a:solidFill>
                  <a:schemeClr val="bg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SHOPPING AROUND CAN SAVE MONEY</a:t>
            </a:r>
            <a:endParaRPr lang="en-US" kern="0" dirty="0"/>
          </a:p>
        </p:txBody>
      </p:sp>
      <p:sp>
        <p:nvSpPr>
          <p:cNvPr id="5" name="Rectangle 4"/>
          <p:cNvSpPr/>
          <p:nvPr/>
        </p:nvSpPr>
        <p:spPr>
          <a:xfrm>
            <a:off x="5986101" y="6362343"/>
            <a:ext cx="31578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accent1"/>
                </a:solidFill>
              </a:rPr>
              <a:t>Source: </a:t>
            </a:r>
            <a:r>
              <a:rPr lang="en-US" sz="1000" b="0" dirty="0" smtClean="0">
                <a:solidFill>
                  <a:schemeClr val="accent1"/>
                </a:solidFill>
              </a:rPr>
              <a:t>Blue Cross and Blue Shield Association</a:t>
            </a:r>
            <a:endParaRPr lang="en-US" sz="10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6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B0A0-F6BB-49B5-BF42-6D7FF9C26421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2" descr="Click to enlar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"/>
          <a:stretch/>
        </p:blipFill>
        <p:spPr bwMode="auto">
          <a:xfrm rot="21373224">
            <a:off x="1180500" y="504688"/>
            <a:ext cx="6149150" cy="6157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85750" y="128846"/>
            <a:ext cx="7572375" cy="57439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0">
                <a:solidFill>
                  <a:schemeClr val="bg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WHERE YOU GO MATTERS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91150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B0A0-F6BB-49B5-BF42-6D7FF9C26421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818867"/>
            <a:ext cx="8818086" cy="52796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773" y="6204157"/>
            <a:ext cx="19269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dirty="0"/>
              <a:t>Source: State of Obesity.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5750" y="105096"/>
            <a:ext cx="7572375" cy="51242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0">
                <a:solidFill>
                  <a:schemeClr val="bg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OBESITY’S IMPACT IN THE EMERGENCY ROOM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330282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620484"/>
            <a:ext cx="4114800" cy="1905000"/>
          </a:xfrm>
          <a:prstGeom prst="rect">
            <a:avLst/>
          </a:prstGeom>
          <a:solidFill>
            <a:srgbClr val="005A9C">
              <a:alpha val="6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F29625"/>
              </a:solidFill>
              <a:effectLst/>
              <a:latin typeface="Arial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148303" y="1331684"/>
            <a:ext cx="4114800" cy="1143000"/>
          </a:xfrm>
        </p:spPr>
        <p:txBody>
          <a:bodyPr>
            <a:noAutofit/>
          </a:bodyPr>
          <a:lstStyle/>
          <a:p>
            <a:pPr marL="0" lvl="0" indent="0">
              <a:buClr>
                <a:srgbClr val="2B9EED"/>
              </a:buClr>
              <a:buNone/>
            </a:pPr>
            <a:r>
              <a:rPr lang="en-US" sz="2000" spc="-40" dirty="0" smtClean="0">
                <a:solidFill>
                  <a:prstClr val="white"/>
                </a:solidFill>
                <a:latin typeface="Verdana" pitchFamily="34" charset="0"/>
                <a:cs typeface="Microsoft Sans Serif" pitchFamily="34" charset="0"/>
              </a:rPr>
              <a:t>To </a:t>
            </a:r>
            <a:r>
              <a:rPr lang="en-US" sz="2000" spc="-40" dirty="0">
                <a:solidFill>
                  <a:prstClr val="white"/>
                </a:solidFill>
                <a:latin typeface="Verdana" pitchFamily="34" charset="0"/>
                <a:cs typeface="Microsoft Sans Serif" pitchFamily="34" charset="0"/>
              </a:rPr>
              <a:t>do everything in our power </a:t>
            </a:r>
            <a:br>
              <a:rPr lang="en-US" sz="2000" spc="-40" dirty="0">
                <a:solidFill>
                  <a:prstClr val="white"/>
                </a:solidFill>
                <a:latin typeface="Verdana" pitchFamily="34" charset="0"/>
                <a:cs typeface="Microsoft Sans Serif" pitchFamily="34" charset="0"/>
              </a:rPr>
            </a:br>
            <a:r>
              <a:rPr lang="en-US" sz="2000" spc="-40" dirty="0">
                <a:solidFill>
                  <a:prstClr val="white"/>
                </a:solidFill>
                <a:latin typeface="Verdana" pitchFamily="34" charset="0"/>
                <a:cs typeface="Microsoft Sans Serif" pitchFamily="34" charset="0"/>
              </a:rPr>
              <a:t>to stand with our </a:t>
            </a:r>
            <a:r>
              <a:rPr lang="en-US" sz="2000" spc="-40" dirty="0" smtClean="0">
                <a:solidFill>
                  <a:prstClr val="white"/>
                </a:solidFill>
                <a:latin typeface="Verdana" pitchFamily="34" charset="0"/>
                <a:cs typeface="Microsoft Sans Serif" pitchFamily="34" charset="0"/>
              </a:rPr>
              <a:t>members</a:t>
            </a:r>
            <a:br>
              <a:rPr lang="en-US" sz="2000" spc="-40" dirty="0" smtClean="0">
                <a:solidFill>
                  <a:prstClr val="white"/>
                </a:solidFill>
                <a:latin typeface="Verdana" pitchFamily="34" charset="0"/>
                <a:cs typeface="Microsoft Sans Serif" pitchFamily="34" charset="0"/>
              </a:rPr>
            </a:br>
            <a:r>
              <a:rPr lang="en-US" sz="2000" spc="-40" dirty="0" smtClean="0">
                <a:solidFill>
                  <a:prstClr val="white"/>
                </a:solidFill>
                <a:latin typeface="Verdana" pitchFamily="34" charset="0"/>
                <a:cs typeface="Microsoft Sans Serif" pitchFamily="34" charset="0"/>
              </a:rPr>
              <a:t>in sickness and </a:t>
            </a:r>
            <a:r>
              <a:rPr lang="en-US" sz="2000" spc="-40" dirty="0">
                <a:solidFill>
                  <a:prstClr val="white"/>
                </a:solidFill>
                <a:latin typeface="Verdana" pitchFamily="34" charset="0"/>
                <a:cs typeface="Microsoft Sans Serif" pitchFamily="34" charset="0"/>
              </a:rPr>
              <a:t>in </a:t>
            </a:r>
            <a:r>
              <a:rPr lang="en-US" sz="2000" spc="-40" dirty="0" smtClean="0">
                <a:solidFill>
                  <a:prstClr val="white"/>
                </a:solidFill>
                <a:latin typeface="Verdana" pitchFamily="34" charset="0"/>
                <a:cs typeface="Microsoft Sans Serif" pitchFamily="34" charset="0"/>
              </a:rPr>
              <a:t>health</a:t>
            </a:r>
            <a:endParaRPr lang="en-US" sz="2000" spc="-40" dirty="0">
              <a:solidFill>
                <a:prstClr val="white"/>
              </a:solidFill>
              <a:latin typeface="Verdana" pitchFamily="34" charset="0"/>
              <a:cs typeface="Microsoft Sans Serif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149" y="772885"/>
            <a:ext cx="32194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FFC000"/>
                </a:solidFill>
                <a:latin typeface="Franklin Gothic Book" pitchFamily="34" charset="0"/>
                <a:cs typeface="Microsoft Sans Serif" pitchFamily="34" charset="0"/>
              </a:rPr>
              <a:t>OUR PURPOSE </a:t>
            </a:r>
            <a:endParaRPr lang="en-US" sz="3000" dirty="0">
              <a:solidFill>
                <a:srgbClr val="FFC000"/>
              </a:solidFill>
              <a:latin typeface="Franklin Gothic Book" pitchFamily="34" charset="0"/>
              <a:cs typeface="Microsoft Sans Serif" pitchFamily="34" charset="0"/>
            </a:endParaRP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A9C7C76-55FB-4003-A231-7A7B83153D23}" type="slidenum">
              <a:rPr lang="en-US" sz="1000" smtClean="0"/>
              <a:pPr algn="r"/>
              <a:t>2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715490" y="6086415"/>
            <a:ext cx="1280160" cy="400110"/>
            <a:chOff x="2823210" y="148436"/>
            <a:chExt cx="1280160" cy="40011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3210" y="152400"/>
              <a:ext cx="1280160" cy="355951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2999060" y="148436"/>
              <a:ext cx="9284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0" dirty="0" smtClean="0">
                  <a:solidFill>
                    <a:prstClr val="white"/>
                  </a:solidFill>
                  <a:latin typeface="Gill Sans MT Condensed"/>
                </a:rPr>
                <a:t>INTEGRITY</a:t>
              </a:r>
              <a:endParaRPr lang="en-US" sz="2000" b="0" dirty="0">
                <a:solidFill>
                  <a:prstClr val="white"/>
                </a:solidFill>
                <a:latin typeface="Gill Sans MT Condensed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02660" y="6086415"/>
            <a:ext cx="1280160" cy="400110"/>
            <a:chOff x="4310380" y="148436"/>
            <a:chExt cx="1280160" cy="40011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0380" y="152400"/>
              <a:ext cx="1280160" cy="355951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4551953" y="148436"/>
              <a:ext cx="7970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0" dirty="0" smtClean="0">
                  <a:solidFill>
                    <a:prstClr val="white"/>
                  </a:solidFill>
                  <a:latin typeface="Gill Sans MT Condensed"/>
                </a:rPr>
                <a:t>RESPECT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89830" y="6090379"/>
            <a:ext cx="1280160" cy="402496"/>
            <a:chOff x="5797550" y="152400"/>
            <a:chExt cx="1280160" cy="402496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7550" y="152400"/>
              <a:ext cx="1280160" cy="370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5866800" y="154786"/>
              <a:ext cx="11416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0" dirty="0" smtClean="0">
                  <a:solidFill>
                    <a:prstClr val="white"/>
                  </a:solidFill>
                  <a:latin typeface="Gill Sans MT Condensed"/>
                </a:rPr>
                <a:t>COMMITMENT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77000" y="6090379"/>
            <a:ext cx="1280160" cy="402496"/>
            <a:chOff x="7284720" y="152400"/>
            <a:chExt cx="1280160" cy="402496"/>
          </a:xfrm>
        </p:grpSpPr>
        <p:pic>
          <p:nvPicPr>
            <p:cNvPr id="21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4720" y="152400"/>
              <a:ext cx="1280160" cy="371718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7564766" y="154786"/>
              <a:ext cx="7200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0" dirty="0" smtClean="0">
                  <a:solidFill>
                    <a:prstClr val="white"/>
                  </a:solidFill>
                  <a:latin typeface="Gill Sans MT Condensed"/>
                </a:rPr>
                <a:t>CARING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26"/>
          <a:stretch/>
        </p:blipFill>
        <p:spPr>
          <a:xfrm>
            <a:off x="408749" y="3033599"/>
            <a:ext cx="2555476" cy="131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8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45720"/>
            <a:ext cx="7572375" cy="554781"/>
          </a:xfrm>
        </p:spPr>
        <p:txBody>
          <a:bodyPr/>
          <a:lstStyle/>
          <a:p>
            <a:r>
              <a:rPr lang="en-US" dirty="0" smtClean="0"/>
              <a:t>Freestanding Emergency Rooms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A894E-39C6-445A-8BB5-07D9C4FD0D4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31517" y="1707392"/>
            <a:ext cx="7391400" cy="37856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6086"/>
                </a:solidFill>
              </a:rPr>
              <a:t>REAL </a:t>
            </a:r>
            <a:r>
              <a:rPr lang="en-US" sz="6000" b="1" dirty="0" smtClean="0">
                <a:solidFill>
                  <a:schemeClr val="accent3"/>
                </a:solidFill>
              </a:rPr>
              <a:t>ERs</a:t>
            </a:r>
            <a:r>
              <a:rPr lang="en-US" sz="6000" b="1" dirty="0" smtClean="0">
                <a:solidFill>
                  <a:schemeClr val="bg1"/>
                </a:solidFill>
              </a:rPr>
              <a:t> </a:t>
            </a:r>
            <a:br>
              <a:rPr lang="en-US" sz="6000" b="1" dirty="0" smtClean="0">
                <a:solidFill>
                  <a:schemeClr val="bg1"/>
                </a:solidFill>
              </a:rPr>
            </a:br>
            <a:r>
              <a:rPr lang="en-US" sz="6000" b="1" dirty="0" smtClean="0">
                <a:solidFill>
                  <a:srgbClr val="006086"/>
                </a:solidFill>
              </a:rPr>
              <a:t>OR</a:t>
            </a:r>
          </a:p>
          <a:p>
            <a:pPr algn="ctr"/>
            <a:r>
              <a:rPr lang="en-US" sz="6000" b="1" dirty="0" smtClean="0">
                <a:solidFill>
                  <a:srgbClr val="006086"/>
                </a:solidFill>
              </a:rPr>
              <a:t>JUST REAL</a:t>
            </a:r>
          </a:p>
          <a:p>
            <a:pPr algn="ctr"/>
            <a:r>
              <a:rPr lang="en-US" sz="6000" b="1" dirty="0" smtClean="0">
                <a:solidFill>
                  <a:schemeClr val="accent6"/>
                </a:solidFill>
              </a:rPr>
              <a:t>EXPENSIVE?</a:t>
            </a:r>
            <a:endParaRPr lang="en-GB" sz="6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18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0" t="506" r="1623" b="4814"/>
          <a:stretch/>
        </p:blipFill>
        <p:spPr bwMode="auto">
          <a:xfrm>
            <a:off x="1381836" y="1660710"/>
            <a:ext cx="6512442" cy="4412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0784" y="95912"/>
            <a:ext cx="7598816" cy="477293"/>
          </a:xfrm>
        </p:spPr>
        <p:txBody>
          <a:bodyPr/>
          <a:lstStyle/>
          <a:p>
            <a:r>
              <a:rPr lang="en-US" sz="2000" cap="all" dirty="0">
                <a:solidFill>
                  <a:schemeClr val="bg1"/>
                </a:solidFill>
                <a:latin typeface="Franklin Gothic Medium" panose="020B0603020102020204" pitchFamily="34" charset="0"/>
              </a:rPr>
              <a:t>Freestanding ER Cost by Network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2" t="94516" r="45392" b="909"/>
          <a:stretch/>
        </p:blipFill>
        <p:spPr bwMode="auto">
          <a:xfrm>
            <a:off x="2014473" y="3213098"/>
            <a:ext cx="1905000" cy="8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8436" y="1612332"/>
            <a:ext cx="9144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$300M</a:t>
            </a:r>
            <a:b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en-US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240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$250M</a:t>
            </a:r>
            <a:b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en-US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240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$200M</a:t>
            </a:r>
            <a:b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en-US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240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$150M</a:t>
            </a:r>
            <a:b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en-US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240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$100M</a:t>
            </a:r>
            <a:b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en-US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240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$50M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triped Right Arrow 2"/>
          <p:cNvSpPr/>
          <p:nvPr/>
        </p:nvSpPr>
        <p:spPr>
          <a:xfrm>
            <a:off x="4638058" y="1612332"/>
            <a:ext cx="2611179" cy="2031999"/>
          </a:xfrm>
          <a:prstGeom prst="stripedRightArrow">
            <a:avLst/>
          </a:prstGeom>
          <a:solidFill>
            <a:srgbClr val="FF99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87036" y="2135887"/>
            <a:ext cx="236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3"/>
                </a:solidFill>
              </a:rPr>
              <a:t>Out of network costs </a:t>
            </a:r>
            <a:br>
              <a:rPr lang="en-US" sz="1400" dirty="0" smtClean="0">
                <a:solidFill>
                  <a:schemeClr val="accent3"/>
                </a:solidFill>
              </a:rPr>
            </a:br>
            <a:r>
              <a:rPr lang="en-US" sz="1400" dirty="0" smtClean="0">
                <a:solidFill>
                  <a:schemeClr val="accent3"/>
                </a:solidFill>
              </a:rPr>
              <a:t>are exceeding any rational explanation.</a:t>
            </a:r>
            <a:endParaRPr lang="en-US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32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531" y="95534"/>
            <a:ext cx="8077200" cy="409433"/>
          </a:xfrm>
        </p:spPr>
        <p:txBody>
          <a:bodyPr/>
          <a:lstStyle/>
          <a:p>
            <a:r>
              <a:rPr lang="en-GB" sz="2000" cap="all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 Dangerous </a:t>
            </a:r>
            <a:r>
              <a:rPr lang="en-GB" sz="2000" cap="all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Wave OF EVENTS</a:t>
            </a:r>
            <a:endParaRPr lang="en-GB" sz="2000" cap="all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70" y="4327987"/>
            <a:ext cx="1240307" cy="1240307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898307274"/>
              </p:ext>
            </p:extLst>
          </p:nvPr>
        </p:nvGraphicFramePr>
        <p:xfrm>
          <a:off x="2670412" y="152488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78" y="1524880"/>
            <a:ext cx="1277499" cy="12804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12" y="2805309"/>
            <a:ext cx="1491021" cy="136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2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433" y="40941"/>
            <a:ext cx="7593072" cy="558421"/>
          </a:xfrm>
        </p:spPr>
        <p:txBody>
          <a:bodyPr/>
          <a:lstStyle/>
          <a:p>
            <a:r>
              <a:rPr lang="en-US" sz="2000" cap="all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Access, Convenience, Confusion</a:t>
            </a:r>
            <a:endParaRPr lang="en-GB" sz="2000" cap="all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2FC2C8-A114-4B36-8E6A-33544EB1AB2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07905" y="1311288"/>
            <a:ext cx="7086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Texas is a fast growing state.</a:t>
            </a:r>
            <a:br>
              <a:rPr lang="en-US" dirty="0" smtClean="0">
                <a:solidFill>
                  <a:schemeClr val="tx2">
                    <a:lumMod val="10000"/>
                  </a:schemeClr>
                </a:solidFill>
              </a:rPr>
            </a:br>
            <a:endParaRPr lang="en-US" dirty="0" smtClean="0">
              <a:solidFill>
                <a:schemeClr val="tx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Free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Standing ERs offer </a:t>
            </a:r>
            <a:r>
              <a:rPr lang="en-US" b="1" dirty="0">
                <a:solidFill>
                  <a:srgbClr val="0070C0"/>
                </a:solidFill>
              </a:rPr>
              <a:t>shorter wait times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and </a:t>
            </a:r>
            <a:r>
              <a:rPr lang="en-US" b="1" dirty="0">
                <a:solidFill>
                  <a:srgbClr val="0070C0"/>
                </a:solidFill>
              </a:rPr>
              <a:t>have longer (24/7) hours of operation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 than physician offices, urgent care or retail care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locations</a:t>
            </a:r>
            <a:br>
              <a:rPr lang="en-US" dirty="0" smtClean="0">
                <a:solidFill>
                  <a:schemeClr val="tx2">
                    <a:lumMod val="10000"/>
                  </a:schemeClr>
                </a:solidFill>
              </a:rPr>
            </a:br>
            <a:endParaRPr lang="en-US" dirty="0" smtClean="0">
              <a:solidFill>
                <a:schemeClr val="tx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New patients </a:t>
            </a:r>
            <a:r>
              <a:rPr lang="en-US" b="1" dirty="0">
                <a:solidFill>
                  <a:srgbClr val="0070C0"/>
                </a:solidFill>
              </a:rPr>
              <a:t>lack relationships with PCPs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, and the free-standing ERs are a convenient solution.</a:t>
            </a:r>
            <a:br>
              <a:rPr lang="en-US" dirty="0" smtClean="0">
                <a:solidFill>
                  <a:schemeClr val="tx2">
                    <a:lumMod val="10000"/>
                  </a:schemeClr>
                </a:solidFill>
              </a:rPr>
            </a:br>
            <a:endParaRPr lang="en-US" dirty="0" smtClean="0">
              <a:solidFill>
                <a:schemeClr val="tx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Locations are not always clearly labeled. </a:t>
            </a:r>
            <a:r>
              <a:rPr lang="en-US" b="1" dirty="0">
                <a:solidFill>
                  <a:srgbClr val="0070C0"/>
                </a:solidFill>
              </a:rPr>
              <a:t>Misleading</a:t>
            </a:r>
            <a:r>
              <a:rPr lang="en-US" b="1" dirty="0" smtClean="0">
                <a:solidFill>
                  <a:srgbClr val="0070C0"/>
                </a:solidFill>
              </a:rPr>
              <a:t> advertising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draws in unassuming consumers, looking for an urgent care center or retail clinic.</a:t>
            </a:r>
            <a:endParaRPr lang="en-GB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6375401"/>
            <a:ext cx="56388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/>
              <a:t>Forbes 2015 Fastest Growing Cities</a:t>
            </a:r>
            <a:endParaRPr lang="en-GB" sz="500" dirty="0"/>
          </a:p>
        </p:txBody>
      </p:sp>
    </p:spTree>
    <p:extLst>
      <p:ext uri="{BB962C8B-B14F-4D97-AF65-F5344CB8AC3E}">
        <p14:creationId xmlns:p14="http://schemas.microsoft.com/office/powerpoint/2010/main" val="215586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777" y="-122833"/>
            <a:ext cx="7239000" cy="668067"/>
          </a:xfrm>
        </p:spPr>
        <p:txBody>
          <a:bodyPr/>
          <a:lstStyle/>
          <a:p>
            <a:r>
              <a:rPr lang="en-US" sz="2000" cap="all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What are the patients saying?</a:t>
            </a:r>
            <a:endParaRPr lang="en-GB" sz="2000" cap="all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2FC2C8-A114-4B36-8E6A-33544EB1AB2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739027"/>
            <a:ext cx="2819400" cy="1160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125720"/>
            <a:ext cx="3200400" cy="145676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74" y="1240147"/>
            <a:ext cx="2362200" cy="251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57964"/>
            <a:ext cx="3406674" cy="298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930675" y="3476406"/>
            <a:ext cx="9636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26506" y="1562542"/>
            <a:ext cx="8757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20350" y="1373519"/>
            <a:ext cx="15539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27958" y="2758520"/>
            <a:ext cx="2040517" cy="486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6416918" y="6172200"/>
            <a:ext cx="19650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20434" y="5143660"/>
            <a:ext cx="9636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47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8447" y="-54593"/>
            <a:ext cx="7467600" cy="613011"/>
          </a:xfrm>
        </p:spPr>
        <p:txBody>
          <a:bodyPr/>
          <a:lstStyle/>
          <a:p>
            <a:r>
              <a:rPr lang="en-US" sz="2000" cap="all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Where You Go Matters – Top 10 Dx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561944"/>
              </p:ext>
            </p:extLst>
          </p:nvPr>
        </p:nvGraphicFramePr>
        <p:xfrm>
          <a:off x="643902" y="1419992"/>
          <a:ext cx="7818915" cy="4744599"/>
        </p:xfrm>
        <a:graphic>
          <a:graphicData uri="http://schemas.openxmlformats.org/drawingml/2006/table">
            <a:tbl>
              <a:tblPr firstRow="1" bandRow="1"/>
              <a:tblGrid>
                <a:gridCol w="25456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064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049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875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743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152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Diagnosis</a:t>
                      </a:r>
                    </a:p>
                  </a:txBody>
                  <a:tcPr marL="12850" marR="12850" marT="17133" marB="0" anchor="b">
                    <a:lnL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8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Hospital ER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8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Freestanding ER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8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Urgent Care Clinic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8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Retail Clinic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52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Headache</a:t>
                      </a:r>
                    </a:p>
                  </a:txBody>
                  <a:tcPr marL="12850" marR="12850" marT="17133" marB="0" anchor="b">
                    <a:lnL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$2,214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$2,472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$170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$80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52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Urinary Tract Infection, Site</a:t>
                      </a:r>
                    </a:p>
                  </a:txBody>
                  <a:tcPr marL="12850" marR="12850" marT="17133" marB="0" anchor="b">
                    <a:lnL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$1,987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</a:t>
                      </a:r>
                      <a:r>
                        <a:rPr lang="en-GB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1,579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$151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$66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52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Other and unspecified, Site</a:t>
                      </a:r>
                    </a:p>
                  </a:txBody>
                  <a:tcPr marL="12850" marR="12850" marT="17133" marB="0" anchor="b">
                    <a:lnL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$2,527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$2,729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$158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$77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52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Acute Bronchitis</a:t>
                      </a:r>
                    </a:p>
                  </a:txBody>
                  <a:tcPr marL="12850" marR="12850" marT="17133" marB="0" anchor="b">
                    <a:lnL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$1,298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$1,611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$175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$77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52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Acute Upper Respiratory Infection</a:t>
                      </a:r>
                    </a:p>
                  </a:txBody>
                  <a:tcPr marL="12850" marR="12850" marT="17133" marB="0" anchor="b">
                    <a:lnL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$872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$1,127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$162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$82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52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Dizziness and Giddiness</a:t>
                      </a:r>
                    </a:p>
                  </a:txBody>
                  <a:tcPr marL="12850" marR="12850" marT="17133" marB="0" anchor="b">
                    <a:lnL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$2,696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$3,026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$167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$70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52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Acute Pharyngitis</a:t>
                      </a:r>
                    </a:p>
                  </a:txBody>
                  <a:tcPr marL="12850" marR="12850" marT="17133" marB="0" anchor="b">
                    <a:lnL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$888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$1,331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$166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$86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52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Nausea with Vomiting</a:t>
                      </a:r>
                    </a:p>
                  </a:txBody>
                  <a:tcPr marL="12850" marR="12850" marT="17133" marB="0" anchor="b">
                    <a:lnL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$2,257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$2,126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$169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$77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52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Unspecified Essential Hypertension</a:t>
                      </a:r>
                    </a:p>
                  </a:txBody>
                  <a:tcPr marL="12850" marR="12850" marT="17133" marB="0" anchor="b">
                    <a:lnL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$1,872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$2,024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$142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$63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52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Lumbago</a:t>
                      </a:r>
                    </a:p>
                  </a:txBody>
                  <a:tcPr marL="12850" marR="12850" marT="17133" marB="0" anchor="b">
                    <a:lnL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$1,482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$1,814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$159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$66 </a:t>
                      </a:r>
                    </a:p>
                  </a:txBody>
                  <a:tcPr marL="12850" marR="12850" marT="17133" marB="0" anchor="b">
                    <a:lnL>
                      <a:noFill/>
                    </a:lnL>
                    <a:lnR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85333" y="907192"/>
            <a:ext cx="4189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Average Cost </a:t>
            </a:r>
            <a:r>
              <a:rPr lang="en-US" b="1" dirty="0">
                <a:solidFill>
                  <a:schemeClr val="accent2"/>
                </a:solidFill>
              </a:rPr>
              <a:t>to </a:t>
            </a:r>
            <a:r>
              <a:rPr lang="en-US" b="1" dirty="0" smtClean="0">
                <a:solidFill>
                  <a:schemeClr val="accent2"/>
                </a:solidFill>
              </a:rPr>
              <a:t>Treat (per claim)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38054" y="907192"/>
            <a:ext cx="1752600" cy="54278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8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77200" cy="532263"/>
          </a:xfrm>
        </p:spPr>
        <p:txBody>
          <a:bodyPr/>
          <a:lstStyle/>
          <a:p>
            <a:r>
              <a:rPr lang="en-US" sz="2000" cap="all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Patterns in Severity</a:t>
            </a:r>
            <a:endParaRPr lang="en-GB" sz="2000" cap="all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2FC2C8-A114-4B36-8E6A-33544EB1AB2F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066440"/>
              </p:ext>
            </p:extLst>
          </p:nvPr>
        </p:nvGraphicFramePr>
        <p:xfrm>
          <a:off x="762000" y="889000"/>
          <a:ext cx="7772400" cy="5770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6599094"/>
            <a:ext cx="28956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/>
              <a:t>Free Standing Emergency Department (FSED) 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240010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774" y="182722"/>
            <a:ext cx="8077200" cy="367352"/>
          </a:xfrm>
        </p:spPr>
        <p:txBody>
          <a:bodyPr/>
          <a:lstStyle/>
          <a:p>
            <a:r>
              <a:rPr lang="en-US" sz="2000" cap="all" dirty="0">
                <a:solidFill>
                  <a:schemeClr val="bg1"/>
                </a:solidFill>
                <a:latin typeface="Franklin Gothic Medium" panose="020B0603020102020204" pitchFamily="34" charset="0"/>
              </a:rPr>
              <a:t>Is there an access issue?</a:t>
            </a:r>
            <a:endParaRPr lang="en-GB" sz="2000" cap="all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2FC2C8-A114-4B36-8E6A-33544EB1AB2F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633">
            <a:off x="4803057" y="578451"/>
            <a:ext cx="2731406" cy="5707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488251"/>
            <a:ext cx="54102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/>
              <a:t>American Medical Association Physician Master File</a:t>
            </a:r>
            <a:endParaRPr lang="en-GB" sz="500" dirty="0"/>
          </a:p>
        </p:txBody>
      </p:sp>
      <p:sp>
        <p:nvSpPr>
          <p:cNvPr id="5" name="Striped Right Arrow 4"/>
          <p:cNvSpPr/>
          <p:nvPr/>
        </p:nvSpPr>
        <p:spPr>
          <a:xfrm>
            <a:off x="533400" y="3351002"/>
            <a:ext cx="4059422" cy="3356455"/>
          </a:xfrm>
          <a:prstGeom prst="stripedRightArrow">
            <a:avLst/>
          </a:prstGeom>
          <a:solidFill>
            <a:srgbClr val="F0901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7674" y="4636814"/>
            <a:ext cx="2971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 smtClean="0"/>
              <a:t>Access is not an issue. </a:t>
            </a:r>
            <a:br>
              <a:rPr lang="en-US" sz="1500" b="0" dirty="0" smtClean="0"/>
            </a:br>
            <a:r>
              <a:rPr lang="en-US" sz="1500" b="0" dirty="0" smtClean="0"/>
              <a:t>Houston and Dallas-Fort Worth are near the top in the nation. </a:t>
            </a:r>
            <a:endParaRPr lang="en-US" sz="1500" b="0" dirty="0"/>
          </a:p>
        </p:txBody>
      </p:sp>
    </p:spTree>
    <p:extLst>
      <p:ext uri="{BB962C8B-B14F-4D97-AF65-F5344CB8AC3E}">
        <p14:creationId xmlns:p14="http://schemas.microsoft.com/office/powerpoint/2010/main" val="84607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A71E37-5315-4DB0-80EB-3376E5C690FE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764" y="742803"/>
            <a:ext cx="5313314" cy="56645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12" y="734462"/>
            <a:ext cx="5346160" cy="56499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13" y="739198"/>
            <a:ext cx="5313313" cy="57097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68" y="754305"/>
            <a:ext cx="5396901" cy="56645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03" y="741396"/>
            <a:ext cx="5315834" cy="5685847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32263" y="0"/>
            <a:ext cx="7905090" cy="464024"/>
          </a:xfrm>
        </p:spPr>
        <p:txBody>
          <a:bodyPr/>
          <a:lstStyle/>
          <a:p>
            <a:r>
              <a:rPr lang="en-US" sz="2000" cap="all" dirty="0">
                <a:solidFill>
                  <a:schemeClr val="bg1"/>
                </a:solidFill>
                <a:latin typeface="Franklin Gothic Medium" panose="020B0603020102020204" pitchFamily="34" charset="0"/>
              </a:rPr>
              <a:t>Growth in locations</a:t>
            </a:r>
            <a:endParaRPr lang="en-GB" sz="2000" cap="all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87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sz="quarter"/>
          </p:nvPr>
        </p:nvSpPr>
        <p:spPr>
          <a:xfrm>
            <a:off x="252543" y="1832652"/>
            <a:ext cx="6960564" cy="1099848"/>
          </a:xfrm>
        </p:spPr>
        <p:txBody>
          <a:bodyPr/>
          <a:lstStyle/>
          <a:p>
            <a:r>
              <a:rPr lang="en-US" dirty="0" smtClean="0"/>
              <a:t>Identifying Solutions in Our Communities and Our Workplace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635750"/>
            <a:ext cx="2133600" cy="244475"/>
          </a:xfrm>
        </p:spPr>
        <p:txBody>
          <a:bodyPr/>
          <a:lstStyle/>
          <a:p>
            <a:fld id="{D04A894E-39C6-445A-8BB5-07D9C4FD0D4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" name="Subtitle 1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5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379524" y="1933914"/>
            <a:ext cx="3586348" cy="1573420"/>
            <a:chOff x="5527924" y="1933914"/>
            <a:chExt cx="3437947" cy="1854314"/>
          </a:xfrm>
        </p:grpSpPr>
        <p:sp>
          <p:nvSpPr>
            <p:cNvPr id="8" name="Rectangular Callout 7"/>
            <p:cNvSpPr/>
            <p:nvPr/>
          </p:nvSpPr>
          <p:spPr bwMode="auto">
            <a:xfrm>
              <a:off x="5527924" y="1933914"/>
              <a:ext cx="3437947" cy="1854314"/>
            </a:xfrm>
            <a:prstGeom prst="wedgeRectCallout">
              <a:avLst/>
            </a:prstGeom>
            <a:ln>
              <a:headEnd type="none" w="med" len="med"/>
              <a:tailEnd type="none" w="med" len="med"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5664530" y="2104294"/>
              <a:ext cx="3242953" cy="146902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indent="0">
                <a:buFontTx/>
                <a:buNone/>
                <a:defRPr/>
              </a:pPr>
              <a:r>
                <a:rPr lang="en-US" altLang="en-US" sz="1600" b="0" dirty="0">
                  <a:solidFill>
                    <a:srgbClr val="275DB2"/>
                  </a:solidFill>
                  <a:ea typeface="ＭＳ Ｐゴシック" pitchFamily="-65" charset="-128"/>
                </a:rPr>
                <a:t>“The two primary drivers of growth in health care spending are </a:t>
              </a:r>
              <a:r>
                <a:rPr lang="en-US" altLang="en-US" sz="1600" dirty="0">
                  <a:solidFill>
                    <a:srgbClr val="275DB2"/>
                  </a:solidFill>
                  <a:ea typeface="ＭＳ Ｐゴシック" pitchFamily="-65" charset="-128"/>
                </a:rPr>
                <a:t>medical prices and utilization</a:t>
              </a:r>
              <a:r>
                <a:rPr lang="en-US" altLang="en-US" sz="1600" b="0" dirty="0" smtClean="0">
                  <a:solidFill>
                    <a:srgbClr val="275DB2"/>
                  </a:solidFill>
                  <a:ea typeface="ＭＳ Ｐゴシック" pitchFamily="-65" charset="-128"/>
                </a:rPr>
                <a:t>.”</a:t>
              </a:r>
              <a:r>
                <a:rPr lang="en-US" altLang="en-US" sz="1600" b="0" dirty="0">
                  <a:solidFill>
                    <a:srgbClr val="275DB2"/>
                  </a:solidFill>
                  <a:ea typeface="ＭＳ Ｐゴシック" pitchFamily="-65" charset="-128"/>
                </a:rPr>
                <a:t/>
              </a:r>
              <a:br>
                <a:rPr lang="en-US" altLang="en-US" sz="1600" b="0" dirty="0">
                  <a:solidFill>
                    <a:srgbClr val="275DB2"/>
                  </a:solidFill>
                  <a:ea typeface="ＭＳ Ｐゴシック" pitchFamily="-65" charset="-128"/>
                </a:rPr>
              </a:br>
              <a:r>
                <a:rPr lang="en-US" altLang="en-US" sz="1600" b="0" dirty="0">
                  <a:solidFill>
                    <a:srgbClr val="275DB2"/>
                  </a:solidFill>
                  <a:ea typeface="ＭＳ Ｐゴシック" pitchFamily="-65" charset="-128"/>
                </a:rPr>
                <a:t/>
              </a:r>
              <a:br>
                <a:rPr lang="en-US" altLang="en-US" sz="1600" b="0" dirty="0">
                  <a:solidFill>
                    <a:srgbClr val="275DB2"/>
                  </a:solidFill>
                  <a:ea typeface="ＭＳ Ｐゴシック" pitchFamily="-65" charset="-128"/>
                </a:rPr>
              </a:br>
              <a:r>
                <a:rPr lang="en-US" altLang="en-US" sz="1100" b="0" i="1" dirty="0" smtClean="0">
                  <a:solidFill>
                    <a:srgbClr val="000000"/>
                  </a:solidFill>
                  <a:latin typeface="+mn-lt"/>
                  <a:ea typeface="ＭＳ Ｐゴシック" pitchFamily="-65" charset="-128"/>
                </a:rPr>
                <a:t>– </a:t>
              </a:r>
              <a:r>
                <a:rPr lang="en-US" altLang="en-US" sz="1100" b="0" i="1" dirty="0">
                  <a:solidFill>
                    <a:srgbClr val="000000"/>
                  </a:solidFill>
                  <a:latin typeface="+mn-lt"/>
                  <a:ea typeface="ＭＳ Ｐゴシック" pitchFamily="-65" charset="-128"/>
                </a:rPr>
                <a:t>Centers for Medicare and  </a:t>
              </a:r>
              <a:r>
                <a:rPr lang="en-US" altLang="en-US" sz="1100" b="0" i="1" dirty="0" smtClean="0">
                  <a:solidFill>
                    <a:srgbClr val="000000"/>
                  </a:solidFill>
                  <a:latin typeface="+mn-lt"/>
                  <a:ea typeface="ＭＳ Ｐゴシック" pitchFamily="-65" charset="-128"/>
                </a:rPr>
                <a:t>Medicaid </a:t>
              </a:r>
              <a:r>
                <a:rPr lang="en-US" altLang="en-US" sz="1100" b="0" i="1" dirty="0">
                  <a:solidFill>
                    <a:srgbClr val="000000"/>
                  </a:solidFill>
                  <a:latin typeface="+mn-lt"/>
                  <a:ea typeface="ＭＳ Ｐゴシック" pitchFamily="-65" charset="-128"/>
                </a:rPr>
                <a:t>Services</a:t>
              </a:r>
            </a:p>
          </p:txBody>
        </p:sp>
      </p:grpSp>
      <p:sp>
        <p:nvSpPr>
          <p:cNvPr id="4098" name="Rectangle 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5775" y="6461125"/>
            <a:ext cx="21717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fld id="{3AA07750-69D1-41B9-843E-AD89953D4556}" type="slidenum">
              <a:rPr lang="en-US" altLang="en-US">
                <a:solidFill>
                  <a:schemeClr val="bg1"/>
                </a:solidFill>
              </a:rPr>
              <a:pPr eaLnBrk="1" hangingPunct="1"/>
              <a:t>3</a:t>
            </a:fld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45721"/>
            <a:ext cx="7572375" cy="559922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65" charset="-128"/>
              </a:rPr>
              <a:t>What the Experts Are Saying </a:t>
            </a:r>
          </a:p>
        </p:txBody>
      </p:sp>
      <p:sp>
        <p:nvSpPr>
          <p:cNvPr id="6" name="Rectangular Callout 5"/>
          <p:cNvSpPr/>
          <p:nvPr/>
        </p:nvSpPr>
        <p:spPr bwMode="auto">
          <a:xfrm>
            <a:off x="217713" y="3913728"/>
            <a:ext cx="3623953" cy="2006930"/>
          </a:xfrm>
          <a:prstGeom prst="wedgeRectCallout">
            <a:avLst/>
          </a:prstGeom>
          <a:ln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ular Callout 6"/>
          <p:cNvSpPr/>
          <p:nvPr/>
        </p:nvSpPr>
        <p:spPr bwMode="auto">
          <a:xfrm>
            <a:off x="4310743" y="4232412"/>
            <a:ext cx="4512623" cy="2006930"/>
          </a:xfrm>
          <a:prstGeom prst="wedgeRectCallout">
            <a:avLst/>
          </a:prstGeom>
          <a:ln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3132" y="4074077"/>
            <a:ext cx="356853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  <a:defRPr/>
            </a:pPr>
            <a:r>
              <a:rPr lang="en-US" altLang="en-US" sz="1600" b="0" dirty="0">
                <a:solidFill>
                  <a:srgbClr val="275DB2"/>
                </a:solidFill>
                <a:ea typeface="ＭＳ Ｐゴシック" pitchFamily="-65" charset="-128"/>
              </a:rPr>
              <a:t>“…a definite shift in </a:t>
            </a:r>
            <a:r>
              <a:rPr lang="en-US" altLang="en-US" sz="1600" dirty="0">
                <a:solidFill>
                  <a:srgbClr val="275DB2"/>
                </a:solidFill>
                <a:ea typeface="ＭＳ Ｐゴシック" pitchFamily="-65" charset="-128"/>
              </a:rPr>
              <a:t>negotiating strength</a:t>
            </a:r>
            <a:r>
              <a:rPr lang="en-US" altLang="en-US" sz="1600" b="0" dirty="0">
                <a:solidFill>
                  <a:srgbClr val="275DB2"/>
                </a:solidFill>
                <a:ea typeface="ＭＳ Ｐゴシック" pitchFamily="-65" charset="-128"/>
              </a:rPr>
              <a:t> toward providers, resulting in higher payment rates and premiums.”</a:t>
            </a:r>
            <a:r>
              <a:rPr lang="en-US" altLang="en-US" sz="1600" b="0" dirty="0">
                <a:solidFill>
                  <a:srgbClr val="0066CC"/>
                </a:solidFill>
                <a:ea typeface="ＭＳ Ｐゴシック" pitchFamily="-65" charset="-128"/>
              </a:rPr>
              <a:t> </a:t>
            </a:r>
          </a:p>
          <a:p>
            <a:pPr marL="0" indent="0">
              <a:buFontTx/>
              <a:buNone/>
              <a:defRPr/>
            </a:pPr>
            <a:endParaRPr lang="en-US" altLang="en-US" sz="1600" b="0" i="1" dirty="0" smtClean="0">
              <a:solidFill>
                <a:srgbClr val="0066CC"/>
              </a:solidFill>
              <a:latin typeface="+mn-lt"/>
              <a:ea typeface="ＭＳ Ｐゴシック" pitchFamily="-65" charset="-128"/>
            </a:endParaRPr>
          </a:p>
          <a:p>
            <a:pPr marL="0" indent="0" algn="r">
              <a:buFontTx/>
              <a:buNone/>
              <a:defRPr/>
            </a:pPr>
            <a:r>
              <a:rPr lang="en-US" altLang="en-US" sz="1200" b="0" i="1" dirty="0" smtClean="0">
                <a:solidFill>
                  <a:srgbClr val="000000"/>
                </a:solidFill>
                <a:latin typeface="+mn-lt"/>
                <a:ea typeface="ＭＳ Ｐゴシック" pitchFamily="-65" charset="-128"/>
              </a:rPr>
              <a:t>– </a:t>
            </a:r>
            <a:r>
              <a:rPr lang="en-US" altLang="en-US" sz="1200" b="0" i="1" dirty="0">
                <a:solidFill>
                  <a:srgbClr val="000000"/>
                </a:solidFill>
                <a:latin typeface="+mn-lt"/>
                <a:ea typeface="ＭＳ Ｐゴシック" pitchFamily="-65" charset="-128"/>
              </a:rPr>
              <a:t>The Center for Studying Health System Change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76997" y="4367309"/>
            <a:ext cx="4219702" cy="1760359"/>
          </a:xfrm>
        </p:spPr>
        <p:txBody>
          <a:bodyPr/>
          <a:lstStyle/>
          <a:p>
            <a:pPr marL="0" indent="0" eaLnBrk="1" hangingPunct="1">
              <a:spcBef>
                <a:spcPts val="430"/>
              </a:spcBef>
              <a:buFontTx/>
              <a:buNone/>
              <a:defRPr/>
            </a:pPr>
            <a:r>
              <a:rPr lang="en-US" altLang="en-US" sz="1400" dirty="0" smtClean="0">
                <a:solidFill>
                  <a:srgbClr val="275DB2"/>
                </a:solidFill>
                <a:ea typeface="ＭＳ Ｐゴシック" pitchFamily="-65" charset="-128"/>
              </a:rPr>
              <a:t>“Further </a:t>
            </a:r>
            <a:r>
              <a:rPr lang="en-US" altLang="en-US" sz="1400" dirty="0">
                <a:solidFill>
                  <a:srgbClr val="275DB2"/>
                </a:solidFill>
                <a:ea typeface="ＭＳ Ｐゴシック" pitchFamily="-65" charset="-128"/>
              </a:rPr>
              <a:t>regulating premiums without addressing the </a:t>
            </a:r>
            <a:r>
              <a:rPr lang="en-US" altLang="en-US" sz="1400" b="1" dirty="0">
                <a:solidFill>
                  <a:srgbClr val="275DB2"/>
                </a:solidFill>
                <a:ea typeface="ＭＳ Ｐゴシック" pitchFamily="-65" charset="-128"/>
              </a:rPr>
              <a:t>underlying medical cost drivers </a:t>
            </a:r>
            <a:r>
              <a:rPr lang="en-US" altLang="en-US" sz="1400" dirty="0">
                <a:solidFill>
                  <a:srgbClr val="275DB2"/>
                </a:solidFill>
                <a:ea typeface="ＭＳ Ｐゴシック" pitchFamily="-65" charset="-128"/>
              </a:rPr>
              <a:t>would be like capping the prices auto makers can charge customers, but letting the steel, rubber and technology manufactures charge the auto makers whatever they want</a:t>
            </a:r>
            <a:r>
              <a:rPr lang="en-US" altLang="en-US" sz="1400" dirty="0" smtClean="0">
                <a:solidFill>
                  <a:srgbClr val="275DB2"/>
                </a:solidFill>
                <a:ea typeface="ＭＳ Ｐゴシック" pitchFamily="-65" charset="-128"/>
              </a:rPr>
              <a:t>.”</a:t>
            </a:r>
            <a:br>
              <a:rPr lang="en-US" altLang="en-US" sz="1400" dirty="0" smtClean="0">
                <a:solidFill>
                  <a:srgbClr val="275DB2"/>
                </a:solidFill>
                <a:ea typeface="ＭＳ Ｐゴシック" pitchFamily="-65" charset="-128"/>
              </a:rPr>
            </a:br>
            <a:endParaRPr lang="en-US" altLang="en-US" sz="1400" dirty="0">
              <a:solidFill>
                <a:srgbClr val="275DB2"/>
              </a:solidFill>
              <a:ea typeface="ＭＳ Ｐゴシック" pitchFamily="-65" charset="-128"/>
            </a:endParaRPr>
          </a:p>
          <a:p>
            <a:pPr algn="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altLang="en-US" sz="1200" dirty="0" smtClean="0">
                <a:ea typeface="ＭＳ Ｐゴシック" pitchFamily="-65" charset="-128"/>
              </a:rPr>
              <a:t>                     – </a:t>
            </a:r>
            <a:r>
              <a:rPr lang="en-US" altLang="en-US" sz="1200" i="1" dirty="0" smtClean="0">
                <a:ea typeface="ＭＳ Ｐゴシック" pitchFamily="-65" charset="-128"/>
              </a:rPr>
              <a:t>America's Health Insurance Plans</a:t>
            </a:r>
            <a:r>
              <a:rPr lang="en-US" altLang="en-US" sz="1400" i="1" dirty="0" smtClean="0">
                <a:ea typeface="ＭＳ Ｐゴシック" pitchFamily="-65" charset="-128"/>
              </a:rPr>
              <a:t> </a:t>
            </a:r>
          </a:p>
          <a:p>
            <a:pPr marL="0" indent="0" algn="r">
              <a:buFontTx/>
              <a:buNone/>
              <a:defRPr/>
            </a:pPr>
            <a:endParaRPr lang="en-US" altLang="en-US" sz="1400" dirty="0" smtClean="0">
              <a:ea typeface="ＭＳ Ｐゴシック" pitchFamily="-65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20516" y="900699"/>
            <a:ext cx="4764890" cy="2151259"/>
            <a:chOff x="4992517" y="1625777"/>
            <a:chExt cx="5773517" cy="2606635"/>
          </a:xfrm>
        </p:grpSpPr>
        <p:sp>
          <p:nvSpPr>
            <p:cNvPr id="2" name="Rectangular Callout 1"/>
            <p:cNvSpPr/>
            <p:nvPr/>
          </p:nvSpPr>
          <p:spPr bwMode="auto">
            <a:xfrm>
              <a:off x="4992517" y="1625777"/>
              <a:ext cx="5773517" cy="2606635"/>
            </a:xfrm>
            <a:prstGeom prst="wedgeRectCallout">
              <a:avLst/>
            </a:prstGeom>
            <a:ln>
              <a:headEnd type="none" w="med" len="med"/>
              <a:tailEnd type="none" w="med" len="med"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5156856" y="1764611"/>
              <a:ext cx="5444837" cy="205109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indent="0">
                <a:buFontTx/>
                <a:buNone/>
                <a:defRPr/>
              </a:pPr>
              <a:r>
                <a:rPr lang="en-US" altLang="en-US" b="0" dirty="0">
                  <a:solidFill>
                    <a:srgbClr val="275DB2"/>
                  </a:solidFill>
                  <a:ea typeface="ＭＳ Ｐゴシック" pitchFamily="-65" charset="-128"/>
                </a:rPr>
                <a:t>“If you want to keep costs under control, it’s not about managing health care premiums…it’s about managing the </a:t>
              </a:r>
              <a:r>
                <a:rPr lang="en-US" altLang="en-US" dirty="0">
                  <a:solidFill>
                    <a:srgbClr val="275DB2"/>
                  </a:solidFill>
                  <a:ea typeface="ＭＳ Ｐゴシック" pitchFamily="-65" charset="-128"/>
                </a:rPr>
                <a:t>underlying health care costs</a:t>
              </a:r>
              <a:r>
                <a:rPr lang="en-US" altLang="en-US" b="0" dirty="0">
                  <a:solidFill>
                    <a:srgbClr val="275DB2"/>
                  </a:solidFill>
                  <a:ea typeface="ＭＳ Ｐゴシック" pitchFamily="-65" charset="-128"/>
                </a:rPr>
                <a:t>.”</a:t>
              </a:r>
              <a:r>
                <a:rPr lang="en-US" altLang="en-US" b="0" dirty="0">
                  <a:ea typeface="ＭＳ Ｐゴシック" pitchFamily="-65" charset="-128"/>
                </a:rPr>
                <a:t> </a:t>
              </a:r>
              <a:r>
                <a:rPr lang="en-US" altLang="en-US" sz="2400" b="0" dirty="0">
                  <a:ea typeface="ＭＳ Ｐゴシック" pitchFamily="-65" charset="-128"/>
                </a:rPr>
                <a:t/>
              </a:r>
              <a:br>
                <a:rPr lang="en-US" altLang="en-US" sz="2400" b="0" dirty="0">
                  <a:ea typeface="ＭＳ Ｐゴシック" pitchFamily="-65" charset="-128"/>
                </a:rPr>
              </a:br>
              <a:r>
                <a:rPr lang="en-US" altLang="en-US" sz="2400" b="0" dirty="0" smtClean="0">
                  <a:ea typeface="ＭＳ Ｐゴシック" pitchFamily="-65" charset="-128"/>
                </a:rPr>
                <a:t>          </a:t>
              </a:r>
              <a:r>
                <a:rPr lang="en-US" altLang="en-US" sz="1200" b="0" i="1" dirty="0" smtClean="0">
                  <a:solidFill>
                    <a:srgbClr val="000000"/>
                  </a:solidFill>
                  <a:latin typeface="+mn-lt"/>
                  <a:ea typeface="ＭＳ Ｐゴシック" pitchFamily="-65" charset="-128"/>
                </a:rPr>
                <a:t>– </a:t>
              </a:r>
              <a:r>
                <a:rPr lang="en-US" altLang="en-US" sz="1200" b="0" i="1" dirty="0">
                  <a:solidFill>
                    <a:srgbClr val="000000"/>
                  </a:solidFill>
                  <a:latin typeface="+mn-lt"/>
                  <a:ea typeface="ＭＳ Ｐゴシック" pitchFamily="-65" charset="-128"/>
                </a:rPr>
                <a:t>Sandy </a:t>
              </a:r>
              <a:r>
                <a:rPr lang="en-US" altLang="en-US" sz="1200" b="0" i="1" dirty="0" err="1">
                  <a:solidFill>
                    <a:srgbClr val="000000"/>
                  </a:solidFill>
                  <a:latin typeface="+mn-lt"/>
                  <a:ea typeface="ＭＳ Ｐゴシック" pitchFamily="-65" charset="-128"/>
                </a:rPr>
                <a:t>Praegar</a:t>
              </a:r>
              <a:r>
                <a:rPr lang="en-US" altLang="en-US" sz="1200" b="0" i="1" dirty="0">
                  <a:solidFill>
                    <a:srgbClr val="000000"/>
                  </a:solidFill>
                  <a:latin typeface="+mn-lt"/>
                  <a:ea typeface="ＭＳ Ｐゴシック" pitchFamily="-65" charset="-128"/>
                </a:rPr>
                <a:t>, Kansas Insurance Commissioner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983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A894E-39C6-445A-8BB5-07D9C4FD0D4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5750" y="45721"/>
            <a:ext cx="7572375" cy="524296"/>
          </a:xfrm>
        </p:spPr>
        <p:txBody>
          <a:bodyPr/>
          <a:lstStyle/>
          <a:p>
            <a:r>
              <a:rPr lang="en-US" dirty="0" smtClean="0"/>
              <a:t>BUILDING SAFE PLACES TO PLAY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640"/>
            <a:ext cx="9239534" cy="6159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9184">
            <a:off x="459911" y="4328562"/>
            <a:ext cx="3129713" cy="20864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01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45721"/>
            <a:ext cx="7572375" cy="541134"/>
          </a:xfrm>
        </p:spPr>
        <p:txBody>
          <a:bodyPr/>
          <a:lstStyle/>
          <a:p>
            <a:r>
              <a:rPr lang="en-US" dirty="0" smtClean="0"/>
              <a:t>MARATHON KIDS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A894E-39C6-445A-8BB5-07D9C4FD0D46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4351" r="49400" b="11059"/>
          <a:stretch/>
        </p:blipFill>
        <p:spPr bwMode="auto">
          <a:xfrm>
            <a:off x="1" y="635833"/>
            <a:ext cx="9144000" cy="598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22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5701" y="0"/>
            <a:ext cx="8077200" cy="504967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PROPOSED SOLUTIONS TO FREESTANDING ERs</a:t>
            </a:r>
            <a:endParaRPr lang="en-US" sz="2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585506635"/>
              </p:ext>
            </p:extLst>
          </p:nvPr>
        </p:nvGraphicFramePr>
        <p:xfrm>
          <a:off x="1112292" y="752522"/>
          <a:ext cx="70866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520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6" r="11596"/>
          <a:stretch/>
        </p:blipFill>
        <p:spPr>
          <a:xfrm>
            <a:off x="0" y="593384"/>
            <a:ext cx="9144000" cy="60960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28016" y="3641384"/>
            <a:ext cx="8887968" cy="4084320"/>
            <a:chOff x="0" y="1622486"/>
            <a:chExt cx="8887968" cy="4084320"/>
          </a:xfrm>
        </p:grpSpPr>
        <p:graphicFrame>
          <p:nvGraphicFramePr>
            <p:cNvPr id="5" name="Diagram 4"/>
            <p:cNvGraphicFramePr/>
            <p:nvPr>
              <p:extLst>
                <p:ext uri="{D42A27DB-BD31-4B8C-83A1-F6EECF244321}">
                  <p14:modId xmlns:p14="http://schemas.microsoft.com/office/powerpoint/2010/main" val="2284582306"/>
                </p:ext>
              </p:extLst>
            </p:nvPr>
          </p:nvGraphicFramePr>
          <p:xfrm>
            <a:off x="0" y="1622486"/>
            <a:ext cx="8887968" cy="40843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6" name="Content Placeholder 2"/>
            <p:cNvSpPr txBox="1">
              <a:spLocks/>
            </p:cNvSpPr>
            <p:nvPr/>
          </p:nvSpPr>
          <p:spPr bwMode="auto">
            <a:xfrm>
              <a:off x="313825" y="2577007"/>
              <a:ext cx="940931" cy="431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231775" indent="-231775" algn="l" rtl="0" fontAlgn="base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rgbClr val="000000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rgbClr val="000000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200">
                  <a:solidFill>
                    <a:srgbClr val="000000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1800"/>
                </a:spcBef>
                <a:buFont typeface="Arial" panose="020B0604020202020204" pitchFamily="34" charset="0"/>
                <a:buNone/>
              </a:pPr>
              <a:r>
                <a:rPr lang="en-US" b="1" kern="0" dirty="0" smtClean="0">
                  <a:solidFill>
                    <a:schemeClr val="bg1"/>
                  </a:solidFill>
                </a:rPr>
                <a:t>1940s</a:t>
              </a:r>
              <a:endParaRPr lang="en-US" b="0" kern="0" dirty="0" smtClean="0">
                <a:solidFill>
                  <a:schemeClr val="bg1"/>
                </a:solidFill>
              </a:endParaRPr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 bwMode="auto">
            <a:xfrm>
              <a:off x="1605292" y="2577006"/>
              <a:ext cx="940931" cy="431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231775" indent="-231775" algn="l" rtl="0" fontAlgn="base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rgbClr val="000000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rgbClr val="000000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200">
                  <a:solidFill>
                    <a:srgbClr val="000000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1800"/>
                </a:spcBef>
                <a:buFont typeface="Arial" panose="020B0604020202020204" pitchFamily="34" charset="0"/>
                <a:buNone/>
              </a:pPr>
              <a:r>
                <a:rPr lang="en-US" b="1" kern="0" dirty="0" smtClean="0">
                  <a:solidFill>
                    <a:schemeClr val="bg1"/>
                  </a:solidFill>
                </a:rPr>
                <a:t>1950s</a:t>
              </a:r>
              <a:endParaRPr lang="en-US" b="0" kern="0" dirty="0" smtClean="0">
                <a:solidFill>
                  <a:schemeClr val="bg1"/>
                </a:solidFill>
              </a:endParaRPr>
            </a:p>
          </p:txBody>
        </p:sp>
        <p:sp>
          <p:nvSpPr>
            <p:cNvPr id="8" name="Content Placeholder 2"/>
            <p:cNvSpPr txBox="1">
              <a:spLocks/>
            </p:cNvSpPr>
            <p:nvPr/>
          </p:nvSpPr>
          <p:spPr bwMode="auto">
            <a:xfrm>
              <a:off x="2887945" y="2575026"/>
              <a:ext cx="940931" cy="431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231775" indent="-231775" algn="l" rtl="0" fontAlgn="base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rgbClr val="000000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rgbClr val="000000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200">
                  <a:solidFill>
                    <a:srgbClr val="000000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1800"/>
                </a:spcBef>
                <a:buFont typeface="Arial" panose="020B0604020202020204" pitchFamily="34" charset="0"/>
                <a:buNone/>
              </a:pPr>
              <a:r>
                <a:rPr lang="en-US" b="1" kern="0" dirty="0" smtClean="0">
                  <a:solidFill>
                    <a:schemeClr val="bg1"/>
                  </a:solidFill>
                </a:rPr>
                <a:t>1960s</a:t>
              </a:r>
              <a:endParaRPr lang="en-US" b="0" kern="0" dirty="0" smtClean="0">
                <a:solidFill>
                  <a:schemeClr val="bg1"/>
                </a:solidFill>
              </a:endParaRPr>
            </a:p>
          </p:txBody>
        </p:sp>
        <p:sp>
          <p:nvSpPr>
            <p:cNvPr id="9" name="Content Placeholder 2"/>
            <p:cNvSpPr txBox="1">
              <a:spLocks/>
            </p:cNvSpPr>
            <p:nvPr/>
          </p:nvSpPr>
          <p:spPr bwMode="auto">
            <a:xfrm>
              <a:off x="4176986" y="2589327"/>
              <a:ext cx="940931" cy="431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231775" indent="-231775" algn="l" rtl="0" fontAlgn="base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rgbClr val="000000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rgbClr val="000000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200">
                  <a:solidFill>
                    <a:srgbClr val="000000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1800"/>
                </a:spcBef>
                <a:buFont typeface="Arial" panose="020B0604020202020204" pitchFamily="34" charset="0"/>
                <a:buNone/>
              </a:pPr>
              <a:r>
                <a:rPr lang="en-US" b="1" kern="0" dirty="0" smtClean="0">
                  <a:solidFill>
                    <a:schemeClr val="bg1"/>
                  </a:solidFill>
                </a:rPr>
                <a:t>1970s</a:t>
              </a:r>
              <a:endParaRPr lang="en-US" b="0" kern="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0" name="Content Placeholder 2"/>
            <p:cNvSpPr txBox="1">
              <a:spLocks/>
            </p:cNvSpPr>
            <p:nvPr/>
          </p:nvSpPr>
          <p:spPr bwMode="auto">
            <a:xfrm>
              <a:off x="5424651" y="2575027"/>
              <a:ext cx="940931" cy="431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231775" indent="-231775" algn="l" rtl="0" fontAlgn="base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rgbClr val="000000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rgbClr val="000000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200">
                  <a:solidFill>
                    <a:srgbClr val="000000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1800"/>
                </a:spcBef>
                <a:buFont typeface="Arial" panose="020B0604020202020204" pitchFamily="34" charset="0"/>
                <a:buNone/>
              </a:pPr>
              <a:r>
                <a:rPr lang="en-US" b="1" kern="0" dirty="0" smtClean="0">
                  <a:solidFill>
                    <a:schemeClr val="bg1"/>
                  </a:solidFill>
                </a:rPr>
                <a:t>1990s</a:t>
              </a:r>
              <a:endParaRPr lang="en-US" b="0" kern="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1" name="Content Placeholder 2"/>
            <p:cNvSpPr txBox="1">
              <a:spLocks/>
            </p:cNvSpPr>
            <p:nvPr/>
          </p:nvSpPr>
          <p:spPr bwMode="auto">
            <a:xfrm>
              <a:off x="6638031" y="2587346"/>
              <a:ext cx="940931" cy="431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231775" indent="-231775" algn="l" rtl="0" fontAlgn="base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rgbClr val="000000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rgbClr val="000000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200">
                  <a:solidFill>
                    <a:srgbClr val="000000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1800"/>
                </a:spcBef>
                <a:buFont typeface="Arial" panose="020B0604020202020204" pitchFamily="34" charset="0"/>
                <a:buNone/>
              </a:pPr>
              <a:r>
                <a:rPr lang="en-US" kern="0" dirty="0" smtClean="0">
                  <a:solidFill>
                    <a:schemeClr val="bg1"/>
                  </a:solidFill>
                </a:rPr>
                <a:t>200</a:t>
              </a:r>
              <a:r>
                <a:rPr lang="en-US" b="1" kern="0" dirty="0" smtClean="0">
                  <a:solidFill>
                    <a:schemeClr val="bg1"/>
                  </a:solidFill>
                </a:rPr>
                <a:t>0s</a:t>
              </a:r>
              <a:endParaRPr lang="en-US" kern="0" dirty="0">
                <a:solidFill>
                  <a:schemeClr val="bg1"/>
                </a:solidFill>
              </a:endParaRPr>
            </a:p>
            <a:p>
              <a:pPr marL="0" indent="0">
                <a:spcBef>
                  <a:spcPts val="1800"/>
                </a:spcBef>
                <a:buFont typeface="Arial" panose="020B0604020202020204" pitchFamily="34" charset="0"/>
                <a:buNone/>
              </a:pPr>
              <a:endParaRPr lang="en-US" b="0" kern="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285750" y="69471"/>
            <a:ext cx="7572375" cy="453043"/>
          </a:xfrm>
        </p:spPr>
        <p:txBody>
          <a:bodyPr/>
          <a:lstStyle/>
          <a:p>
            <a:r>
              <a:rPr lang="en-US" dirty="0"/>
              <a:t>Evolution of health care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7944170" y="4595843"/>
            <a:ext cx="940931" cy="43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31775" indent="-231775" algn="l" rtl="0" fontAlgn="base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kern="0" dirty="0" smtClean="0">
                <a:solidFill>
                  <a:schemeClr val="bg1"/>
                </a:solidFill>
              </a:rPr>
              <a:t>201</a:t>
            </a:r>
            <a:r>
              <a:rPr lang="en-US" b="1" kern="0" dirty="0" smtClean="0">
                <a:solidFill>
                  <a:schemeClr val="bg1"/>
                </a:solidFill>
              </a:rPr>
              <a:t>0s</a:t>
            </a:r>
            <a:endParaRPr lang="en-US" kern="0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endParaRPr lang="en-US" b="0" kern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3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3984" y="2955975"/>
            <a:ext cx="3004559" cy="101566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cap="all" dirty="0" smtClean="0">
                <a:solidFill>
                  <a:srgbClr val="0070C0"/>
                </a:solidFill>
                <a:latin typeface=""/>
              </a:rPr>
              <a:t>Value</a:t>
            </a:r>
            <a:endParaRPr lang="en-US" sz="6000" cap="all" dirty="0" smtClean="0">
              <a:solidFill>
                <a:srgbClr val="0070C0"/>
              </a:solidFill>
              <a:latin typeface="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6292" y="1370625"/>
            <a:ext cx="28741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cap="all" dirty="0" smtClean="0">
                <a:solidFill>
                  <a:srgbClr val="0070C0"/>
                </a:solidFill>
                <a:latin typeface=""/>
              </a:rPr>
              <a:t>quality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36292" y="3559190"/>
            <a:ext cx="24570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cap="all" dirty="0" smtClean="0">
                <a:solidFill>
                  <a:srgbClr val="0070C0"/>
                </a:solidFill>
                <a:latin typeface=""/>
              </a:rPr>
              <a:t>cost</a:t>
            </a:r>
          </a:p>
        </p:txBody>
      </p:sp>
      <p:sp>
        <p:nvSpPr>
          <p:cNvPr id="9" name="Rectangle 8"/>
          <p:cNvSpPr/>
          <p:nvPr/>
        </p:nvSpPr>
        <p:spPr>
          <a:xfrm>
            <a:off x="4033263" y="3406251"/>
            <a:ext cx="4631916" cy="45719"/>
          </a:xfrm>
          <a:prstGeom prst="rect">
            <a:avLst/>
          </a:prstGeom>
          <a:solidFill>
            <a:srgbClr val="F06730"/>
          </a:solidFill>
          <a:ln>
            <a:solidFill>
              <a:srgbClr val="F0673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Equal 9"/>
          <p:cNvSpPr/>
          <p:nvPr/>
        </p:nvSpPr>
        <p:spPr>
          <a:xfrm>
            <a:off x="3141517" y="3197218"/>
            <a:ext cx="679398" cy="509504"/>
          </a:xfrm>
          <a:prstGeom prst="mathEqual">
            <a:avLst/>
          </a:prstGeom>
          <a:solidFill>
            <a:srgbClr val="F067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71717"/>
              </a:solidFill>
            </a:endParaRPr>
          </a:p>
        </p:txBody>
      </p:sp>
      <p:pic>
        <p:nvPicPr>
          <p:cNvPr id="11" name="Picture 10" descr="icon_quality.png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0805" y="1370625"/>
            <a:ext cx="891897" cy="89189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019800" y="3489375"/>
            <a:ext cx="6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39A6DC">
                    <a:lumMod val="75000"/>
                    <a:alpha val="70000"/>
                  </a:srgbClr>
                </a:solidFill>
                <a:latin typeface="Arial Black" panose="020B0A04020102020204" pitchFamily="34" charset="0"/>
              </a:rPr>
              <a:t>$</a:t>
            </a:r>
            <a:endParaRPr lang="en-US" sz="5400" dirty="0">
              <a:solidFill>
                <a:srgbClr val="39A6DC">
                  <a:lumMod val="75000"/>
                  <a:alpha val="7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62400" y="2155886"/>
            <a:ext cx="463675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 algn="just">
              <a:spcBef>
                <a:spcPts val="300"/>
              </a:spcBef>
              <a:buClr>
                <a:srgbClr val="39A6DC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171717"/>
                </a:solidFill>
              </a:rPr>
              <a:t>Achieve better outcomes </a:t>
            </a:r>
          </a:p>
          <a:p>
            <a:pPr marL="234950" indent="-234950" algn="just">
              <a:spcBef>
                <a:spcPts val="300"/>
              </a:spcBef>
              <a:buClr>
                <a:srgbClr val="39A6DC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171717"/>
                </a:solidFill>
              </a:rPr>
              <a:t>Increase safety </a:t>
            </a:r>
          </a:p>
          <a:p>
            <a:pPr marL="234950" indent="-234950" algn="just">
              <a:spcBef>
                <a:spcPts val="300"/>
              </a:spcBef>
              <a:buClr>
                <a:srgbClr val="39A6DC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171717"/>
                </a:solidFill>
              </a:rPr>
              <a:t>Improve satisfaction</a:t>
            </a:r>
            <a:endParaRPr lang="en-US" b="1" dirty="0">
              <a:solidFill>
                <a:srgbClr val="171717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2400" y="4320651"/>
            <a:ext cx="4636751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spcBef>
                <a:spcPts val="300"/>
              </a:spcBef>
              <a:buClr>
                <a:srgbClr val="39A6DC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171717"/>
                </a:solidFill>
              </a:rPr>
              <a:t>Reduce avoidable medical spending</a:t>
            </a:r>
          </a:p>
          <a:p>
            <a:pPr marL="234950" indent="-234950">
              <a:spcBef>
                <a:spcPts val="300"/>
              </a:spcBef>
              <a:buClr>
                <a:srgbClr val="39A6DC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171717"/>
                </a:solidFill>
              </a:rPr>
              <a:t>Decrease total cost of care</a:t>
            </a:r>
            <a:endParaRPr lang="en-US" b="1" dirty="0">
              <a:solidFill>
                <a:srgbClr val="17171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45721"/>
            <a:ext cx="7572375" cy="524296"/>
          </a:xfrm>
        </p:spPr>
        <p:txBody>
          <a:bodyPr/>
          <a:lstStyle/>
          <a:p>
            <a:r>
              <a:rPr lang="en-US" dirty="0"/>
              <a:t>Redefining Value in Health Care</a:t>
            </a:r>
          </a:p>
        </p:txBody>
      </p:sp>
    </p:spTree>
    <p:extLst>
      <p:ext uri="{BB962C8B-B14F-4D97-AF65-F5344CB8AC3E}">
        <p14:creationId xmlns:p14="http://schemas.microsoft.com/office/powerpoint/2010/main" val="246228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03968" y="5863657"/>
            <a:ext cx="353330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7800" indent="-17780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+mn-lt"/>
              </a:rPr>
              <a:t>Lower health care costs through independent network offerings</a:t>
            </a:r>
          </a:p>
          <a:p>
            <a:pPr marL="177800" indent="-17780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+mn-lt"/>
              </a:rPr>
              <a:t>Improve employee health outcomes</a:t>
            </a:r>
            <a:endParaRPr lang="en-US" sz="14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5429" y="4648200"/>
            <a:ext cx="254581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7800" indent="-17780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+mn-lt"/>
              </a:rPr>
              <a:t>Improve care experience and coordination</a:t>
            </a:r>
          </a:p>
          <a:p>
            <a:pPr marL="177800" indent="-17780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+mn-lt"/>
              </a:rPr>
              <a:t>Lower health care costs</a:t>
            </a:r>
            <a:endParaRPr lang="en-US" sz="14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4613" y="1387054"/>
            <a:ext cx="351777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7800" indent="-177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+mn-lt"/>
              </a:rPr>
              <a:t>Enable 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cost savings for members</a:t>
            </a:r>
          </a:p>
          <a:p>
            <a:pPr marL="177800" indent="-17780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+mn-lt"/>
              </a:rPr>
              <a:t>Offer market differentiation and leadership</a:t>
            </a:r>
          </a:p>
          <a:p>
            <a:pPr marL="177800" indent="-17780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+mn-lt"/>
              </a:rPr>
              <a:t>Provide long-term utilization control</a:t>
            </a:r>
            <a:endParaRPr lang="en-US" sz="14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805" y="3110154"/>
            <a:ext cx="2455200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7800" indent="-17780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prstClr val="black"/>
              </a:solidFill>
              <a:latin typeface="+mn-lt"/>
            </a:endParaRPr>
          </a:p>
          <a:p>
            <a:pPr marL="177800" indent="-17780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+mn-lt"/>
              </a:rPr>
              <a:t>Empower independent physicians</a:t>
            </a:r>
          </a:p>
          <a:p>
            <a:pPr marL="177800" indent="-17780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+mn-lt"/>
              </a:rPr>
              <a:t>Offer financial and operational support</a:t>
            </a:r>
          </a:p>
          <a:p>
            <a:pPr marL="177800" indent="-17780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+mn-lt"/>
              </a:rPr>
              <a:t>Improve care delivered to patients</a:t>
            </a:r>
          </a:p>
          <a:p>
            <a:pPr marL="177800" indent="-17780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+mn-lt"/>
              </a:rPr>
              <a:t>Provide access to transparency tools</a:t>
            </a:r>
            <a:endParaRPr lang="en-US" sz="14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0F5A3D71-097D-4256-B188-3F60B27BEDCD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9643" y="817667"/>
            <a:ext cx="382709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 smtClean="0">
                <a:solidFill>
                  <a:schemeClr val="accent2"/>
                </a:solidFill>
                <a:latin typeface="+mn-lt"/>
              </a:rPr>
              <a:t>The physician centric strategy empowers and incentivizes physicians to work toward “wins” for each of the key stakeholders, including the potential to: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400300" y="1756386"/>
            <a:ext cx="4461478" cy="4461478"/>
            <a:chOff x="1983661" y="1756386"/>
            <a:chExt cx="4461478" cy="4461478"/>
          </a:xfrm>
        </p:grpSpPr>
        <p:sp>
          <p:nvSpPr>
            <p:cNvPr id="5" name="Block Arc 4"/>
            <p:cNvSpPr/>
            <p:nvPr/>
          </p:nvSpPr>
          <p:spPr>
            <a:xfrm>
              <a:off x="2497189" y="2269914"/>
              <a:ext cx="3434422" cy="3434422"/>
            </a:xfrm>
            <a:prstGeom prst="blockArc">
              <a:avLst>
                <a:gd name="adj1" fmla="val 10800000"/>
                <a:gd name="adj2" fmla="val 16200000"/>
                <a:gd name="adj3" fmla="val 4640"/>
              </a:avLst>
            </a:prstGeom>
            <a:solidFill>
              <a:srgbClr val="0070C0"/>
            </a:solidFill>
          </p:spPr>
          <p:style>
            <a:lnRef idx="0">
              <a:schemeClr val="accent6">
                <a:shade val="90000"/>
                <a:hueOff val="-381735"/>
                <a:satOff val="7617"/>
                <a:lumOff val="20678"/>
                <a:alphaOff val="0"/>
              </a:schemeClr>
            </a:lnRef>
            <a:fillRef idx="3">
              <a:schemeClr val="accent6">
                <a:shade val="90000"/>
                <a:hueOff val="-381735"/>
                <a:satOff val="7617"/>
                <a:lumOff val="20678"/>
                <a:alphaOff val="0"/>
              </a:schemeClr>
            </a:fillRef>
            <a:effectRef idx="2">
              <a:schemeClr val="accent6">
                <a:shade val="90000"/>
                <a:hueOff val="-381735"/>
                <a:satOff val="7617"/>
                <a:lumOff val="2067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Block Arc 12"/>
            <p:cNvSpPr/>
            <p:nvPr/>
          </p:nvSpPr>
          <p:spPr>
            <a:xfrm>
              <a:off x="2497189" y="2269914"/>
              <a:ext cx="3434422" cy="3434422"/>
            </a:xfrm>
            <a:prstGeom prst="blockArc">
              <a:avLst>
                <a:gd name="adj1" fmla="val 5400000"/>
                <a:gd name="adj2" fmla="val 10800000"/>
                <a:gd name="adj3" fmla="val 4640"/>
              </a:avLst>
            </a:prstGeom>
            <a:solidFill>
              <a:srgbClr val="0070C0"/>
            </a:solidFill>
            <a:effectLst/>
          </p:spPr>
          <p:style>
            <a:lnRef idx="0">
              <a:schemeClr val="accent6">
                <a:shade val="90000"/>
                <a:hueOff val="-254490"/>
                <a:satOff val="5078"/>
                <a:lumOff val="13785"/>
                <a:alphaOff val="0"/>
              </a:schemeClr>
            </a:lnRef>
            <a:fillRef idx="3">
              <a:schemeClr val="accent6">
                <a:shade val="90000"/>
                <a:hueOff val="-254490"/>
                <a:satOff val="5078"/>
                <a:lumOff val="13785"/>
                <a:alphaOff val="0"/>
              </a:schemeClr>
            </a:fillRef>
            <a:effectRef idx="2">
              <a:schemeClr val="accent6">
                <a:shade val="90000"/>
                <a:hueOff val="-254490"/>
                <a:satOff val="5078"/>
                <a:lumOff val="1378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Block Arc 13"/>
            <p:cNvSpPr/>
            <p:nvPr/>
          </p:nvSpPr>
          <p:spPr>
            <a:xfrm>
              <a:off x="2497189" y="2269914"/>
              <a:ext cx="3434422" cy="3434422"/>
            </a:xfrm>
            <a:prstGeom prst="blockArc">
              <a:avLst>
                <a:gd name="adj1" fmla="val 0"/>
                <a:gd name="adj2" fmla="val 5400000"/>
                <a:gd name="adj3" fmla="val 4640"/>
              </a:avLst>
            </a:prstGeom>
            <a:solidFill>
              <a:srgbClr val="0070C0"/>
            </a:solidFill>
            <a:effectLst/>
          </p:spPr>
          <p:style>
            <a:lnRef idx="0">
              <a:schemeClr val="accent6">
                <a:shade val="90000"/>
                <a:hueOff val="-127245"/>
                <a:satOff val="2539"/>
                <a:lumOff val="6893"/>
                <a:alphaOff val="0"/>
              </a:schemeClr>
            </a:lnRef>
            <a:fillRef idx="3">
              <a:schemeClr val="accent6">
                <a:shade val="90000"/>
                <a:hueOff val="-127245"/>
                <a:satOff val="2539"/>
                <a:lumOff val="6893"/>
                <a:alphaOff val="0"/>
              </a:schemeClr>
            </a:fillRef>
            <a:effectRef idx="2">
              <a:schemeClr val="accent6">
                <a:shade val="90000"/>
                <a:hueOff val="-127245"/>
                <a:satOff val="2539"/>
                <a:lumOff val="689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Block Arc 14"/>
            <p:cNvSpPr/>
            <p:nvPr/>
          </p:nvSpPr>
          <p:spPr>
            <a:xfrm>
              <a:off x="2497189" y="2269914"/>
              <a:ext cx="3434422" cy="3434422"/>
            </a:xfrm>
            <a:prstGeom prst="blockArc">
              <a:avLst>
                <a:gd name="adj1" fmla="val 16200000"/>
                <a:gd name="adj2" fmla="val 0"/>
                <a:gd name="adj3" fmla="val 4640"/>
              </a:avLst>
            </a:prstGeom>
            <a:solidFill>
              <a:srgbClr val="0070C0"/>
            </a:solidFill>
          </p:spPr>
          <p:style>
            <a:lnRef idx="0">
              <a:schemeClr val="accent6">
                <a:shade val="90000"/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3423870" y="3196596"/>
              <a:ext cx="1581059" cy="1581059"/>
            </a:xfrm>
            <a:custGeom>
              <a:avLst/>
              <a:gdLst>
                <a:gd name="connsiteX0" fmla="*/ 0 w 1581059"/>
                <a:gd name="connsiteY0" fmla="*/ 790530 h 1581059"/>
                <a:gd name="connsiteX1" fmla="*/ 790530 w 1581059"/>
                <a:gd name="connsiteY1" fmla="*/ 0 h 1581059"/>
                <a:gd name="connsiteX2" fmla="*/ 1581060 w 1581059"/>
                <a:gd name="connsiteY2" fmla="*/ 790530 h 1581059"/>
                <a:gd name="connsiteX3" fmla="*/ 790530 w 1581059"/>
                <a:gd name="connsiteY3" fmla="*/ 1581060 h 1581059"/>
                <a:gd name="connsiteX4" fmla="*/ 0 w 1581059"/>
                <a:gd name="connsiteY4" fmla="*/ 790530 h 158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1059" h="1581059">
                  <a:moveTo>
                    <a:pt x="0" y="790530"/>
                  </a:moveTo>
                  <a:cubicBezTo>
                    <a:pt x="0" y="353932"/>
                    <a:pt x="353932" y="0"/>
                    <a:pt x="790530" y="0"/>
                  </a:cubicBezTo>
                  <a:cubicBezTo>
                    <a:pt x="1227128" y="0"/>
                    <a:pt x="1581060" y="353932"/>
                    <a:pt x="1581060" y="790530"/>
                  </a:cubicBezTo>
                  <a:cubicBezTo>
                    <a:pt x="1581060" y="1227128"/>
                    <a:pt x="1227128" y="1581060"/>
                    <a:pt x="790530" y="1581060"/>
                  </a:cubicBezTo>
                  <a:cubicBezTo>
                    <a:pt x="353932" y="1581060"/>
                    <a:pt x="0" y="1227128"/>
                    <a:pt x="0" y="790530"/>
                  </a:cubicBezTo>
                  <a:close/>
                </a:path>
              </a:pathLst>
            </a:custGeom>
            <a:solidFill>
              <a:srgbClr val="0070C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1861" tIns="251861" rIns="251861" bIns="251861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/>
                <a:t>Physician Centric Strategy</a:t>
              </a:r>
              <a:endParaRPr lang="en-US" sz="1600" b="1" kern="1200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3661029" y="1756386"/>
              <a:ext cx="1106741" cy="1106741"/>
            </a:xfrm>
            <a:custGeom>
              <a:avLst/>
              <a:gdLst>
                <a:gd name="connsiteX0" fmla="*/ 0 w 1106741"/>
                <a:gd name="connsiteY0" fmla="*/ 553371 h 1106741"/>
                <a:gd name="connsiteX1" fmla="*/ 553371 w 1106741"/>
                <a:gd name="connsiteY1" fmla="*/ 0 h 1106741"/>
                <a:gd name="connsiteX2" fmla="*/ 1106742 w 1106741"/>
                <a:gd name="connsiteY2" fmla="*/ 553371 h 1106741"/>
                <a:gd name="connsiteX3" fmla="*/ 553371 w 1106741"/>
                <a:gd name="connsiteY3" fmla="*/ 1106742 h 1106741"/>
                <a:gd name="connsiteX4" fmla="*/ 0 w 1106741"/>
                <a:gd name="connsiteY4" fmla="*/ 553371 h 1106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6741" h="1106741">
                  <a:moveTo>
                    <a:pt x="0" y="553371"/>
                  </a:moveTo>
                  <a:cubicBezTo>
                    <a:pt x="0" y="247753"/>
                    <a:pt x="247753" y="0"/>
                    <a:pt x="553371" y="0"/>
                  </a:cubicBezTo>
                  <a:cubicBezTo>
                    <a:pt x="858989" y="0"/>
                    <a:pt x="1106742" y="247753"/>
                    <a:pt x="1106742" y="553371"/>
                  </a:cubicBezTo>
                  <a:cubicBezTo>
                    <a:pt x="1106742" y="858989"/>
                    <a:pt x="858989" y="1106742"/>
                    <a:pt x="553371" y="1106742"/>
                  </a:cubicBezTo>
                  <a:cubicBezTo>
                    <a:pt x="247753" y="1106742"/>
                    <a:pt x="0" y="858989"/>
                    <a:pt x="0" y="5533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76048" rIns="0" bIns="176048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 smtClean="0">
                  <a:solidFill>
                    <a:schemeClr val="tx1"/>
                  </a:solidFill>
                </a:rPr>
                <a:t>BCBSTX</a:t>
              </a:r>
              <a:endParaRPr lang="en-US" sz="12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338398" y="3433755"/>
              <a:ext cx="1106741" cy="1106741"/>
            </a:xfrm>
            <a:custGeom>
              <a:avLst/>
              <a:gdLst>
                <a:gd name="connsiteX0" fmla="*/ 0 w 1106741"/>
                <a:gd name="connsiteY0" fmla="*/ 553371 h 1106741"/>
                <a:gd name="connsiteX1" fmla="*/ 553371 w 1106741"/>
                <a:gd name="connsiteY1" fmla="*/ 0 h 1106741"/>
                <a:gd name="connsiteX2" fmla="*/ 1106742 w 1106741"/>
                <a:gd name="connsiteY2" fmla="*/ 553371 h 1106741"/>
                <a:gd name="connsiteX3" fmla="*/ 553371 w 1106741"/>
                <a:gd name="connsiteY3" fmla="*/ 1106742 h 1106741"/>
                <a:gd name="connsiteX4" fmla="*/ 0 w 1106741"/>
                <a:gd name="connsiteY4" fmla="*/ 553371 h 1106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6741" h="1106741">
                  <a:moveTo>
                    <a:pt x="0" y="553371"/>
                  </a:moveTo>
                  <a:cubicBezTo>
                    <a:pt x="0" y="247753"/>
                    <a:pt x="247753" y="0"/>
                    <a:pt x="553371" y="0"/>
                  </a:cubicBezTo>
                  <a:cubicBezTo>
                    <a:pt x="858989" y="0"/>
                    <a:pt x="1106742" y="247753"/>
                    <a:pt x="1106742" y="553371"/>
                  </a:cubicBezTo>
                  <a:cubicBezTo>
                    <a:pt x="1106742" y="858989"/>
                    <a:pt x="858989" y="1106742"/>
                    <a:pt x="553371" y="1106742"/>
                  </a:cubicBezTo>
                  <a:cubicBezTo>
                    <a:pt x="247753" y="1106742"/>
                    <a:pt x="0" y="858989"/>
                    <a:pt x="0" y="5533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80000"/>
                <a:hueOff val="-127231"/>
                <a:satOff val="5670"/>
                <a:lumOff val="7926"/>
                <a:alphaOff val="0"/>
              </a:schemeClr>
            </a:fillRef>
            <a:effectRef idx="2">
              <a:schemeClr val="accent6">
                <a:shade val="80000"/>
                <a:hueOff val="-127231"/>
                <a:satOff val="5670"/>
                <a:lumOff val="792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76048" rIns="0" bIns="176048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 smtClean="0">
                  <a:solidFill>
                    <a:schemeClr val="tx1"/>
                  </a:solidFill>
                </a:rPr>
                <a:t>Members</a:t>
              </a:r>
              <a:endParaRPr lang="en-US" sz="12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3661029" y="5111123"/>
              <a:ext cx="1106741" cy="1106741"/>
            </a:xfrm>
            <a:custGeom>
              <a:avLst/>
              <a:gdLst>
                <a:gd name="connsiteX0" fmla="*/ 0 w 1106741"/>
                <a:gd name="connsiteY0" fmla="*/ 553371 h 1106741"/>
                <a:gd name="connsiteX1" fmla="*/ 553371 w 1106741"/>
                <a:gd name="connsiteY1" fmla="*/ 0 h 1106741"/>
                <a:gd name="connsiteX2" fmla="*/ 1106742 w 1106741"/>
                <a:gd name="connsiteY2" fmla="*/ 553371 h 1106741"/>
                <a:gd name="connsiteX3" fmla="*/ 553371 w 1106741"/>
                <a:gd name="connsiteY3" fmla="*/ 1106742 h 1106741"/>
                <a:gd name="connsiteX4" fmla="*/ 0 w 1106741"/>
                <a:gd name="connsiteY4" fmla="*/ 553371 h 1106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6741" h="1106741">
                  <a:moveTo>
                    <a:pt x="0" y="553371"/>
                  </a:moveTo>
                  <a:cubicBezTo>
                    <a:pt x="0" y="247753"/>
                    <a:pt x="247753" y="0"/>
                    <a:pt x="553371" y="0"/>
                  </a:cubicBezTo>
                  <a:cubicBezTo>
                    <a:pt x="858989" y="0"/>
                    <a:pt x="1106742" y="247753"/>
                    <a:pt x="1106742" y="553371"/>
                  </a:cubicBezTo>
                  <a:cubicBezTo>
                    <a:pt x="1106742" y="858989"/>
                    <a:pt x="858989" y="1106742"/>
                    <a:pt x="553371" y="1106742"/>
                  </a:cubicBezTo>
                  <a:cubicBezTo>
                    <a:pt x="247753" y="1106742"/>
                    <a:pt x="0" y="858989"/>
                    <a:pt x="0" y="5533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80000"/>
                <a:hueOff val="-254461"/>
                <a:satOff val="11339"/>
                <a:lumOff val="15853"/>
                <a:alphaOff val="0"/>
              </a:schemeClr>
            </a:fillRef>
            <a:effectRef idx="2">
              <a:schemeClr val="accent6">
                <a:shade val="80000"/>
                <a:hueOff val="-254461"/>
                <a:satOff val="11339"/>
                <a:lumOff val="1585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76048" rIns="0" bIns="176048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 smtClean="0">
                  <a:solidFill>
                    <a:schemeClr val="tx1"/>
                  </a:solidFill>
                </a:rPr>
                <a:t>Employers</a:t>
              </a:r>
              <a:endParaRPr lang="en-US" sz="12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1983661" y="3433755"/>
              <a:ext cx="1106741" cy="1106741"/>
            </a:xfrm>
            <a:custGeom>
              <a:avLst/>
              <a:gdLst>
                <a:gd name="connsiteX0" fmla="*/ 0 w 1106741"/>
                <a:gd name="connsiteY0" fmla="*/ 553371 h 1106741"/>
                <a:gd name="connsiteX1" fmla="*/ 553371 w 1106741"/>
                <a:gd name="connsiteY1" fmla="*/ 0 h 1106741"/>
                <a:gd name="connsiteX2" fmla="*/ 1106742 w 1106741"/>
                <a:gd name="connsiteY2" fmla="*/ 553371 h 1106741"/>
                <a:gd name="connsiteX3" fmla="*/ 553371 w 1106741"/>
                <a:gd name="connsiteY3" fmla="*/ 1106742 h 1106741"/>
                <a:gd name="connsiteX4" fmla="*/ 0 w 1106741"/>
                <a:gd name="connsiteY4" fmla="*/ 553371 h 1106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6741" h="1106741">
                  <a:moveTo>
                    <a:pt x="0" y="553371"/>
                  </a:moveTo>
                  <a:cubicBezTo>
                    <a:pt x="0" y="247753"/>
                    <a:pt x="247753" y="0"/>
                    <a:pt x="553371" y="0"/>
                  </a:cubicBezTo>
                  <a:cubicBezTo>
                    <a:pt x="858989" y="0"/>
                    <a:pt x="1106742" y="247753"/>
                    <a:pt x="1106742" y="553371"/>
                  </a:cubicBezTo>
                  <a:cubicBezTo>
                    <a:pt x="1106742" y="858989"/>
                    <a:pt x="858989" y="1106742"/>
                    <a:pt x="553371" y="1106742"/>
                  </a:cubicBezTo>
                  <a:cubicBezTo>
                    <a:pt x="247753" y="1106742"/>
                    <a:pt x="0" y="858989"/>
                    <a:pt x="0" y="5533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76048" rIns="0" bIns="176048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 smtClean="0">
                  <a:solidFill>
                    <a:schemeClr val="tx1"/>
                  </a:solidFill>
                </a:rPr>
                <a:t>Physicians</a:t>
              </a:r>
              <a:endParaRPr lang="en-US" sz="1200" b="1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61055" y="-37409"/>
            <a:ext cx="7572375" cy="563880"/>
          </a:xfrm>
        </p:spPr>
        <p:txBody>
          <a:bodyPr/>
          <a:lstStyle/>
          <a:p>
            <a:r>
              <a:rPr lang="en-US" cap="all" dirty="0"/>
              <a:t>Sustainable Solution:  Physician-Centric strategy</a:t>
            </a:r>
          </a:p>
        </p:txBody>
      </p:sp>
      <p:sp>
        <p:nvSpPr>
          <p:cNvPr id="2" name="TextBox 1"/>
          <p:cNvSpPr txBox="1"/>
          <p:nvPr/>
        </p:nvSpPr>
        <p:spPr>
          <a:xfrm rot="18840128">
            <a:off x="3167285" y="2911701"/>
            <a:ext cx="1195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dirty="0" smtClean="0">
                <a:solidFill>
                  <a:srgbClr val="0070C0"/>
                </a:solidFill>
              </a:rPr>
              <a:t>Aligned </a:t>
            </a:r>
            <a:br>
              <a:rPr lang="en-US" sz="1100" b="0" dirty="0" smtClean="0">
                <a:solidFill>
                  <a:srgbClr val="0070C0"/>
                </a:solidFill>
              </a:rPr>
            </a:br>
            <a:r>
              <a:rPr lang="en-US" sz="1100" b="0" dirty="0" smtClean="0">
                <a:solidFill>
                  <a:srgbClr val="0070C0"/>
                </a:solidFill>
              </a:rPr>
              <a:t>incentives</a:t>
            </a:r>
            <a:endParaRPr lang="en-US" sz="1100" b="0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2400479">
            <a:off x="4905416" y="2932444"/>
            <a:ext cx="1195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dirty="0" smtClean="0">
                <a:solidFill>
                  <a:srgbClr val="0070C0"/>
                </a:solidFill>
              </a:rPr>
              <a:t>Aligned </a:t>
            </a:r>
            <a:br>
              <a:rPr lang="en-US" sz="1100" b="0" dirty="0" smtClean="0">
                <a:solidFill>
                  <a:srgbClr val="0070C0"/>
                </a:solidFill>
              </a:rPr>
            </a:br>
            <a:r>
              <a:rPr lang="en-US" sz="1100" b="0" dirty="0" smtClean="0">
                <a:solidFill>
                  <a:srgbClr val="0070C0"/>
                </a:solidFill>
              </a:rPr>
              <a:t>incentives</a:t>
            </a:r>
            <a:endParaRPr lang="en-US" sz="1100" b="0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8798023">
            <a:off x="4889779" y="4596937"/>
            <a:ext cx="1195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dirty="0" smtClean="0">
                <a:solidFill>
                  <a:srgbClr val="0070C0"/>
                </a:solidFill>
              </a:rPr>
              <a:t>Aligned </a:t>
            </a:r>
            <a:br>
              <a:rPr lang="en-US" sz="1100" b="0" dirty="0" smtClean="0">
                <a:solidFill>
                  <a:srgbClr val="0070C0"/>
                </a:solidFill>
              </a:rPr>
            </a:br>
            <a:r>
              <a:rPr lang="en-US" sz="1100" b="0" dirty="0" smtClean="0">
                <a:solidFill>
                  <a:srgbClr val="0070C0"/>
                </a:solidFill>
              </a:rPr>
              <a:t>incentives</a:t>
            </a:r>
            <a:endParaRPr lang="en-US" sz="1100" b="0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2671768">
            <a:off x="3178860" y="4636801"/>
            <a:ext cx="1195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dirty="0" smtClean="0">
                <a:solidFill>
                  <a:srgbClr val="0070C0"/>
                </a:solidFill>
              </a:rPr>
              <a:t>Aligned </a:t>
            </a:r>
            <a:br>
              <a:rPr lang="en-US" sz="1100" b="0" dirty="0" smtClean="0">
                <a:solidFill>
                  <a:srgbClr val="0070C0"/>
                </a:solidFill>
              </a:rPr>
            </a:br>
            <a:r>
              <a:rPr lang="en-US" sz="1100" b="0" dirty="0" smtClean="0">
                <a:solidFill>
                  <a:srgbClr val="0070C0"/>
                </a:solidFill>
              </a:rPr>
              <a:t>incentives</a:t>
            </a:r>
            <a:endParaRPr lang="en-US" sz="1100" b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00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8" y="1032786"/>
            <a:ext cx="4679467" cy="44509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0" y="1"/>
            <a:ext cx="8293894" cy="605642"/>
          </a:xfrm>
        </p:spPr>
        <p:txBody>
          <a:bodyPr/>
          <a:lstStyle/>
          <a:p>
            <a:r>
              <a:rPr lang="en-US" sz="2200" dirty="0" smtClean="0"/>
              <a:t>OUR ACCOUNTABLE CARE ORGANIZATIONS</a:t>
            </a:r>
            <a:endParaRPr lang="en-US" sz="2200" b="0" dirty="0"/>
          </a:p>
        </p:txBody>
      </p:sp>
      <p:sp>
        <p:nvSpPr>
          <p:cNvPr id="7" name="TextBox 6"/>
          <p:cNvSpPr txBox="1"/>
          <p:nvPr/>
        </p:nvSpPr>
        <p:spPr>
          <a:xfrm>
            <a:off x="5361750" y="1055398"/>
            <a:ext cx="2672276" cy="19292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816649" fontAlgn="base">
              <a:spcBef>
                <a:spcPts val="2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55A5"/>
                </a:solidFill>
              </a:rPr>
              <a:t>Dallas/Ft. Worth</a:t>
            </a:r>
          </a:p>
          <a:p>
            <a:pPr marL="171450" indent="-171450" defTabSz="816649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/>
              <a:t>Catalyst Health </a:t>
            </a:r>
            <a:r>
              <a:rPr lang="en-US" sz="900" dirty="0" smtClean="0"/>
              <a:t>Network</a:t>
            </a:r>
          </a:p>
          <a:p>
            <a:pPr marL="171450" indent="-171450" defTabSz="816649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/>
              <a:t>National ICN, Inc</a:t>
            </a:r>
            <a:r>
              <a:rPr lang="en-US" sz="900" dirty="0" smtClean="0"/>
              <a:t>. (Tenet)</a:t>
            </a:r>
          </a:p>
          <a:p>
            <a:pPr marL="171450" indent="-171450" defTabSz="816649" fontAlgn="base">
              <a:spcBef>
                <a:spcPts val="1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kern="0" dirty="0" smtClean="0"/>
              <a:t>PPHC </a:t>
            </a:r>
            <a:r>
              <a:rPr lang="en-US" sz="900" kern="0" dirty="0"/>
              <a:t>Commercial LLC ACO</a:t>
            </a:r>
          </a:p>
          <a:p>
            <a:pPr marL="171450" indent="-171450" defTabSz="816649" fontAlgn="base">
              <a:spcBef>
                <a:spcPts val="1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 smtClean="0"/>
              <a:t>Texas </a:t>
            </a:r>
            <a:r>
              <a:rPr lang="en-US" sz="900" dirty="0"/>
              <a:t>Health Resources (THR</a:t>
            </a:r>
            <a:r>
              <a:rPr lang="en-US" sz="900" dirty="0" smtClean="0"/>
              <a:t>)</a:t>
            </a:r>
          </a:p>
          <a:p>
            <a:pPr marL="171450" indent="-171450" defTabSz="816649" fontAlgn="base">
              <a:spcBef>
                <a:spcPts val="1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/>
              <a:t>TXCIN</a:t>
            </a:r>
          </a:p>
          <a:p>
            <a:pPr marL="171450" indent="-171450" defTabSz="816649" fontAlgn="base">
              <a:spcBef>
                <a:spcPts val="1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 smtClean="0"/>
              <a:t>USMD </a:t>
            </a:r>
            <a:r>
              <a:rPr lang="en-US" sz="900" dirty="0"/>
              <a:t>Physician Services*</a:t>
            </a:r>
          </a:p>
          <a:p>
            <a:pPr marL="171450" indent="-171450" defTabSz="816649" fontAlgn="base">
              <a:spcBef>
                <a:spcPts val="1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1E1E1E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41992" y="3112662"/>
            <a:ext cx="3429000" cy="6351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816649" fontAlgn="base">
              <a:spcBef>
                <a:spcPts val="2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55A5"/>
                </a:solidFill>
              </a:rPr>
              <a:t>East Texas</a:t>
            </a:r>
          </a:p>
          <a:p>
            <a:pPr marL="171450" indent="-171450" defTabSz="816649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kern="0" dirty="0">
                <a:latin typeface="+mj-lt"/>
              </a:rPr>
              <a:t>East Texas Regional Accountable </a:t>
            </a:r>
            <a:r>
              <a:rPr lang="en-US" sz="900" kern="0" dirty="0" smtClean="0">
                <a:latin typeface="+mj-lt"/>
              </a:rPr>
              <a:t/>
            </a:r>
            <a:br>
              <a:rPr lang="en-US" sz="900" kern="0" dirty="0" smtClean="0">
                <a:latin typeface="+mj-lt"/>
              </a:rPr>
            </a:br>
            <a:r>
              <a:rPr lang="en-US" sz="900" kern="0" dirty="0" smtClean="0">
                <a:latin typeface="+mj-lt"/>
              </a:rPr>
              <a:t>Care </a:t>
            </a:r>
            <a:r>
              <a:rPr lang="en-US" sz="900" kern="0" dirty="0">
                <a:latin typeface="+mj-lt"/>
              </a:rPr>
              <a:t>Collaborative, </a:t>
            </a:r>
            <a:r>
              <a:rPr lang="en-US" sz="900" kern="0" dirty="0" smtClean="0">
                <a:latin typeface="+mj-lt"/>
              </a:rPr>
              <a:t>LLC </a:t>
            </a:r>
            <a:endParaRPr lang="en-US" sz="1050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0350" y="3984810"/>
            <a:ext cx="3505200" cy="1681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816649" fontAlgn="base">
              <a:spcBef>
                <a:spcPts val="2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55A5"/>
                </a:solidFill>
              </a:rPr>
              <a:t>Houston</a:t>
            </a:r>
          </a:p>
          <a:p>
            <a:pPr marL="171450" indent="-171450" defTabSz="816649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kern="0" dirty="0">
                <a:latin typeface="+mj-lt"/>
              </a:rPr>
              <a:t>Houston Regional Accountable </a:t>
            </a:r>
            <a:r>
              <a:rPr lang="en-US" sz="900" kern="0" dirty="0" smtClean="0">
                <a:latin typeface="+mj-lt"/>
              </a:rPr>
              <a:t/>
            </a:r>
            <a:br>
              <a:rPr lang="en-US" sz="900" kern="0" dirty="0" smtClean="0">
                <a:latin typeface="+mj-lt"/>
              </a:rPr>
            </a:br>
            <a:r>
              <a:rPr lang="en-US" sz="900" kern="0" dirty="0" smtClean="0">
                <a:latin typeface="+mj-lt"/>
              </a:rPr>
              <a:t>Care </a:t>
            </a:r>
            <a:r>
              <a:rPr lang="en-US" sz="900" kern="0" dirty="0">
                <a:latin typeface="+mj-lt"/>
              </a:rPr>
              <a:t>Organization, LLC</a:t>
            </a:r>
          </a:p>
          <a:p>
            <a:pPr marL="171450" indent="-171450" defTabSz="816649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kern="0" dirty="0"/>
              <a:t>Memorial Hermann Accountable Care Organization</a:t>
            </a:r>
          </a:p>
          <a:p>
            <a:pPr marL="171450" indent="-171450" defTabSz="816649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 smtClean="0"/>
              <a:t>National </a:t>
            </a:r>
            <a:r>
              <a:rPr lang="en-US" sz="900" dirty="0"/>
              <a:t>ICN, Inc</a:t>
            </a:r>
            <a:r>
              <a:rPr lang="en-US" sz="900" dirty="0" smtClean="0"/>
              <a:t>. (Tenet)</a:t>
            </a:r>
          </a:p>
          <a:p>
            <a:pPr marL="171450" indent="-171450" defTabSz="816649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/>
              <a:t>Platinum Physician </a:t>
            </a:r>
            <a:r>
              <a:rPr lang="en-US" sz="900" dirty="0" smtClean="0"/>
              <a:t>Associates</a:t>
            </a:r>
          </a:p>
          <a:p>
            <a:pPr marL="171450" indent="-171450" defTabSz="816649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 smtClean="0"/>
              <a:t>Renaissance </a:t>
            </a:r>
            <a:r>
              <a:rPr lang="en-US" sz="900" dirty="0"/>
              <a:t>Physician </a:t>
            </a:r>
            <a:r>
              <a:rPr lang="en-US" sz="900" dirty="0" smtClean="0"/>
              <a:t>Organization</a:t>
            </a:r>
          </a:p>
          <a:p>
            <a:pPr marL="171450" indent="-171450" defTabSz="816649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 smtClean="0"/>
              <a:t>The University </a:t>
            </a:r>
            <a:r>
              <a:rPr lang="en-US" sz="900" dirty="0"/>
              <a:t>of Texas Medical Branch at Galveston</a:t>
            </a:r>
            <a:r>
              <a:rPr lang="en-US" sz="900" dirty="0" smtClean="0"/>
              <a:t>*</a:t>
            </a:r>
            <a:endParaRPr lang="en-US" sz="900" dirty="0"/>
          </a:p>
          <a:p>
            <a:pPr marL="171450" indent="-171450" defTabSz="816649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 smtClean="0"/>
              <a:t>Village </a:t>
            </a:r>
            <a:r>
              <a:rPr lang="en-US" sz="900" dirty="0"/>
              <a:t>Practice </a:t>
            </a:r>
            <a:r>
              <a:rPr lang="en-US" sz="900" dirty="0" smtClean="0"/>
              <a:t>Management</a:t>
            </a:r>
            <a:endParaRPr lang="en-US" sz="900" dirty="0"/>
          </a:p>
        </p:txBody>
      </p:sp>
      <p:sp>
        <p:nvSpPr>
          <p:cNvPr id="45" name="TextBox 44"/>
          <p:cNvSpPr txBox="1"/>
          <p:nvPr/>
        </p:nvSpPr>
        <p:spPr>
          <a:xfrm>
            <a:off x="4262997" y="4716095"/>
            <a:ext cx="1930673" cy="10031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816649" fontAlgn="base">
              <a:spcBef>
                <a:spcPts val="2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55A5"/>
                </a:solidFill>
              </a:rPr>
              <a:t>Austin</a:t>
            </a:r>
          </a:p>
          <a:p>
            <a:pPr marL="171450" indent="-171450" defTabSz="816649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1E1E1E"/>
                </a:solidFill>
              </a:rPr>
              <a:t>Austin </a:t>
            </a:r>
            <a:r>
              <a:rPr lang="en-US" sz="900" dirty="0" smtClean="0">
                <a:solidFill>
                  <a:srgbClr val="1E1E1E"/>
                </a:solidFill>
              </a:rPr>
              <a:t>ARIA</a:t>
            </a:r>
            <a:endParaRPr lang="en-US" sz="900" dirty="0">
              <a:solidFill>
                <a:srgbClr val="1E1E1E"/>
              </a:solidFill>
            </a:endParaRPr>
          </a:p>
          <a:p>
            <a:pPr marL="171450" indent="-171450" defTabSz="816649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1E1E1E"/>
                </a:solidFill>
              </a:rPr>
              <a:t>Southwest Provider</a:t>
            </a:r>
            <a:br>
              <a:rPr lang="en-US" sz="900" dirty="0">
                <a:solidFill>
                  <a:srgbClr val="1E1E1E"/>
                </a:solidFill>
              </a:rPr>
            </a:br>
            <a:r>
              <a:rPr lang="en-US" sz="900" dirty="0">
                <a:solidFill>
                  <a:srgbClr val="1E1E1E"/>
                </a:solidFill>
              </a:rPr>
              <a:t>Accountable Care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17342" y="5604757"/>
            <a:ext cx="2133600" cy="5015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816649" fontAlgn="base">
              <a:spcBef>
                <a:spcPts val="2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55A5"/>
                </a:solidFill>
              </a:rPr>
              <a:t>Rio Grande Valley</a:t>
            </a:r>
          </a:p>
          <a:p>
            <a:pPr marL="171450" indent="-171450" defTabSz="816649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1E1E1E"/>
                </a:solidFill>
              </a:rPr>
              <a:t>National ICN, </a:t>
            </a:r>
            <a:r>
              <a:rPr lang="en-US" sz="900" dirty="0" smtClean="0">
                <a:solidFill>
                  <a:srgbClr val="1E1E1E"/>
                </a:solidFill>
              </a:rPr>
              <a:t>Inc. </a:t>
            </a:r>
            <a:r>
              <a:rPr lang="en-US" sz="900" dirty="0">
                <a:solidFill>
                  <a:srgbClr val="1E1E1E"/>
                </a:solidFill>
              </a:rPr>
              <a:t>(Tenet)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57772" y="4226998"/>
            <a:ext cx="2042249" cy="9674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816649" fontAlgn="base">
              <a:spcBef>
                <a:spcPts val="2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55A5"/>
                </a:solidFill>
              </a:rPr>
              <a:t>San Antonio</a:t>
            </a:r>
          </a:p>
          <a:p>
            <a:pPr marL="171450" indent="-171450" defTabSz="816649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1E1E1E"/>
                </a:solidFill>
              </a:rPr>
              <a:t>National ICN, Inc. (Tenet)</a:t>
            </a:r>
          </a:p>
          <a:p>
            <a:pPr marL="171450" indent="-171450" defTabSz="816649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kern="0" dirty="0"/>
              <a:t>UPSA ACO, </a:t>
            </a:r>
            <a:r>
              <a:rPr lang="en-US" sz="900" kern="0" dirty="0" smtClean="0"/>
              <a:t>LLC</a:t>
            </a:r>
            <a:endParaRPr lang="en-US" sz="900" dirty="0"/>
          </a:p>
        </p:txBody>
      </p:sp>
      <p:sp>
        <p:nvSpPr>
          <p:cNvPr id="50" name="TextBox 49"/>
          <p:cNvSpPr txBox="1"/>
          <p:nvPr/>
        </p:nvSpPr>
        <p:spPr>
          <a:xfrm>
            <a:off x="825766" y="1619151"/>
            <a:ext cx="1162050" cy="5015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816649" fontAlgn="base">
              <a:spcBef>
                <a:spcPts val="2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55A5"/>
                </a:solidFill>
              </a:rPr>
              <a:t>El Paso</a:t>
            </a:r>
          </a:p>
          <a:p>
            <a:pPr marL="171450" indent="-171450" defTabSz="816649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1E1E1E"/>
                </a:solidFill>
              </a:rPr>
              <a:t>National </a:t>
            </a:r>
            <a:r>
              <a:rPr lang="en-US" sz="900" dirty="0" smtClean="0">
                <a:solidFill>
                  <a:srgbClr val="1E1E1E"/>
                </a:solidFill>
              </a:rPr>
              <a:t>ICN, Inc. (</a:t>
            </a:r>
            <a:r>
              <a:rPr lang="en-US" sz="900" dirty="0">
                <a:solidFill>
                  <a:srgbClr val="1E1E1E"/>
                </a:solidFill>
              </a:rPr>
              <a:t>Tenet)</a:t>
            </a:r>
          </a:p>
        </p:txBody>
      </p:sp>
      <p:cxnSp>
        <p:nvCxnSpPr>
          <p:cNvPr id="72" name="Straight Connector 71"/>
          <p:cNvCxnSpPr/>
          <p:nvPr/>
        </p:nvCxnSpPr>
        <p:spPr bwMode="auto">
          <a:xfrm flipV="1">
            <a:off x="1244865" y="2222675"/>
            <a:ext cx="6330" cy="69056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6" name="Group 75"/>
          <p:cNvGrpSpPr/>
          <p:nvPr/>
        </p:nvGrpSpPr>
        <p:grpSpPr>
          <a:xfrm>
            <a:off x="4081920" y="1232081"/>
            <a:ext cx="1303020" cy="1214432"/>
            <a:chOff x="3726180" y="1752600"/>
            <a:chExt cx="1303020" cy="1214433"/>
          </a:xfrm>
        </p:grpSpPr>
        <p:cxnSp>
          <p:nvCxnSpPr>
            <p:cNvPr id="15" name="Straight Connector 14"/>
            <p:cNvCxnSpPr/>
            <p:nvPr/>
          </p:nvCxnSpPr>
          <p:spPr bwMode="auto">
            <a:xfrm flipV="1">
              <a:off x="3726180" y="1752600"/>
              <a:ext cx="0" cy="121443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3727767" y="1752600"/>
              <a:ext cx="1301433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59" name="Straight Connector 58"/>
          <p:cNvCxnSpPr/>
          <p:nvPr/>
        </p:nvCxnSpPr>
        <p:spPr bwMode="auto">
          <a:xfrm flipV="1">
            <a:off x="4769744" y="3300557"/>
            <a:ext cx="590924" cy="1291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Connector 59"/>
          <p:cNvCxnSpPr/>
          <p:nvPr/>
        </p:nvCxnSpPr>
        <p:spPr bwMode="auto">
          <a:xfrm flipV="1">
            <a:off x="4941530" y="4169819"/>
            <a:ext cx="888820" cy="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81" name="Group 80"/>
          <p:cNvGrpSpPr/>
          <p:nvPr/>
        </p:nvGrpSpPr>
        <p:grpSpPr>
          <a:xfrm>
            <a:off x="3884764" y="3674120"/>
            <a:ext cx="360085" cy="1199201"/>
            <a:chOff x="3437890" y="3906198"/>
            <a:chExt cx="360085" cy="1199202"/>
          </a:xfrm>
        </p:grpSpPr>
        <p:cxnSp>
          <p:nvCxnSpPr>
            <p:cNvPr id="61" name="Straight Connector 60"/>
            <p:cNvCxnSpPr/>
            <p:nvPr/>
          </p:nvCxnSpPr>
          <p:spPr bwMode="auto">
            <a:xfrm>
              <a:off x="3437890" y="5105400"/>
              <a:ext cx="36008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Straight Connector 61"/>
            <p:cNvCxnSpPr/>
            <p:nvPr/>
          </p:nvCxnSpPr>
          <p:spPr bwMode="auto">
            <a:xfrm flipV="1">
              <a:off x="3444240" y="3906198"/>
              <a:ext cx="0" cy="119920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" name="Group 81"/>
          <p:cNvGrpSpPr/>
          <p:nvPr/>
        </p:nvGrpSpPr>
        <p:grpSpPr>
          <a:xfrm>
            <a:off x="2596311" y="5338929"/>
            <a:ext cx="1343314" cy="466421"/>
            <a:chOff x="2097338" y="5381935"/>
            <a:chExt cx="1343314" cy="466421"/>
          </a:xfrm>
        </p:grpSpPr>
        <p:cxnSp>
          <p:nvCxnSpPr>
            <p:cNvPr id="63" name="Straight Connector 62"/>
            <p:cNvCxnSpPr/>
            <p:nvPr/>
          </p:nvCxnSpPr>
          <p:spPr bwMode="auto">
            <a:xfrm>
              <a:off x="2097338" y="5848356"/>
              <a:ext cx="1343314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Connector 63"/>
            <p:cNvCxnSpPr/>
            <p:nvPr/>
          </p:nvCxnSpPr>
          <p:spPr bwMode="auto">
            <a:xfrm flipV="1">
              <a:off x="3436620" y="5381935"/>
              <a:ext cx="0" cy="46642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" name="Group 82"/>
          <p:cNvGrpSpPr/>
          <p:nvPr/>
        </p:nvGrpSpPr>
        <p:grpSpPr>
          <a:xfrm>
            <a:off x="2308440" y="4108101"/>
            <a:ext cx="1300926" cy="297346"/>
            <a:chOff x="1620883" y="4282440"/>
            <a:chExt cx="1555387" cy="297346"/>
          </a:xfrm>
        </p:grpSpPr>
        <p:cxnSp>
          <p:nvCxnSpPr>
            <p:cNvPr id="68" name="Straight Connector 67"/>
            <p:cNvCxnSpPr/>
            <p:nvPr/>
          </p:nvCxnSpPr>
          <p:spPr bwMode="auto">
            <a:xfrm>
              <a:off x="1620883" y="4579785"/>
              <a:ext cx="1551576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Straight Connector 68"/>
            <p:cNvCxnSpPr/>
            <p:nvPr/>
          </p:nvCxnSpPr>
          <p:spPr bwMode="auto">
            <a:xfrm flipV="1">
              <a:off x="3176270" y="4282440"/>
              <a:ext cx="0" cy="29734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1" name="5-Point Star 40"/>
          <p:cNvSpPr/>
          <p:nvPr/>
        </p:nvSpPr>
        <p:spPr bwMode="auto">
          <a:xfrm>
            <a:off x="1088266" y="2852441"/>
            <a:ext cx="325859" cy="299167"/>
          </a:xfrm>
          <a:prstGeom prst="star5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171717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810055" y="4813475"/>
            <a:ext cx="1616106" cy="314823"/>
            <a:chOff x="1560164" y="4274986"/>
            <a:chExt cx="1616106" cy="314823"/>
          </a:xfrm>
        </p:grpSpPr>
        <p:cxnSp>
          <p:nvCxnSpPr>
            <p:cNvPr id="55" name="Straight Connector 54"/>
            <p:cNvCxnSpPr/>
            <p:nvPr/>
          </p:nvCxnSpPr>
          <p:spPr bwMode="auto">
            <a:xfrm>
              <a:off x="1560164" y="4579785"/>
              <a:ext cx="160862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55"/>
            <p:cNvCxnSpPr/>
            <p:nvPr/>
          </p:nvCxnSpPr>
          <p:spPr bwMode="auto">
            <a:xfrm flipH="1" flipV="1">
              <a:off x="3169920" y="4274986"/>
              <a:ext cx="6350" cy="31482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" name="Rectangle 2"/>
          <p:cNvSpPr/>
          <p:nvPr/>
        </p:nvSpPr>
        <p:spPr>
          <a:xfrm>
            <a:off x="1025225" y="4930221"/>
            <a:ext cx="1569660" cy="7745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16649" fontAlgn="base">
              <a:spcBef>
                <a:spcPts val="2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55A5"/>
                </a:solidFill>
              </a:rPr>
              <a:t>Laredo </a:t>
            </a:r>
            <a:r>
              <a:rPr lang="en-US" sz="1600" b="1" dirty="0" smtClean="0">
                <a:solidFill>
                  <a:srgbClr val="0055A5"/>
                </a:solidFill>
              </a:rPr>
              <a:t> </a:t>
            </a:r>
            <a:endParaRPr lang="en-US" sz="1600" b="1" dirty="0">
              <a:solidFill>
                <a:srgbClr val="0055A5"/>
              </a:solidFill>
            </a:endParaRPr>
          </a:p>
          <a:p>
            <a:pPr marL="171450" indent="-171450" defTabSz="816649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1E1E1E"/>
                </a:solidFill>
              </a:rPr>
              <a:t>Seven Flags ACO LLC*</a:t>
            </a:r>
          </a:p>
          <a:p>
            <a:pPr defTabSz="816649" fontAlgn="base">
              <a:spcBef>
                <a:spcPts val="200"/>
              </a:spcBef>
              <a:spcAft>
                <a:spcPct val="0"/>
              </a:spcAft>
            </a:pPr>
            <a:endParaRPr lang="en-US" sz="1600" b="1" dirty="0">
              <a:solidFill>
                <a:srgbClr val="0055A5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1889527" y="3548649"/>
            <a:ext cx="1124905" cy="12662"/>
          </a:xfrm>
          <a:prstGeom prst="line">
            <a:avLst/>
          </a:prstGeom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13650" y="3389744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16649" fontAlgn="base">
              <a:spcBef>
                <a:spcPts val="2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55A5"/>
                </a:solidFill>
              </a:rPr>
              <a:t>Kerrville</a:t>
            </a:r>
          </a:p>
        </p:txBody>
      </p:sp>
      <p:sp>
        <p:nvSpPr>
          <p:cNvPr id="9" name="Rectangle 8"/>
          <p:cNvSpPr/>
          <p:nvPr/>
        </p:nvSpPr>
        <p:spPr>
          <a:xfrm>
            <a:off x="413650" y="3635977"/>
            <a:ext cx="1842943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816649" fontAlgn="base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/>
              <a:t>Hill Country Accountable Care Organization</a:t>
            </a:r>
            <a:r>
              <a:rPr lang="en-US" sz="1050" dirty="0">
                <a:latin typeface="+mj-lt"/>
              </a:rPr>
              <a:t>, </a:t>
            </a:r>
            <a:r>
              <a:rPr lang="en-US" sz="1050" dirty="0" smtClean="0">
                <a:latin typeface="+mj-lt"/>
              </a:rPr>
              <a:t>LLC</a:t>
            </a:r>
            <a:r>
              <a:rPr lang="en-US" sz="1050" dirty="0" smtClean="0"/>
              <a:t>*</a:t>
            </a:r>
            <a:endParaRPr lang="en-US" sz="1050" dirty="0"/>
          </a:p>
        </p:txBody>
      </p:sp>
      <p:sp>
        <p:nvSpPr>
          <p:cNvPr id="58" name="5-Point Star 57"/>
          <p:cNvSpPr/>
          <p:nvPr/>
        </p:nvSpPr>
        <p:spPr bwMode="auto">
          <a:xfrm>
            <a:off x="3918990" y="2352220"/>
            <a:ext cx="325859" cy="299167"/>
          </a:xfrm>
          <a:prstGeom prst="star5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171717"/>
              </a:solidFill>
            </a:endParaRPr>
          </a:p>
        </p:txBody>
      </p:sp>
      <p:sp>
        <p:nvSpPr>
          <p:cNvPr id="65" name="5-Point Star 64"/>
          <p:cNvSpPr/>
          <p:nvPr/>
        </p:nvSpPr>
        <p:spPr bwMode="auto">
          <a:xfrm>
            <a:off x="4482733" y="3112649"/>
            <a:ext cx="325859" cy="299167"/>
          </a:xfrm>
          <a:prstGeom prst="star5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171717"/>
              </a:solidFill>
            </a:endParaRPr>
          </a:p>
        </p:txBody>
      </p:sp>
      <p:sp>
        <p:nvSpPr>
          <p:cNvPr id="66" name="5-Point Star 65"/>
          <p:cNvSpPr/>
          <p:nvPr/>
        </p:nvSpPr>
        <p:spPr bwMode="auto">
          <a:xfrm>
            <a:off x="4666291" y="3968857"/>
            <a:ext cx="325859" cy="299167"/>
          </a:xfrm>
          <a:prstGeom prst="star5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171717"/>
              </a:solidFill>
            </a:endParaRPr>
          </a:p>
        </p:txBody>
      </p:sp>
      <p:sp>
        <p:nvSpPr>
          <p:cNvPr id="67" name="5-Point Star 66"/>
          <p:cNvSpPr/>
          <p:nvPr/>
        </p:nvSpPr>
        <p:spPr bwMode="auto">
          <a:xfrm>
            <a:off x="3734682" y="3283061"/>
            <a:ext cx="325859" cy="299167"/>
          </a:xfrm>
          <a:prstGeom prst="star5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171717"/>
              </a:solidFill>
            </a:endParaRPr>
          </a:p>
        </p:txBody>
      </p:sp>
      <p:sp>
        <p:nvSpPr>
          <p:cNvPr id="70" name="5-Point Star 69"/>
          <p:cNvSpPr/>
          <p:nvPr/>
        </p:nvSpPr>
        <p:spPr bwMode="auto">
          <a:xfrm>
            <a:off x="3772662" y="5097183"/>
            <a:ext cx="325859" cy="299167"/>
          </a:xfrm>
          <a:prstGeom prst="star5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171717"/>
              </a:solidFill>
            </a:endParaRPr>
          </a:p>
        </p:txBody>
      </p:sp>
      <p:sp>
        <p:nvSpPr>
          <p:cNvPr id="71" name="5-Point Star 70"/>
          <p:cNvSpPr/>
          <p:nvPr/>
        </p:nvSpPr>
        <p:spPr bwMode="auto">
          <a:xfrm>
            <a:off x="3255745" y="4528588"/>
            <a:ext cx="325859" cy="299167"/>
          </a:xfrm>
          <a:prstGeom prst="star5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171717"/>
              </a:solidFill>
            </a:endParaRPr>
          </a:p>
        </p:txBody>
      </p:sp>
      <p:sp>
        <p:nvSpPr>
          <p:cNvPr id="73" name="5-Point Star 72"/>
          <p:cNvSpPr/>
          <p:nvPr/>
        </p:nvSpPr>
        <p:spPr bwMode="auto">
          <a:xfrm>
            <a:off x="3443250" y="3824145"/>
            <a:ext cx="325859" cy="299167"/>
          </a:xfrm>
          <a:prstGeom prst="star5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171717"/>
              </a:solidFill>
            </a:endParaRPr>
          </a:p>
        </p:txBody>
      </p:sp>
      <p:sp>
        <p:nvSpPr>
          <p:cNvPr id="74" name="5-Point Star 73"/>
          <p:cNvSpPr/>
          <p:nvPr/>
        </p:nvSpPr>
        <p:spPr bwMode="auto">
          <a:xfrm>
            <a:off x="2962883" y="3342817"/>
            <a:ext cx="325859" cy="299167"/>
          </a:xfrm>
          <a:prstGeom prst="star5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171717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336159" y="6212338"/>
            <a:ext cx="27077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0" i="1" dirty="0" smtClean="0"/>
              <a:t>Bridges to Excellence </a:t>
            </a:r>
            <a:br>
              <a:rPr lang="en-US" sz="1100" b="0" i="1" dirty="0" smtClean="0"/>
            </a:br>
            <a:r>
              <a:rPr lang="en-US" sz="1100" b="0" i="1" dirty="0" smtClean="0"/>
              <a:t>participation occurs statewide.</a:t>
            </a:r>
          </a:p>
        </p:txBody>
      </p:sp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92" y="5933282"/>
            <a:ext cx="1302814" cy="27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232" y="3354197"/>
            <a:ext cx="189435" cy="189435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875" y="4214627"/>
            <a:ext cx="189435" cy="18943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000" y="4649918"/>
            <a:ext cx="189435" cy="189435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18" y="5205789"/>
            <a:ext cx="189435" cy="189435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37" y="3779422"/>
            <a:ext cx="189435" cy="189435"/>
          </a:xfrm>
          <a:prstGeom prst="rect">
            <a:avLst/>
          </a:prstGeom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4" t="31279" r="15855" b="64499"/>
          <a:stretch/>
        </p:blipFill>
        <p:spPr bwMode="auto">
          <a:xfrm>
            <a:off x="4727534" y="6031681"/>
            <a:ext cx="1228916" cy="36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 sz="quarter"/>
          </p:nvPr>
        </p:nvSpPr>
        <p:spPr>
          <a:xfrm>
            <a:off x="307135" y="1655228"/>
            <a:ext cx="7924800" cy="1014400"/>
          </a:xfrm>
        </p:spPr>
        <p:txBody>
          <a:bodyPr/>
          <a:lstStyle/>
          <a:p>
            <a:r>
              <a:rPr lang="en-US" dirty="0" smtClean="0"/>
              <a:t>Key Takeaway Items</a:t>
            </a:r>
            <a:endParaRPr lang="en-US" dirty="0"/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8369300" y="6632575"/>
            <a:ext cx="762000" cy="2476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3CEE6F1C-280E-49A7-A9EB-4BD2E34D6DFC}" type="slidenum">
              <a:rPr lang="en-US" sz="900" smtClean="0">
                <a:solidFill>
                  <a:schemeClr val="bg1"/>
                </a:solidFill>
              </a:rPr>
              <a:pPr algn="r"/>
              <a:t>37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>
          <a:xfrm>
            <a:off x="456048" y="3430817"/>
            <a:ext cx="6821184" cy="2304256"/>
          </a:xfrm>
        </p:spPr>
        <p:txBody>
          <a:bodyPr/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The U.S</a:t>
            </a:r>
            <a:r>
              <a:rPr lang="en-US" dirty="0"/>
              <a:t>. health care system is the most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expensive in </a:t>
            </a:r>
            <a:r>
              <a:rPr lang="en-US" dirty="0"/>
              <a:t>the </a:t>
            </a:r>
            <a:r>
              <a:rPr lang="en-US" dirty="0" smtClean="0"/>
              <a:t>world.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Many factors impact health care costs, including our own personal behaviors and the growing use of emergency rooms.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BCBSTX is working to identify solutions to maximizing your health care dollar and better incentivizing physicians. 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67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 sz="quarter"/>
          </p:nvPr>
        </p:nvSpPr>
        <p:spPr>
          <a:xfrm>
            <a:off x="152760" y="1655227"/>
            <a:ext cx="7924800" cy="1014401"/>
          </a:xfrm>
        </p:spPr>
        <p:txBody>
          <a:bodyPr/>
          <a:lstStyle/>
          <a:p>
            <a:r>
              <a:rPr lang="en-US" dirty="0" smtClean="0"/>
              <a:t>Understanding Health Care Costs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63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5173980"/>
            <a:ext cx="9144000" cy="13792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of U.S. Health Care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61" t="88850" r="3477" b="2368"/>
          <a:stretch/>
        </p:blipFill>
        <p:spPr>
          <a:xfrm>
            <a:off x="6928754" y="879831"/>
            <a:ext cx="1858618" cy="535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225" r="37372" b="4748"/>
          <a:stretch/>
        </p:blipFill>
        <p:spPr>
          <a:xfrm>
            <a:off x="-2" y="6048217"/>
            <a:ext cx="4318001" cy="25827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7356" y="937895"/>
            <a:ext cx="4403108" cy="2517503"/>
            <a:chOff x="676893" y="937895"/>
            <a:chExt cx="8007798" cy="4578505"/>
          </a:xfrm>
          <a:scene3d>
            <a:camera prst="perspectiveHeroicExtremeRightFacing"/>
            <a:lightRig rig="threePt" dir="t"/>
          </a:scene3d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04" r="3477" b="12579"/>
            <a:stretch/>
          </p:blipFill>
          <p:spPr>
            <a:xfrm>
              <a:off x="741212" y="937895"/>
              <a:ext cx="7943479" cy="4495176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 bwMode="auto">
            <a:xfrm>
              <a:off x="676893" y="4831560"/>
              <a:ext cx="2346145" cy="684840"/>
            </a:xfrm>
            <a:prstGeom prst="ellipse">
              <a:avLst/>
            </a:prstGeom>
            <a:noFill/>
            <a:ln>
              <a:solidFill>
                <a:srgbClr val="CC0000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1475" y="118247"/>
            <a:ext cx="3770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cap="all" dirty="0">
                <a:solidFill>
                  <a:schemeClr val="bg1"/>
                </a:solidFill>
                <a:latin typeface="Franklin Gothic Medium" panose="020B0603020102020204" pitchFamily="34" charset="0"/>
                <a:ea typeface="+mj-ea"/>
                <a:cs typeface="+mj-cs"/>
              </a:rPr>
              <a:t>The state of U.S. Health Care</a:t>
            </a:r>
          </a:p>
        </p:txBody>
      </p:sp>
      <p:graphicFrame>
        <p:nvGraphicFramePr>
          <p:cNvPr id="17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519805"/>
              </p:ext>
            </p:extLst>
          </p:nvPr>
        </p:nvGraphicFramePr>
        <p:xfrm>
          <a:off x="3380815" y="2940697"/>
          <a:ext cx="5588838" cy="3129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126539" y="6362383"/>
            <a:ext cx="391792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600" i="1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2014 International Profiles of Health Care Systems. The Commonwealth Fund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. January 2015. </a:t>
            </a:r>
            <a:endParaRPr lang="en-US" sz="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52191" y="4067503"/>
            <a:ext cx="509824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2701158" y="3868200"/>
            <a:ext cx="872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dirty="0" smtClean="0">
                <a:solidFill>
                  <a:srgbClr val="0070C0"/>
                </a:solidFill>
              </a:rPr>
              <a:t>Average: 10.4%</a:t>
            </a:r>
            <a:endParaRPr lang="en-US" sz="1100" b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0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45721"/>
            <a:ext cx="7572375" cy="512420"/>
          </a:xfrm>
        </p:spPr>
        <p:txBody>
          <a:bodyPr/>
          <a:lstStyle/>
          <a:p>
            <a:r>
              <a:rPr lang="en-US" dirty="0" smtClean="0"/>
              <a:t>A look at the premium dollar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A894E-39C6-445A-8BB5-07D9C4FD0D4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8674" name="Picture 2" descr="Click to enlar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3"/>
          <a:stretch/>
        </p:blipFill>
        <p:spPr bwMode="auto">
          <a:xfrm>
            <a:off x="213755" y="945077"/>
            <a:ext cx="8752115" cy="488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95106" y="6218991"/>
            <a:ext cx="51776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0" dirty="0" smtClean="0">
                <a:solidFill>
                  <a:schemeClr val="accent1"/>
                </a:solidFill>
              </a:rPr>
              <a:t>Sources: National Health Expenditure Data, Centers for Medicare and Medicaid Services, Agency for Healthcare Research and Quality (AHRQ), and IMS Institute</a:t>
            </a:r>
            <a:endParaRPr lang="en-US" sz="10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90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0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fld id="{03958BD4-8DA6-4A7D-9DA2-762F2DBA2E25}" type="slidenum">
              <a:rPr lang="en-US" altLang="en-US">
                <a:solidFill>
                  <a:schemeClr val="bg1"/>
                </a:solidFill>
              </a:rPr>
              <a:pPr eaLnBrk="1" hangingPunct="1"/>
              <a:t>7</a:t>
            </a:fld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717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65906" y="0"/>
            <a:ext cx="7162800" cy="581891"/>
          </a:xfrm>
        </p:spPr>
        <p:txBody>
          <a:bodyPr/>
          <a:lstStyle/>
          <a:p>
            <a:r>
              <a:rPr lang="en-US" altLang="en-US" cap="all" dirty="0"/>
              <a:t>CHRONIC DISEASE</a:t>
            </a:r>
          </a:p>
        </p:txBody>
      </p:sp>
      <p:pic>
        <p:nvPicPr>
          <p:cNvPr id="18434" name="Picture 2" descr="Click to enlar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/>
          <a:stretch/>
        </p:blipFill>
        <p:spPr bwMode="auto">
          <a:xfrm rot="21316937">
            <a:off x="1059833" y="574315"/>
            <a:ext cx="6555005" cy="6059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302526">
            <a:off x="4695994" y="6175497"/>
            <a:ext cx="31578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accent1"/>
                </a:solidFill>
              </a:rPr>
              <a:t>Source: Centers for Disease Control and </a:t>
            </a:r>
            <a:r>
              <a:rPr lang="en-US" sz="1000" b="0" dirty="0" smtClean="0">
                <a:solidFill>
                  <a:schemeClr val="accent1"/>
                </a:solidFill>
              </a:rPr>
              <a:t>Prevention</a:t>
            </a:r>
            <a:endParaRPr lang="en-US" sz="1000" b="0" dirty="0">
              <a:solidFill>
                <a:schemeClr val="accent1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 rot="21266279">
            <a:off x="150125" y="2647665"/>
            <a:ext cx="5390866" cy="1337480"/>
          </a:xfrm>
          <a:prstGeom prst="ellipse">
            <a:avLst/>
          </a:prstGeom>
          <a:noFill/>
          <a:ln w="762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36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Top 5 Most Expensive Chronic Conditions</a:t>
            </a:r>
            <a:endParaRPr lang="en-US" sz="2800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44165916"/>
              </p:ext>
            </p:extLst>
          </p:nvPr>
        </p:nvGraphicFramePr>
        <p:xfrm>
          <a:off x="-152400" y="772249"/>
          <a:ext cx="9296400" cy="5653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8192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85750" y="45720"/>
            <a:ext cx="7572375" cy="536171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65" charset="-128"/>
              </a:rPr>
              <a:t>Pharmacy</a:t>
            </a:r>
          </a:p>
        </p:txBody>
      </p:sp>
      <p:pic>
        <p:nvPicPr>
          <p:cNvPr id="23" name="Picture 1" descr="F:\U275000 backup\My Documents\Images\ThinkstockPhotos-480659301_med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65"/>
            <a:ext cx="9143999" cy="609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lick to en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3079">
            <a:off x="1171780" y="485328"/>
            <a:ext cx="6487804" cy="579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81936" y="631191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b="0" dirty="0"/>
              <a:t>Source: PwC Health Research Institute, Medical cost trend: Behind the numbers 2015, June 2014, analysis based on data from CVS Caremark </a:t>
            </a:r>
          </a:p>
        </p:txBody>
      </p:sp>
    </p:spTree>
    <p:extLst>
      <p:ext uri="{BB962C8B-B14F-4D97-AF65-F5344CB8AC3E}">
        <p14:creationId xmlns:p14="http://schemas.microsoft.com/office/powerpoint/2010/main" val="21285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Default Design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0CF67"/>
        </a:accent1>
        <a:accent2>
          <a:srgbClr val="0397D7"/>
        </a:accent2>
        <a:accent3>
          <a:srgbClr val="FFFFFF"/>
        </a:accent3>
        <a:accent4>
          <a:srgbClr val="000000"/>
        </a:accent4>
        <a:accent5>
          <a:srgbClr val="CDE4B8"/>
        </a:accent5>
        <a:accent6>
          <a:srgbClr val="0288C3"/>
        </a:accent6>
        <a:hlink>
          <a:srgbClr val="7B7B7B"/>
        </a:hlink>
        <a:folHlink>
          <a:srgbClr val="A4DBF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10185</TotalTime>
  <Words>1297</Words>
  <Application>Microsoft Office PowerPoint</Application>
  <PresentationFormat>On-screen Show (4:3)</PresentationFormat>
  <Paragraphs>323</Paragraphs>
  <Slides>37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ＭＳ Ｐゴシック</vt:lpstr>
      <vt:lpstr>Agency FB</vt:lpstr>
      <vt:lpstr>Arial</vt:lpstr>
      <vt:lpstr>Arial Black</vt:lpstr>
      <vt:lpstr>Franklin Gothic Book</vt:lpstr>
      <vt:lpstr>Franklin Gothic Demi</vt:lpstr>
      <vt:lpstr>Franklin Gothic Medium</vt:lpstr>
      <vt:lpstr>Gill Sans MT Condensed</vt:lpstr>
      <vt:lpstr>Microsoft Sans Serif</vt:lpstr>
      <vt:lpstr>Verdana</vt:lpstr>
      <vt:lpstr>Wingdings</vt:lpstr>
      <vt:lpstr>3_Default Design</vt:lpstr>
      <vt:lpstr>PowerPoint Presentation</vt:lpstr>
      <vt:lpstr>PowerPoint Presentation</vt:lpstr>
      <vt:lpstr>What the Experts Are Saying </vt:lpstr>
      <vt:lpstr>Understanding Health Care Costs</vt:lpstr>
      <vt:lpstr>State of U.S. Health Care</vt:lpstr>
      <vt:lpstr>A look at the premium dollar</vt:lpstr>
      <vt:lpstr>CHRONIC DISEASE</vt:lpstr>
      <vt:lpstr>Top 5 Most Expensive Chronic Conditions</vt:lpstr>
      <vt:lpstr>Pharmacy</vt:lpstr>
      <vt:lpstr>Cost-SHIFTING And Taxes</vt:lpstr>
      <vt:lpstr>Provider consolidations</vt:lpstr>
      <vt:lpstr>Maximizing Your Health Care Dollar</vt:lpstr>
      <vt:lpstr>Simple steps you can take</vt:lpstr>
      <vt:lpstr>How we live affects health care costs</vt:lpstr>
      <vt:lpstr>OBESITY PREVALENCE</vt:lpstr>
      <vt:lpstr>Diabetes prevalence</vt:lpstr>
      <vt:lpstr>PowerPoint Presentation</vt:lpstr>
      <vt:lpstr>PowerPoint Presentation</vt:lpstr>
      <vt:lpstr>PowerPoint Presentation</vt:lpstr>
      <vt:lpstr>Freestanding Emergency Rooms</vt:lpstr>
      <vt:lpstr>Freestanding ER Cost by Network</vt:lpstr>
      <vt:lpstr>A Dangerous Wave OF EVENTS</vt:lpstr>
      <vt:lpstr>Access, Convenience, Confusion</vt:lpstr>
      <vt:lpstr>What are the patients saying?</vt:lpstr>
      <vt:lpstr>Where You Go Matters – Top 10 Dx</vt:lpstr>
      <vt:lpstr>Patterns in Severity</vt:lpstr>
      <vt:lpstr>Is there an access issue?</vt:lpstr>
      <vt:lpstr>Growth in locations</vt:lpstr>
      <vt:lpstr>Identifying Solutions in Our Communities and Our Workplace</vt:lpstr>
      <vt:lpstr>BUILDING SAFE PLACES TO PLAY</vt:lpstr>
      <vt:lpstr>MARATHON KIDS</vt:lpstr>
      <vt:lpstr>PROPOSED SOLUTIONS TO FREESTANDING ERs</vt:lpstr>
      <vt:lpstr>Evolution of health care</vt:lpstr>
      <vt:lpstr>Redefining Value in Health Care</vt:lpstr>
      <vt:lpstr>Sustainable Solution:  Physician-Centric strategy</vt:lpstr>
      <vt:lpstr>OUR ACCOUNTABLE CARE ORGANIZATIONS</vt:lpstr>
      <vt:lpstr>Key Takeaway Items</vt:lpstr>
    </vt:vector>
  </TitlesOfParts>
  <Company>Health Care Services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U28451T</dc:creator>
  <cp:lastModifiedBy>Carol Gamble</cp:lastModifiedBy>
  <cp:revision>416</cp:revision>
  <cp:lastPrinted>2016-09-22T15:08:19Z</cp:lastPrinted>
  <dcterms:created xsi:type="dcterms:W3CDTF">2008-04-21T15:05:23Z</dcterms:created>
  <dcterms:modified xsi:type="dcterms:W3CDTF">2016-12-01T13:40:00Z</dcterms:modified>
</cp:coreProperties>
</file>