
<file path=[Content_Types].xml><?xml version="1.0" encoding="utf-8"?>
<Types xmlns="http://schemas.openxmlformats.org/package/2006/content-types">
  <Default Extension="png" ContentType="image/png"/>
  <Default Extension="bin" ContentType="application/vnd.ms-office.activeX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activeX/activeX1.xml" ContentType="application/vnd.ms-office.activeX+xml"/>
  <Override PartName="/ppt/embeddings/oleObject1.bin" ContentType="application/vnd.openxmlformats-officedocument.oleObject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activeX/activeX2.xml" ContentType="application/vnd.ms-office.activeX+xml"/>
  <Override PartName="/ppt/embeddings/oleObject2.bin" ContentType="application/vnd.openxmlformats-officedocument.oleObject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activeX/activeX3.xml" ContentType="application/vnd.ms-office.activeX+xml"/>
  <Override PartName="/ppt/embeddings/oleObject3.bin" ContentType="application/vnd.openxmlformats-officedocument.oleObject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activeX/activeX4.xml" ContentType="application/vnd.ms-office.activeX+xml"/>
  <Override PartName="/ppt/embeddings/oleObject4.bin" ContentType="application/vnd.openxmlformats-officedocument.oleObject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activeX/activeX5.xml" ContentType="application/vnd.ms-office.activeX+xml"/>
  <Override PartName="/ppt/embeddings/oleObject5.bin" ContentType="application/vnd.openxmlformats-officedocument.oleObject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activeX/activeX6.xml" ContentType="application/vnd.ms-office.activeX+xml"/>
  <Override PartName="/ppt/embeddings/oleObject6.bin" ContentType="application/vnd.openxmlformats-officedocument.oleObject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activeX/activeX7.xml" ContentType="application/vnd.ms-office.activeX+xml"/>
  <Override PartName="/ppt/embeddings/oleObject7.bin" ContentType="application/vnd.openxmlformats-officedocument.oleObject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activeX/activeX8.xml" ContentType="application/vnd.ms-office.activeX+xml"/>
  <Override PartName="/ppt/embeddings/oleObject8.bin" ContentType="application/vnd.openxmlformats-officedocument.oleObject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activeX/activeX9.xml" ContentType="application/vnd.ms-office.activeX+xml"/>
  <Override PartName="/ppt/embeddings/oleObject9.bin" ContentType="application/vnd.openxmlformats-officedocument.oleObject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activeX/activeX10.xml" ContentType="application/vnd.ms-office.activeX+xml"/>
  <Override PartName="/ppt/embeddings/oleObject10.bin" ContentType="application/vnd.openxmlformats-officedocument.oleObject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activeX/activeX11.xml" ContentType="application/vnd.ms-office.activeX+xml"/>
  <Override PartName="/ppt/embeddings/oleObject11.bin" ContentType="application/vnd.openxmlformats-officedocument.oleObject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activeX/activeX12.xml" ContentType="application/vnd.ms-office.activeX+xml"/>
  <Override PartName="/ppt/embeddings/oleObject12.bin" ContentType="application/vnd.openxmlformats-officedocument.oleObject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activeX/activeX13.xml" ContentType="application/vnd.ms-office.activeX+xml"/>
  <Override PartName="/ppt/embeddings/oleObject13.bin" ContentType="application/vnd.openxmlformats-officedocument.oleObject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activeX/activeX14.xml" ContentType="application/vnd.ms-office.activeX+xml"/>
  <Override PartName="/ppt/embeddings/oleObject14.bin" ContentType="application/vnd.openxmlformats-officedocument.oleObject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activeX/activeX15.xml" ContentType="application/vnd.ms-office.activeX+xml"/>
  <Override PartName="/ppt/embeddings/oleObject15.bin" ContentType="application/vnd.openxmlformats-officedocument.oleObject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activeX/activeX16.xml" ContentType="application/vnd.ms-office.activeX+xml"/>
  <Override PartName="/ppt/embeddings/oleObject16.bin" ContentType="application/vnd.openxmlformats-officedocument.oleObject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activeX/activeX17.xml" ContentType="application/vnd.ms-office.activeX+xml"/>
  <Override PartName="/ppt/embeddings/oleObject17.bin" ContentType="application/vnd.openxmlformats-officedocument.oleObject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activeX/activeX18.xml" ContentType="application/vnd.ms-office.activeX+xml"/>
  <Override PartName="/ppt/embeddings/oleObject18.bin" ContentType="application/vnd.openxmlformats-officedocument.oleObject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activeX/activeX19.xml" ContentType="application/vnd.ms-office.activeX+xml"/>
  <Override PartName="/ppt/embeddings/oleObject19.bin" ContentType="application/vnd.openxmlformats-officedocument.oleObject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activeX/activeX20.xml" ContentType="application/vnd.ms-office.activeX+xml"/>
  <Override PartName="/ppt/embeddings/oleObject20.bin" ContentType="application/vnd.openxmlformats-officedocument.oleObject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activeX/activeX21.xml" ContentType="application/vnd.ms-office.activeX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activeX/activeX22.xml" ContentType="application/vnd.ms-office.activeX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30"/>
  </p:notesMasterIdLst>
  <p:handoutMasterIdLst>
    <p:handoutMasterId r:id="rId31"/>
  </p:handoutMasterIdLst>
  <p:sldIdLst>
    <p:sldId id="256" r:id="rId3"/>
    <p:sldId id="287" r:id="rId4"/>
    <p:sldId id="291" r:id="rId5"/>
    <p:sldId id="292" r:id="rId6"/>
    <p:sldId id="290" r:id="rId7"/>
    <p:sldId id="293" r:id="rId8"/>
    <p:sldId id="294" r:id="rId9"/>
    <p:sldId id="295" r:id="rId10"/>
    <p:sldId id="296" r:id="rId11"/>
    <p:sldId id="297" r:id="rId12"/>
    <p:sldId id="298" r:id="rId13"/>
    <p:sldId id="286" r:id="rId14"/>
    <p:sldId id="288" r:id="rId15"/>
    <p:sldId id="303" r:id="rId16"/>
    <p:sldId id="304" r:id="rId17"/>
    <p:sldId id="305" r:id="rId18"/>
    <p:sldId id="306" r:id="rId19"/>
    <p:sldId id="307" r:id="rId20"/>
    <p:sldId id="308" r:id="rId21"/>
    <p:sldId id="309" r:id="rId22"/>
    <p:sldId id="299" r:id="rId23"/>
    <p:sldId id="300" r:id="rId24"/>
    <p:sldId id="301" r:id="rId25"/>
    <p:sldId id="302" r:id="rId26"/>
    <p:sldId id="310" r:id="rId27"/>
    <p:sldId id="311" r:id="rId28"/>
    <p:sldId id="271" r:id="rId29"/>
  </p:sldIdLst>
  <p:sldSz cx="12188825" cy="6858000"/>
  <p:notesSz cx="7010400" cy="9296400"/>
  <p:custDataLst>
    <p:tags r:id="rId32"/>
  </p:custDataLst>
  <p:defaultTextStyle>
    <a:defPPr>
      <a:defRPr lang="en-US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3" pos="38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750E"/>
    <a:srgbClr val="FCB22C"/>
    <a:srgbClr val="89C0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118" autoAdjust="0"/>
    <p:restoredTop sz="94584" autoAdjust="0"/>
  </p:normalViewPr>
  <p:slideViewPr>
    <p:cSldViewPr>
      <p:cViewPr varScale="1">
        <p:scale>
          <a:sx n="70" d="100"/>
          <a:sy n="70" d="100"/>
        </p:scale>
        <p:origin x="606" y="72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1986" y="10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gs" Target="tags/tag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Relationship Id="rId35" Type="http://schemas.openxmlformats.org/officeDocument/2006/relationships/theme" Target="theme/theme1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10.xml.rels><?xml version="1.0" encoding="UTF-8" standalone="yes"?>
<Relationships xmlns="http://schemas.openxmlformats.org/package/2006/relationships"><Relationship Id="rId1" Type="http://schemas.microsoft.com/office/2006/relationships/activeXControlBinary" Target="activeX10.bin"/></Relationships>
</file>

<file path=ppt/activeX/_rels/activeX11.xml.rels><?xml version="1.0" encoding="UTF-8" standalone="yes"?>
<Relationships xmlns="http://schemas.openxmlformats.org/package/2006/relationships"><Relationship Id="rId1" Type="http://schemas.microsoft.com/office/2006/relationships/activeXControlBinary" Target="activeX11.bin"/></Relationships>
</file>

<file path=ppt/activeX/_rels/activeX12.xml.rels><?xml version="1.0" encoding="UTF-8" standalone="yes"?>
<Relationships xmlns="http://schemas.openxmlformats.org/package/2006/relationships"><Relationship Id="rId1" Type="http://schemas.microsoft.com/office/2006/relationships/activeXControlBinary" Target="activeX12.bin"/></Relationships>
</file>

<file path=ppt/activeX/_rels/activeX13.xml.rels><?xml version="1.0" encoding="UTF-8" standalone="yes"?>
<Relationships xmlns="http://schemas.openxmlformats.org/package/2006/relationships"><Relationship Id="rId1" Type="http://schemas.microsoft.com/office/2006/relationships/activeXControlBinary" Target="activeX13.bin"/></Relationships>
</file>

<file path=ppt/activeX/_rels/activeX14.xml.rels><?xml version="1.0" encoding="UTF-8" standalone="yes"?>
<Relationships xmlns="http://schemas.openxmlformats.org/package/2006/relationships"><Relationship Id="rId1" Type="http://schemas.microsoft.com/office/2006/relationships/activeXControlBinary" Target="activeX14.bin"/></Relationships>
</file>

<file path=ppt/activeX/_rels/activeX15.xml.rels><?xml version="1.0" encoding="UTF-8" standalone="yes"?>
<Relationships xmlns="http://schemas.openxmlformats.org/package/2006/relationships"><Relationship Id="rId1" Type="http://schemas.microsoft.com/office/2006/relationships/activeXControlBinary" Target="activeX15.bin"/></Relationships>
</file>

<file path=ppt/activeX/_rels/activeX16.xml.rels><?xml version="1.0" encoding="UTF-8" standalone="yes"?>
<Relationships xmlns="http://schemas.openxmlformats.org/package/2006/relationships"><Relationship Id="rId1" Type="http://schemas.microsoft.com/office/2006/relationships/activeXControlBinary" Target="activeX16.bin"/></Relationships>
</file>

<file path=ppt/activeX/_rels/activeX17.xml.rels><?xml version="1.0" encoding="UTF-8" standalone="yes"?>
<Relationships xmlns="http://schemas.openxmlformats.org/package/2006/relationships"><Relationship Id="rId1" Type="http://schemas.microsoft.com/office/2006/relationships/activeXControlBinary" Target="activeX17.bin"/></Relationships>
</file>

<file path=ppt/activeX/_rels/activeX18.xml.rels><?xml version="1.0" encoding="UTF-8" standalone="yes"?>
<Relationships xmlns="http://schemas.openxmlformats.org/package/2006/relationships"><Relationship Id="rId1" Type="http://schemas.microsoft.com/office/2006/relationships/activeXControlBinary" Target="activeX18.bin"/></Relationships>
</file>

<file path=ppt/activeX/_rels/activeX19.xml.rels><?xml version="1.0" encoding="UTF-8" standalone="yes"?>
<Relationships xmlns="http://schemas.openxmlformats.org/package/2006/relationships"><Relationship Id="rId1" Type="http://schemas.microsoft.com/office/2006/relationships/activeXControlBinary" Target="activeX19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_rels/activeX20.xml.rels><?xml version="1.0" encoding="UTF-8" standalone="yes"?>
<Relationships xmlns="http://schemas.openxmlformats.org/package/2006/relationships"><Relationship Id="rId1" Type="http://schemas.microsoft.com/office/2006/relationships/activeXControlBinary" Target="activeX20.bin"/></Relationships>
</file>

<file path=ppt/activeX/_rels/activeX21.xml.rels><?xml version="1.0" encoding="UTF-8" standalone="yes"?>
<Relationships xmlns="http://schemas.openxmlformats.org/package/2006/relationships"><Relationship Id="rId1" Type="http://schemas.microsoft.com/office/2006/relationships/activeXControlBinary" Target="activeX21.bin"/></Relationships>
</file>

<file path=ppt/activeX/_rels/activeX22.xml.rels><?xml version="1.0" encoding="UTF-8" standalone="yes"?>
<Relationships xmlns="http://schemas.openxmlformats.org/package/2006/relationships"><Relationship Id="rId1" Type="http://schemas.microsoft.com/office/2006/relationships/activeXControlBinary" Target="activeX22.bin"/></Relationships>
</file>

<file path=ppt/activeX/_rels/activeX3.xml.rels><?xml version="1.0" encoding="UTF-8" standalone="yes"?>
<Relationships xmlns="http://schemas.openxmlformats.org/package/2006/relationships"><Relationship Id="rId1" Type="http://schemas.microsoft.com/office/2006/relationships/activeXControlBinary" Target="activeX3.bin"/></Relationships>
</file>

<file path=ppt/activeX/_rels/activeX4.xml.rels><?xml version="1.0" encoding="UTF-8" standalone="yes"?>
<Relationships xmlns="http://schemas.openxmlformats.org/package/2006/relationships"><Relationship Id="rId1" Type="http://schemas.microsoft.com/office/2006/relationships/activeXControlBinary" Target="activeX4.bin"/></Relationships>
</file>

<file path=ppt/activeX/_rels/activeX5.xml.rels><?xml version="1.0" encoding="UTF-8" standalone="yes"?>
<Relationships xmlns="http://schemas.openxmlformats.org/package/2006/relationships"><Relationship Id="rId1" Type="http://schemas.microsoft.com/office/2006/relationships/activeXControlBinary" Target="activeX5.bin"/></Relationships>
</file>

<file path=ppt/activeX/_rels/activeX6.xml.rels><?xml version="1.0" encoding="UTF-8" standalone="yes"?>
<Relationships xmlns="http://schemas.openxmlformats.org/package/2006/relationships"><Relationship Id="rId1" Type="http://schemas.microsoft.com/office/2006/relationships/activeXControlBinary" Target="activeX6.bin"/></Relationships>
</file>

<file path=ppt/activeX/_rels/activeX7.xml.rels><?xml version="1.0" encoding="UTF-8" standalone="yes"?>
<Relationships xmlns="http://schemas.openxmlformats.org/package/2006/relationships"><Relationship Id="rId1" Type="http://schemas.microsoft.com/office/2006/relationships/activeXControlBinary" Target="activeX7.bin"/></Relationships>
</file>

<file path=ppt/activeX/_rels/activeX8.xml.rels><?xml version="1.0" encoding="UTF-8" standalone="yes"?>
<Relationships xmlns="http://schemas.openxmlformats.org/package/2006/relationships"><Relationship Id="rId1" Type="http://schemas.microsoft.com/office/2006/relationships/activeXControlBinary" Target="activeX8.bin"/></Relationships>
</file>

<file path=ppt/activeX/_rels/activeX9.xml.rels><?xml version="1.0" encoding="UTF-8" standalone="yes"?>
<Relationships xmlns="http://schemas.openxmlformats.org/package/2006/relationships"><Relationship Id="rId1" Type="http://schemas.microsoft.com/office/2006/relationships/activeXControlBinary" Target="activeX9.bin"/></Relationships>
</file>

<file path=ppt/activeX/activeX1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10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11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12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13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14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15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16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17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18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19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2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20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21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22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3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4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5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6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7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8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9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e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e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16.e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17.e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18.e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19.e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20.e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21.e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22.e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23.emf"/></Relationships>
</file>

<file path=ppt/drawings/_rels/vmlDrawing19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24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5.emf"/></Relationships>
</file>

<file path=ppt/drawings/_rels/vmlDrawing20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25.e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8.e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9.e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10.e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11.e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1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05E03B7-B591-4A2A-B695-014C5A39F13E}" type="datetimeFigureOut">
              <a:rPr lang="en-US"/>
              <a:t>12/19/2016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8E322BB-75AD-4A1E-9661-2724167329F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12705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DFBD7B-E4FB-4AA8-9540-FD148073ACB3}" type="datetimeFigureOut">
              <a:rPr lang="en-US"/>
              <a:t>12/19/2016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696913"/>
            <a:ext cx="6194425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045B7DE-1198-4F2F-B574-CA8CAE341642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823124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squares"/>
          <p:cNvGrpSpPr/>
          <p:nvPr/>
        </p:nvGrpSpPr>
        <p:grpSpPr>
          <a:xfrm>
            <a:off x="0" y="1135743"/>
            <a:ext cx="1622332" cy="799981"/>
            <a:chOff x="0" y="452558"/>
            <a:chExt cx="914400" cy="524182"/>
          </a:xfrm>
        </p:grpSpPr>
        <p:sp>
          <p:nvSpPr>
            <p:cNvPr id="8" name="Rounded Rectangle 7"/>
            <p:cNvSpPr/>
            <p:nvPr/>
          </p:nvSpPr>
          <p:spPr>
            <a:xfrm>
              <a:off x="591671" y="452558"/>
              <a:ext cx="322729" cy="524180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215154" y="452558"/>
              <a:ext cx="322729" cy="52418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ound Same Side Corner Rectangle 9"/>
            <p:cNvSpPr/>
            <p:nvPr/>
          </p:nvSpPr>
          <p:spPr>
            <a:xfrm rot="5400000">
              <a:off x="-181408" y="633966"/>
              <a:ext cx="524182" cy="161366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324" y="362396"/>
            <a:ext cx="9141619" cy="167640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60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324" y="2089595"/>
            <a:ext cx="9141619" cy="886344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accent1"/>
                </a:solidFill>
              </a:defRPr>
            </a:lvl1pPr>
            <a:lvl2pPr marL="609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09051-6E81-43E8-9099-FF6A0C3DCFE8}" type="datetime1">
              <a:rPr lang="en-US"/>
              <a:t>12/19/2016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87510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EAB04-7709-4C1E-A61A-74684A0170FC}" type="datetime1">
              <a:rPr lang="en-US"/>
              <a:t>12/19/2016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40825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squares"/>
          <p:cNvGrpSpPr/>
          <p:nvPr/>
        </p:nvGrpSpPr>
        <p:grpSpPr>
          <a:xfrm rot="5400000">
            <a:off x="9583007" y="233864"/>
            <a:ext cx="1063300" cy="524046"/>
            <a:chOff x="0" y="452558"/>
            <a:chExt cx="914400" cy="524182"/>
          </a:xfrm>
        </p:grpSpPr>
        <p:sp>
          <p:nvSpPr>
            <p:cNvPr id="8" name="Rounded Rectangle 7"/>
            <p:cNvSpPr/>
            <p:nvPr/>
          </p:nvSpPr>
          <p:spPr>
            <a:xfrm>
              <a:off x="591671" y="452558"/>
              <a:ext cx="322729" cy="524180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215154" y="452558"/>
              <a:ext cx="322729" cy="52418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ound Same Side Corner Rectangle 9"/>
            <p:cNvSpPr/>
            <p:nvPr/>
          </p:nvSpPr>
          <p:spPr>
            <a:xfrm rot="5400000">
              <a:off x="-181408" y="633966"/>
              <a:ext cx="524182" cy="161366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5" name="bottom graphic"/>
          <p:cNvGrpSpPr/>
          <p:nvPr/>
        </p:nvGrpSpPr>
        <p:grpSpPr>
          <a:xfrm>
            <a:off x="0" y="5395517"/>
            <a:ext cx="12188825" cy="1462483"/>
            <a:chOff x="0" y="4046638"/>
            <a:chExt cx="9144000" cy="1096862"/>
          </a:xfrm>
        </p:grpSpPr>
        <p:sp>
          <p:nvSpPr>
            <p:cNvPr id="16" name="Freeform 15"/>
            <p:cNvSpPr/>
            <p:nvPr/>
          </p:nvSpPr>
          <p:spPr bwMode="ltGray">
            <a:xfrm rot="5400000">
              <a:off x="4119794" y="119293"/>
              <a:ext cx="904412" cy="9144000"/>
            </a:xfrm>
            <a:custGeom>
              <a:avLst/>
              <a:gdLst/>
              <a:ahLst/>
              <a:cxnLst/>
              <a:rect l="l" t="t" r="r" b="b"/>
              <a:pathLst>
                <a:path w="904412" h="9144000">
                  <a:moveTo>
                    <a:pt x="0" y="0"/>
                  </a:moveTo>
                  <a:lnTo>
                    <a:pt x="904412" y="0"/>
                  </a:lnTo>
                  <a:lnTo>
                    <a:pt x="904412" y="9144000"/>
                  </a:lnTo>
                  <a:lnTo>
                    <a:pt x="391235" y="9144000"/>
                  </a:lnTo>
                  <a:cubicBezTo>
                    <a:pt x="445385" y="6730684"/>
                    <a:pt x="250230" y="1995757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Rectangle 72"/>
            <p:cNvSpPr/>
            <p:nvPr/>
          </p:nvSpPr>
          <p:spPr bwMode="ltGray">
            <a:xfrm rot="5400000">
              <a:off x="4023569" y="23069"/>
              <a:ext cx="1096862" cy="9144000"/>
            </a:xfrm>
            <a:custGeom>
              <a:avLst/>
              <a:gdLst/>
              <a:ahLst/>
              <a:cxnLst/>
              <a:rect l="l" t="t" r="r" b="b"/>
              <a:pathLst>
                <a:path w="1096862" h="9144000">
                  <a:moveTo>
                    <a:pt x="1096861" y="9136375"/>
                  </a:moveTo>
                  <a:lnTo>
                    <a:pt x="1096861" y="0"/>
                  </a:lnTo>
                  <a:lnTo>
                    <a:pt x="1096862" y="0"/>
                  </a:lnTo>
                  <a:lnTo>
                    <a:pt x="1096862" y="9136375"/>
                  </a:lnTo>
                  <a:close/>
                  <a:moveTo>
                    <a:pt x="0" y="0"/>
                  </a:moveTo>
                  <a:lnTo>
                    <a:pt x="142171" y="0"/>
                  </a:lnTo>
                  <a:cubicBezTo>
                    <a:pt x="214017" y="532804"/>
                    <a:pt x="281641" y="1260834"/>
                    <a:pt x="340913" y="2087809"/>
                  </a:cubicBezTo>
                  <a:cubicBezTo>
                    <a:pt x="492781" y="4358443"/>
                    <a:pt x="587048" y="7374964"/>
                    <a:pt x="547354" y="9144000"/>
                  </a:cubicBezTo>
                  <a:lnTo>
                    <a:pt x="452132" y="9144000"/>
                  </a:lnTo>
                  <a:cubicBezTo>
                    <a:pt x="484963" y="4670358"/>
                    <a:pt x="240277" y="2482661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51060" y="1150514"/>
            <a:ext cx="1828324" cy="502168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8882" y="1150514"/>
            <a:ext cx="8227457" cy="5021685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9BD0D-E0B1-4CED-AC65-708AC79EB9CD}" type="datetime1">
              <a:rPr lang="en-US"/>
              <a:t>12/19/2016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1644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TextLayout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xtA"/>
          <p:cNvSpPr>
            <a:spLocks noGrp="1"/>
          </p:cNvSpPr>
          <p:nvPr>
            <p:ph type="title" idx="10" hasCustomPrompt="1"/>
          </p:nvPr>
        </p:nvSpPr>
        <p:spPr>
          <a:xfrm>
            <a:off x="457200" y="279400"/>
            <a:ext cx="8229600" cy="1143000"/>
          </a:xfrm>
        </p:spPr>
        <p:txBody>
          <a:bodyPr>
            <a:normAutofit/>
          </a:bodyPr>
          <a:lstStyle>
            <a:lvl1pPr algn="ctr">
              <a:defRPr sz="3200"/>
            </a:lvl1pPr>
          </a:lstStyle>
          <a:p>
            <a:r>
              <a:rPr lang="en-US" smtClean="0"/>
              <a:t>Click to enter poll prompt.</a:t>
            </a:r>
            <a:endParaRPr lang="en-US"/>
          </a:p>
        </p:txBody>
      </p:sp>
      <p:sp>
        <p:nvSpPr>
          <p:cNvPr id="7" name="ContextB"/>
          <p:cNvSpPr>
            <a:spLocks noGrp="1"/>
          </p:cNvSpPr>
          <p:nvPr>
            <p:ph type="body" idx="11" hasCustomPrompt="1"/>
          </p:nvPr>
        </p:nvSpPr>
        <p:spPr>
          <a:xfrm>
            <a:off x="457200" y="1498600"/>
            <a:ext cx="5080000" cy="2921000"/>
          </a:xfrm>
        </p:spPr>
        <p:txBody>
          <a:bodyPr wrap="square">
            <a:noAutofit/>
          </a:bodyPr>
          <a:lstStyle>
            <a:lvl1pPr marL="457200" indent="-304747" algn="l" defTabSz="121898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Clr>
                <a:schemeClr val="accent1"/>
              </a:buClr>
              <a:buFont typeface="Arial" pitchFamily="34" charset="0"/>
              <a:buAutoNum type="arabicPeriod"/>
              <a:defRPr sz="2000"/>
            </a:lvl1pPr>
            <a:lvl2pPr marL="908225" indent="-304747" algn="l" defTabSz="121898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Clr>
                <a:schemeClr val="accent1"/>
              </a:buClr>
              <a:buFont typeface="Arial" pitchFamily="34" charset="0"/>
              <a:buAutoNum type="arabicPeriod"/>
              <a:defRPr sz="2000"/>
            </a:lvl2pPr>
            <a:lvl3pPr marL="1359250" indent="-304747" algn="l" defTabSz="121898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Clr>
                <a:schemeClr val="accent1"/>
              </a:buClr>
              <a:buFont typeface="Arial" pitchFamily="34" charset="0"/>
              <a:buAutoNum type="arabicPeriod"/>
              <a:defRPr sz="2000"/>
            </a:lvl3pPr>
            <a:lvl4pPr marL="1810275" indent="-304747" algn="l" defTabSz="121898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Clr>
                <a:schemeClr val="accent1"/>
              </a:buClr>
              <a:buFont typeface="Arial" pitchFamily="34" charset="0"/>
              <a:buAutoNum type="arabicPeriod"/>
              <a:defRPr sz="2000"/>
            </a:lvl4pPr>
            <a:lvl5pPr marL="2261300" indent="-304747" algn="l" defTabSz="121898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Clr>
                <a:schemeClr val="accent1"/>
              </a:buClr>
              <a:buFont typeface="Arial" pitchFamily="34" charset="0"/>
              <a:buAutoNum type="arabicPeriod"/>
              <a:defRPr sz="2000"/>
            </a:lvl5pPr>
          </a:lstStyle>
          <a:p>
            <a:pPr lvl="0"/>
            <a:r>
              <a:rPr lang="en-US" smtClean="0"/>
              <a:t>Click to enter choices.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340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3EA6D-DF0B-4D4B-B359-5F1D1D0E30A4}" type="datetime1">
              <a:rPr lang="en-US"/>
              <a:t>12/19/2016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35150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squares"/>
          <p:cNvGrpSpPr/>
          <p:nvPr/>
        </p:nvGrpSpPr>
        <p:grpSpPr>
          <a:xfrm>
            <a:off x="0" y="3124415"/>
            <a:ext cx="1622332" cy="805061"/>
            <a:chOff x="0" y="2343311"/>
            <a:chExt cx="1217066" cy="603796"/>
          </a:xfrm>
        </p:grpSpPr>
        <p:sp>
          <p:nvSpPr>
            <p:cNvPr id="8" name="Rounded Rectangle 7"/>
            <p:cNvSpPr/>
            <p:nvPr/>
          </p:nvSpPr>
          <p:spPr>
            <a:xfrm>
              <a:off x="787514" y="2347123"/>
              <a:ext cx="429552" cy="599984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286370" y="2347123"/>
              <a:ext cx="429552" cy="599984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ound Same Side Corner Rectangle 9"/>
            <p:cNvSpPr/>
            <p:nvPr/>
          </p:nvSpPr>
          <p:spPr>
            <a:xfrm rot="5400000">
              <a:off x="-192604" y="2535915"/>
              <a:ext cx="599986" cy="214778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9" name="bottom graphic"/>
          <p:cNvGrpSpPr/>
          <p:nvPr/>
        </p:nvGrpSpPr>
        <p:grpSpPr>
          <a:xfrm>
            <a:off x="0" y="5409216"/>
            <a:ext cx="12188825" cy="1462483"/>
            <a:chOff x="0" y="4056912"/>
            <a:chExt cx="9144000" cy="1096862"/>
          </a:xfrm>
        </p:grpSpPr>
        <p:sp>
          <p:nvSpPr>
            <p:cNvPr id="20" name="Freeform 19"/>
            <p:cNvSpPr/>
            <p:nvPr/>
          </p:nvSpPr>
          <p:spPr bwMode="ltGray">
            <a:xfrm rot="5400000">
              <a:off x="4119794" y="119293"/>
              <a:ext cx="904412" cy="9144000"/>
            </a:xfrm>
            <a:custGeom>
              <a:avLst/>
              <a:gdLst/>
              <a:ahLst/>
              <a:cxnLst/>
              <a:rect l="l" t="t" r="r" b="b"/>
              <a:pathLst>
                <a:path w="904412" h="9144000">
                  <a:moveTo>
                    <a:pt x="0" y="0"/>
                  </a:moveTo>
                  <a:lnTo>
                    <a:pt x="904412" y="0"/>
                  </a:lnTo>
                  <a:lnTo>
                    <a:pt x="904412" y="9144000"/>
                  </a:lnTo>
                  <a:lnTo>
                    <a:pt x="391235" y="9144000"/>
                  </a:lnTo>
                  <a:cubicBezTo>
                    <a:pt x="445385" y="6730684"/>
                    <a:pt x="250230" y="1995757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1" name="Rectangle 72"/>
            <p:cNvSpPr/>
            <p:nvPr/>
          </p:nvSpPr>
          <p:spPr bwMode="ltGray">
            <a:xfrm rot="5400000">
              <a:off x="4023569" y="33343"/>
              <a:ext cx="1096862" cy="9144000"/>
            </a:xfrm>
            <a:custGeom>
              <a:avLst/>
              <a:gdLst/>
              <a:ahLst/>
              <a:cxnLst/>
              <a:rect l="l" t="t" r="r" b="b"/>
              <a:pathLst>
                <a:path w="1096862" h="9144000">
                  <a:moveTo>
                    <a:pt x="1096861" y="9136375"/>
                  </a:moveTo>
                  <a:lnTo>
                    <a:pt x="1096861" y="0"/>
                  </a:lnTo>
                  <a:lnTo>
                    <a:pt x="1096862" y="0"/>
                  </a:lnTo>
                  <a:lnTo>
                    <a:pt x="1096862" y="9136375"/>
                  </a:lnTo>
                  <a:close/>
                  <a:moveTo>
                    <a:pt x="0" y="0"/>
                  </a:moveTo>
                  <a:lnTo>
                    <a:pt x="142171" y="0"/>
                  </a:lnTo>
                  <a:cubicBezTo>
                    <a:pt x="214017" y="532804"/>
                    <a:pt x="281641" y="1260834"/>
                    <a:pt x="340913" y="2087809"/>
                  </a:cubicBezTo>
                  <a:cubicBezTo>
                    <a:pt x="492781" y="4358443"/>
                    <a:pt x="587048" y="7374964"/>
                    <a:pt x="547354" y="9144000"/>
                  </a:cubicBezTo>
                  <a:lnTo>
                    <a:pt x="452132" y="9144000"/>
                  </a:lnTo>
                  <a:cubicBezTo>
                    <a:pt x="484963" y="4670358"/>
                    <a:pt x="240277" y="2482661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324" y="1932518"/>
            <a:ext cx="9141619" cy="2105367"/>
          </a:xfrm>
        </p:spPr>
        <p:txBody>
          <a:bodyPr anchor="b">
            <a:normAutofit/>
          </a:bodyPr>
          <a:lstStyle>
            <a:lvl1pPr algn="l">
              <a:defRPr sz="60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324" y="4084264"/>
            <a:ext cx="9141619" cy="933297"/>
          </a:xfrm>
        </p:spPr>
        <p:txBody>
          <a:bodyPr anchor="t">
            <a:normAutofit/>
          </a:bodyPr>
          <a:lstStyle>
            <a:lvl1pPr marL="0" indent="0">
              <a:buNone/>
              <a:defRPr sz="2800">
                <a:solidFill>
                  <a:schemeClr val="accent1"/>
                </a:solidFill>
              </a:defRPr>
            </a:lvl1pPr>
            <a:lvl2pPr marL="609493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898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48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797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46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696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45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594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EDB99-15BC-4479-BAC5-1E502E66917A}" type="datetime1">
              <a:rPr lang="en-US"/>
              <a:t>12/19/2016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35693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8882" y="1600200"/>
            <a:ext cx="4875530" cy="45720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4412" y="1600200"/>
            <a:ext cx="4875530" cy="45720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7C2A3-CD19-48AB-9F64-ECCF75182EDD}" type="datetime1">
              <a:rPr lang="en-US"/>
              <a:t>12/19/2016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97796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8882" y="1596571"/>
            <a:ext cx="4875530" cy="816429"/>
          </a:xfrm>
        </p:spPr>
        <p:txBody>
          <a:bodyPr anchor="ctr">
            <a:normAutofit/>
          </a:bodyPr>
          <a:lstStyle>
            <a:lvl1pPr marL="0" indent="0">
              <a:buNone/>
              <a:defRPr sz="2800" b="0">
                <a:solidFill>
                  <a:schemeClr val="accent1"/>
                </a:solidFill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8882" y="2413000"/>
            <a:ext cx="4875530" cy="3759199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 baseline="0"/>
            </a:lvl8pPr>
            <a:lvl9pPr>
              <a:defRPr sz="20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4412" y="1596571"/>
            <a:ext cx="4875530" cy="816429"/>
          </a:xfrm>
        </p:spPr>
        <p:txBody>
          <a:bodyPr anchor="ctr">
            <a:normAutofit/>
          </a:bodyPr>
          <a:lstStyle>
            <a:lvl1pPr marL="0" indent="0">
              <a:buNone/>
              <a:defRPr sz="2800" b="0">
                <a:solidFill>
                  <a:schemeClr val="accent1"/>
                </a:solidFill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94412" y="2413000"/>
            <a:ext cx="4875530" cy="3759199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 baseline="0"/>
            </a:lvl8pPr>
            <a:lvl9pPr>
              <a:defRPr sz="20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E8C1-7C87-4705-AB97-8CD17D208E3F}" type="datetime1">
              <a:rPr lang="en-US"/>
              <a:t>12/19/2016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87039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C624E-DF92-4841-B9B9-DD11AA239B85}" type="datetime1">
              <a:rPr lang="en-US"/>
              <a:t>12/19/2016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6903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bottom graphic"/>
          <p:cNvGrpSpPr/>
          <p:nvPr/>
        </p:nvGrpSpPr>
        <p:grpSpPr>
          <a:xfrm>
            <a:off x="0" y="5409216"/>
            <a:ext cx="12188825" cy="1462483"/>
            <a:chOff x="0" y="4056912"/>
            <a:chExt cx="9144000" cy="1096862"/>
          </a:xfrm>
        </p:grpSpPr>
        <p:sp>
          <p:nvSpPr>
            <p:cNvPr id="9" name="Freeform 8"/>
            <p:cNvSpPr/>
            <p:nvPr/>
          </p:nvSpPr>
          <p:spPr bwMode="ltGray">
            <a:xfrm rot="5400000">
              <a:off x="4119794" y="119293"/>
              <a:ext cx="904412" cy="9144000"/>
            </a:xfrm>
            <a:custGeom>
              <a:avLst/>
              <a:gdLst/>
              <a:ahLst/>
              <a:cxnLst/>
              <a:rect l="l" t="t" r="r" b="b"/>
              <a:pathLst>
                <a:path w="904412" h="9144000">
                  <a:moveTo>
                    <a:pt x="0" y="0"/>
                  </a:moveTo>
                  <a:lnTo>
                    <a:pt x="904412" y="0"/>
                  </a:lnTo>
                  <a:lnTo>
                    <a:pt x="904412" y="9144000"/>
                  </a:lnTo>
                  <a:lnTo>
                    <a:pt x="391235" y="9144000"/>
                  </a:lnTo>
                  <a:cubicBezTo>
                    <a:pt x="445385" y="6730684"/>
                    <a:pt x="250230" y="1995757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72"/>
            <p:cNvSpPr/>
            <p:nvPr/>
          </p:nvSpPr>
          <p:spPr bwMode="ltGray">
            <a:xfrm rot="5400000">
              <a:off x="4023569" y="33343"/>
              <a:ext cx="1096862" cy="9144000"/>
            </a:xfrm>
            <a:custGeom>
              <a:avLst/>
              <a:gdLst/>
              <a:ahLst/>
              <a:cxnLst/>
              <a:rect l="l" t="t" r="r" b="b"/>
              <a:pathLst>
                <a:path w="1096862" h="9144000">
                  <a:moveTo>
                    <a:pt x="1096861" y="9136375"/>
                  </a:moveTo>
                  <a:lnTo>
                    <a:pt x="1096861" y="0"/>
                  </a:lnTo>
                  <a:lnTo>
                    <a:pt x="1096862" y="0"/>
                  </a:lnTo>
                  <a:lnTo>
                    <a:pt x="1096862" y="9136375"/>
                  </a:lnTo>
                  <a:close/>
                  <a:moveTo>
                    <a:pt x="0" y="0"/>
                  </a:moveTo>
                  <a:lnTo>
                    <a:pt x="142171" y="0"/>
                  </a:lnTo>
                  <a:cubicBezTo>
                    <a:pt x="214017" y="532804"/>
                    <a:pt x="281641" y="1260834"/>
                    <a:pt x="340913" y="2087809"/>
                  </a:cubicBezTo>
                  <a:cubicBezTo>
                    <a:pt x="492781" y="4358443"/>
                    <a:pt x="587048" y="7374964"/>
                    <a:pt x="547354" y="9144000"/>
                  </a:cubicBezTo>
                  <a:lnTo>
                    <a:pt x="452132" y="9144000"/>
                  </a:lnTo>
                  <a:cubicBezTo>
                    <a:pt x="484963" y="4670358"/>
                    <a:pt x="240277" y="2482661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A3AE1-4360-4D5B-BDBC-656B872DD533}" type="datetime1">
              <a:rPr lang="en-US"/>
              <a:t>12/19/2016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25395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5530" y="1600200"/>
            <a:ext cx="6094413" cy="45720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8883" y="1600202"/>
            <a:ext cx="3453500" cy="4571999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accent1"/>
                </a:solidFill>
              </a:defRPr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90708-46A4-4851-883E-8DFB8939107E}" type="datetime1">
              <a:rPr lang="en-US"/>
              <a:t>12/19/2016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83960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8887" y="1600200"/>
            <a:ext cx="6703850" cy="3657600"/>
          </a:xfrm>
          <a:prstGeom prst="roundRect">
            <a:avLst>
              <a:gd name="adj" fmla="val 3098"/>
            </a:avLst>
          </a:prstGeom>
        </p:spPr>
        <p:txBody>
          <a:bodyPr>
            <a:normAutofit/>
          </a:bodyPr>
          <a:lstStyle>
            <a:lvl1pPr marL="0" indent="0">
              <a:buNone/>
              <a:defRPr sz="27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3" indent="0">
              <a:buNone/>
              <a:defRPr sz="2700"/>
            </a:lvl5pPr>
            <a:lvl6pPr marL="3047467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5883" y="1600200"/>
            <a:ext cx="2844059" cy="3759200"/>
          </a:xfrm>
        </p:spPr>
        <p:txBody>
          <a:bodyPr anchor="b">
            <a:normAutofit/>
          </a:bodyPr>
          <a:lstStyle>
            <a:lvl1pPr marL="0" indent="0">
              <a:buNone/>
              <a:defRPr sz="2800">
                <a:solidFill>
                  <a:schemeClr val="accent1"/>
                </a:solidFill>
              </a:defRPr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8EFFC-86AE-4294-A319-CAFC2651994B}" type="datetime1">
              <a:rPr lang="en-US"/>
              <a:t>12/19/2016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42985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bottom graphic"/>
          <p:cNvGrpSpPr/>
          <p:nvPr/>
        </p:nvGrpSpPr>
        <p:grpSpPr>
          <a:xfrm>
            <a:off x="0" y="5409216"/>
            <a:ext cx="12188825" cy="1462483"/>
            <a:chOff x="0" y="4056912"/>
            <a:chExt cx="9144000" cy="1096862"/>
          </a:xfrm>
        </p:grpSpPr>
        <p:sp>
          <p:nvSpPr>
            <p:cNvPr id="21" name="Freeform 20"/>
            <p:cNvSpPr/>
            <p:nvPr/>
          </p:nvSpPr>
          <p:spPr bwMode="ltGray">
            <a:xfrm rot="5400000">
              <a:off x="4119794" y="119293"/>
              <a:ext cx="904412" cy="9144000"/>
            </a:xfrm>
            <a:custGeom>
              <a:avLst/>
              <a:gdLst/>
              <a:ahLst/>
              <a:cxnLst/>
              <a:rect l="l" t="t" r="r" b="b"/>
              <a:pathLst>
                <a:path w="904412" h="9144000">
                  <a:moveTo>
                    <a:pt x="0" y="0"/>
                  </a:moveTo>
                  <a:lnTo>
                    <a:pt x="904412" y="0"/>
                  </a:lnTo>
                  <a:lnTo>
                    <a:pt x="904412" y="9144000"/>
                  </a:lnTo>
                  <a:lnTo>
                    <a:pt x="391235" y="9144000"/>
                  </a:lnTo>
                  <a:cubicBezTo>
                    <a:pt x="445385" y="6730684"/>
                    <a:pt x="250230" y="1995757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Rectangle 72"/>
            <p:cNvSpPr/>
            <p:nvPr/>
          </p:nvSpPr>
          <p:spPr bwMode="ltGray">
            <a:xfrm rot="5400000">
              <a:off x="4023569" y="33343"/>
              <a:ext cx="1096862" cy="9144000"/>
            </a:xfrm>
            <a:custGeom>
              <a:avLst/>
              <a:gdLst/>
              <a:ahLst/>
              <a:cxnLst/>
              <a:rect l="l" t="t" r="r" b="b"/>
              <a:pathLst>
                <a:path w="1096862" h="9144000">
                  <a:moveTo>
                    <a:pt x="1096861" y="9136375"/>
                  </a:moveTo>
                  <a:lnTo>
                    <a:pt x="1096861" y="0"/>
                  </a:lnTo>
                  <a:lnTo>
                    <a:pt x="1096862" y="0"/>
                  </a:lnTo>
                  <a:lnTo>
                    <a:pt x="1096862" y="9136375"/>
                  </a:lnTo>
                  <a:close/>
                  <a:moveTo>
                    <a:pt x="0" y="0"/>
                  </a:moveTo>
                  <a:lnTo>
                    <a:pt x="142171" y="0"/>
                  </a:lnTo>
                  <a:cubicBezTo>
                    <a:pt x="214017" y="532804"/>
                    <a:pt x="281641" y="1260834"/>
                    <a:pt x="340913" y="2087809"/>
                  </a:cubicBezTo>
                  <a:cubicBezTo>
                    <a:pt x="492781" y="4358443"/>
                    <a:pt x="587048" y="7374964"/>
                    <a:pt x="547354" y="9144000"/>
                  </a:cubicBezTo>
                  <a:lnTo>
                    <a:pt x="452132" y="9144000"/>
                  </a:lnTo>
                  <a:cubicBezTo>
                    <a:pt x="484963" y="4670358"/>
                    <a:pt x="240277" y="2482661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</p:grpSp>
      <p:grpSp>
        <p:nvGrpSpPr>
          <p:cNvPr id="7" name="squares"/>
          <p:cNvGrpSpPr/>
          <p:nvPr/>
        </p:nvGrpSpPr>
        <p:grpSpPr>
          <a:xfrm>
            <a:off x="1" y="800551"/>
            <a:ext cx="1063023" cy="524183"/>
            <a:chOff x="0" y="452558"/>
            <a:chExt cx="914400" cy="524182"/>
          </a:xfrm>
        </p:grpSpPr>
        <p:sp>
          <p:nvSpPr>
            <p:cNvPr id="8" name="Rounded Rectangle 7"/>
            <p:cNvSpPr/>
            <p:nvPr/>
          </p:nvSpPr>
          <p:spPr>
            <a:xfrm>
              <a:off x="591671" y="452558"/>
              <a:ext cx="322729" cy="524180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215154" y="452558"/>
              <a:ext cx="322729" cy="52418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ound Same Side Corner Rectangle 9"/>
            <p:cNvSpPr/>
            <p:nvPr/>
          </p:nvSpPr>
          <p:spPr>
            <a:xfrm rot="5400000">
              <a:off x="-181408" y="633966"/>
              <a:ext cx="524182" cy="161366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18883" y="6448425"/>
            <a:ext cx="8288401" cy="180976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8883" y="152400"/>
            <a:ext cx="9751060" cy="1295400"/>
          </a:xfrm>
          <a:prstGeom prst="rect">
            <a:avLst/>
          </a:prstGeom>
        </p:spPr>
        <p:txBody>
          <a:bodyPr vert="horz" lIns="121899" tIns="60949" rIns="121899" bIns="60949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8883" y="1600200"/>
            <a:ext cx="9751060" cy="4572000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547913" y="6448425"/>
            <a:ext cx="1422030" cy="180976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D29E8617-6EA8-4B97-A5E8-E18E98765EE2}" type="datetime1">
              <a:rPr lang="en-US"/>
              <a:pPr/>
              <a:t>12/19/2016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071516" y="6448425"/>
            <a:ext cx="812588" cy="180976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34C99D79-8A4B-4031-B1E0-AF26F8EDF2BC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82682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defTabSz="1218987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47" indent="-304747" algn="l" defTabSz="1218987" rtl="0" eaLnBrk="1" latinLnBrk="0" hangingPunct="1">
        <a:lnSpc>
          <a:spcPct val="90000"/>
        </a:lnSpc>
        <a:spcBef>
          <a:spcPts val="1800"/>
        </a:spcBef>
        <a:buClr>
          <a:schemeClr val="accent1"/>
        </a:buClr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55772" indent="-304747" algn="l" defTabSz="1218987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06797" indent="-30474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57822" indent="-30474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108847" indent="-30474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59872" indent="-30474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3010897" indent="-30474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61922" indent="-30474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912947" indent="-30474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tags" Target="../tags/tag38.xml"/><Relationship Id="rId7" Type="http://schemas.openxmlformats.org/officeDocument/2006/relationships/control" Target="../activeX/activeX8.xml"/><Relationship Id="rId2" Type="http://schemas.openxmlformats.org/officeDocument/2006/relationships/tags" Target="../tags/tag37.xml"/><Relationship Id="rId1" Type="http://schemas.openxmlformats.org/officeDocument/2006/relationships/vmlDrawing" Target="../drawings/vmlDrawing8.vml"/><Relationship Id="rId6" Type="http://schemas.openxmlformats.org/officeDocument/2006/relationships/tags" Target="../tags/tag41.xml"/><Relationship Id="rId11" Type="http://schemas.openxmlformats.org/officeDocument/2006/relationships/image" Target="../media/image4.wmf"/><Relationship Id="rId5" Type="http://schemas.openxmlformats.org/officeDocument/2006/relationships/tags" Target="../tags/tag40.xml"/><Relationship Id="rId10" Type="http://schemas.openxmlformats.org/officeDocument/2006/relationships/image" Target="../media/image11.emf"/><Relationship Id="rId4" Type="http://schemas.openxmlformats.org/officeDocument/2006/relationships/tags" Target="../tags/tag39.xml"/><Relationship Id="rId9" Type="http://schemas.openxmlformats.org/officeDocument/2006/relationships/oleObject" Target="../embeddings/oleObject8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tags" Target="../tags/tag43.xml"/><Relationship Id="rId7" Type="http://schemas.openxmlformats.org/officeDocument/2006/relationships/control" Target="../activeX/activeX9.xml"/><Relationship Id="rId2" Type="http://schemas.openxmlformats.org/officeDocument/2006/relationships/tags" Target="../tags/tag42.xml"/><Relationship Id="rId1" Type="http://schemas.openxmlformats.org/officeDocument/2006/relationships/vmlDrawing" Target="../drawings/vmlDrawing9.vml"/><Relationship Id="rId6" Type="http://schemas.openxmlformats.org/officeDocument/2006/relationships/tags" Target="../tags/tag46.xml"/><Relationship Id="rId11" Type="http://schemas.openxmlformats.org/officeDocument/2006/relationships/image" Target="../media/image4.wmf"/><Relationship Id="rId5" Type="http://schemas.openxmlformats.org/officeDocument/2006/relationships/tags" Target="../tags/tag45.xml"/><Relationship Id="rId10" Type="http://schemas.openxmlformats.org/officeDocument/2006/relationships/image" Target="../media/image12.emf"/><Relationship Id="rId4" Type="http://schemas.openxmlformats.org/officeDocument/2006/relationships/tags" Target="../tags/tag44.xml"/><Relationship Id="rId9" Type="http://schemas.openxmlformats.org/officeDocument/2006/relationships/oleObject" Target="../embeddings/oleObject9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tags" Target="../tags/tag48.xml"/><Relationship Id="rId7" Type="http://schemas.openxmlformats.org/officeDocument/2006/relationships/slideLayout" Target="../slideLayouts/slideLayout12.xml"/><Relationship Id="rId2" Type="http://schemas.openxmlformats.org/officeDocument/2006/relationships/tags" Target="../tags/tag47.xml"/><Relationship Id="rId1" Type="http://schemas.openxmlformats.org/officeDocument/2006/relationships/vmlDrawing" Target="../drawings/vmlDrawing10.vml"/><Relationship Id="rId6" Type="http://schemas.openxmlformats.org/officeDocument/2006/relationships/control" Target="../activeX/activeX10.xml"/><Relationship Id="rId5" Type="http://schemas.openxmlformats.org/officeDocument/2006/relationships/tags" Target="../tags/tag50.xml"/><Relationship Id="rId10" Type="http://schemas.openxmlformats.org/officeDocument/2006/relationships/image" Target="../media/image15.wmf"/><Relationship Id="rId4" Type="http://schemas.openxmlformats.org/officeDocument/2006/relationships/tags" Target="../tags/tag49.xml"/><Relationship Id="rId9" Type="http://schemas.openxmlformats.org/officeDocument/2006/relationships/image" Target="../media/image14.e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tags" Target="../tags/tag52.xml"/><Relationship Id="rId7" Type="http://schemas.openxmlformats.org/officeDocument/2006/relationships/control" Target="../activeX/activeX11.xml"/><Relationship Id="rId2" Type="http://schemas.openxmlformats.org/officeDocument/2006/relationships/tags" Target="../tags/tag51.xml"/><Relationship Id="rId1" Type="http://schemas.openxmlformats.org/officeDocument/2006/relationships/vmlDrawing" Target="../drawings/vmlDrawing11.vml"/><Relationship Id="rId6" Type="http://schemas.openxmlformats.org/officeDocument/2006/relationships/tags" Target="../tags/tag55.xml"/><Relationship Id="rId11" Type="http://schemas.openxmlformats.org/officeDocument/2006/relationships/image" Target="../media/image4.wmf"/><Relationship Id="rId5" Type="http://schemas.openxmlformats.org/officeDocument/2006/relationships/tags" Target="../tags/tag54.xml"/><Relationship Id="rId10" Type="http://schemas.openxmlformats.org/officeDocument/2006/relationships/image" Target="../media/image16.emf"/><Relationship Id="rId4" Type="http://schemas.openxmlformats.org/officeDocument/2006/relationships/tags" Target="../tags/tag53.xml"/><Relationship Id="rId9" Type="http://schemas.openxmlformats.org/officeDocument/2006/relationships/oleObject" Target="../embeddings/oleObject11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tags" Target="../tags/tag57.xml"/><Relationship Id="rId7" Type="http://schemas.openxmlformats.org/officeDocument/2006/relationships/control" Target="../activeX/activeX12.xml"/><Relationship Id="rId2" Type="http://schemas.openxmlformats.org/officeDocument/2006/relationships/tags" Target="../tags/tag56.xml"/><Relationship Id="rId1" Type="http://schemas.openxmlformats.org/officeDocument/2006/relationships/vmlDrawing" Target="../drawings/vmlDrawing12.vml"/><Relationship Id="rId6" Type="http://schemas.openxmlformats.org/officeDocument/2006/relationships/tags" Target="../tags/tag60.xml"/><Relationship Id="rId11" Type="http://schemas.openxmlformats.org/officeDocument/2006/relationships/image" Target="../media/image4.wmf"/><Relationship Id="rId5" Type="http://schemas.openxmlformats.org/officeDocument/2006/relationships/tags" Target="../tags/tag59.xml"/><Relationship Id="rId10" Type="http://schemas.openxmlformats.org/officeDocument/2006/relationships/image" Target="../media/image17.emf"/><Relationship Id="rId4" Type="http://schemas.openxmlformats.org/officeDocument/2006/relationships/tags" Target="../tags/tag58.xml"/><Relationship Id="rId9" Type="http://schemas.openxmlformats.org/officeDocument/2006/relationships/oleObject" Target="../embeddings/oleObject12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tags" Target="../tags/tag62.xml"/><Relationship Id="rId7" Type="http://schemas.openxmlformats.org/officeDocument/2006/relationships/control" Target="../activeX/activeX13.xml"/><Relationship Id="rId2" Type="http://schemas.openxmlformats.org/officeDocument/2006/relationships/tags" Target="../tags/tag61.xml"/><Relationship Id="rId1" Type="http://schemas.openxmlformats.org/officeDocument/2006/relationships/vmlDrawing" Target="../drawings/vmlDrawing13.vml"/><Relationship Id="rId6" Type="http://schemas.openxmlformats.org/officeDocument/2006/relationships/tags" Target="../tags/tag65.xml"/><Relationship Id="rId11" Type="http://schemas.openxmlformats.org/officeDocument/2006/relationships/image" Target="../media/image4.wmf"/><Relationship Id="rId5" Type="http://schemas.openxmlformats.org/officeDocument/2006/relationships/tags" Target="../tags/tag64.xml"/><Relationship Id="rId10" Type="http://schemas.openxmlformats.org/officeDocument/2006/relationships/image" Target="../media/image18.emf"/><Relationship Id="rId4" Type="http://schemas.openxmlformats.org/officeDocument/2006/relationships/tags" Target="../tags/tag63.xml"/><Relationship Id="rId9" Type="http://schemas.openxmlformats.org/officeDocument/2006/relationships/oleObject" Target="../embeddings/oleObject13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tags" Target="../tags/tag67.xml"/><Relationship Id="rId7" Type="http://schemas.openxmlformats.org/officeDocument/2006/relationships/control" Target="../activeX/activeX14.xml"/><Relationship Id="rId2" Type="http://schemas.openxmlformats.org/officeDocument/2006/relationships/tags" Target="../tags/tag66.xml"/><Relationship Id="rId1" Type="http://schemas.openxmlformats.org/officeDocument/2006/relationships/vmlDrawing" Target="../drawings/vmlDrawing14.vml"/><Relationship Id="rId6" Type="http://schemas.openxmlformats.org/officeDocument/2006/relationships/tags" Target="../tags/tag70.xml"/><Relationship Id="rId11" Type="http://schemas.openxmlformats.org/officeDocument/2006/relationships/image" Target="../media/image4.wmf"/><Relationship Id="rId5" Type="http://schemas.openxmlformats.org/officeDocument/2006/relationships/tags" Target="../tags/tag69.xml"/><Relationship Id="rId10" Type="http://schemas.openxmlformats.org/officeDocument/2006/relationships/image" Target="../media/image19.emf"/><Relationship Id="rId4" Type="http://schemas.openxmlformats.org/officeDocument/2006/relationships/tags" Target="../tags/tag68.xml"/><Relationship Id="rId9" Type="http://schemas.openxmlformats.org/officeDocument/2006/relationships/oleObject" Target="../embeddings/oleObject14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tags" Target="../tags/tag72.xml"/><Relationship Id="rId7" Type="http://schemas.openxmlformats.org/officeDocument/2006/relationships/control" Target="../activeX/activeX15.xml"/><Relationship Id="rId2" Type="http://schemas.openxmlformats.org/officeDocument/2006/relationships/tags" Target="../tags/tag71.xml"/><Relationship Id="rId1" Type="http://schemas.openxmlformats.org/officeDocument/2006/relationships/vmlDrawing" Target="../drawings/vmlDrawing15.vml"/><Relationship Id="rId6" Type="http://schemas.openxmlformats.org/officeDocument/2006/relationships/tags" Target="../tags/tag75.xml"/><Relationship Id="rId11" Type="http://schemas.openxmlformats.org/officeDocument/2006/relationships/image" Target="../media/image4.wmf"/><Relationship Id="rId5" Type="http://schemas.openxmlformats.org/officeDocument/2006/relationships/tags" Target="../tags/tag74.xml"/><Relationship Id="rId10" Type="http://schemas.openxmlformats.org/officeDocument/2006/relationships/image" Target="../media/image20.emf"/><Relationship Id="rId4" Type="http://schemas.openxmlformats.org/officeDocument/2006/relationships/tags" Target="../tags/tag73.xml"/><Relationship Id="rId9" Type="http://schemas.openxmlformats.org/officeDocument/2006/relationships/oleObject" Target="../embeddings/oleObject15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tags" Target="../tags/tag77.xml"/><Relationship Id="rId7" Type="http://schemas.openxmlformats.org/officeDocument/2006/relationships/control" Target="../activeX/activeX16.xml"/><Relationship Id="rId2" Type="http://schemas.openxmlformats.org/officeDocument/2006/relationships/tags" Target="../tags/tag76.xml"/><Relationship Id="rId1" Type="http://schemas.openxmlformats.org/officeDocument/2006/relationships/vmlDrawing" Target="../drawings/vmlDrawing16.vml"/><Relationship Id="rId6" Type="http://schemas.openxmlformats.org/officeDocument/2006/relationships/tags" Target="../tags/tag80.xml"/><Relationship Id="rId11" Type="http://schemas.openxmlformats.org/officeDocument/2006/relationships/image" Target="../media/image4.wmf"/><Relationship Id="rId5" Type="http://schemas.openxmlformats.org/officeDocument/2006/relationships/tags" Target="../tags/tag79.xml"/><Relationship Id="rId10" Type="http://schemas.openxmlformats.org/officeDocument/2006/relationships/image" Target="../media/image21.emf"/><Relationship Id="rId4" Type="http://schemas.openxmlformats.org/officeDocument/2006/relationships/tags" Target="../tags/tag78.xml"/><Relationship Id="rId9" Type="http://schemas.openxmlformats.org/officeDocument/2006/relationships/oleObject" Target="../embeddings/oleObject16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tags" Target="../tags/tag82.xml"/><Relationship Id="rId7" Type="http://schemas.openxmlformats.org/officeDocument/2006/relationships/control" Target="../activeX/activeX17.xml"/><Relationship Id="rId2" Type="http://schemas.openxmlformats.org/officeDocument/2006/relationships/tags" Target="../tags/tag81.xml"/><Relationship Id="rId1" Type="http://schemas.openxmlformats.org/officeDocument/2006/relationships/vmlDrawing" Target="../drawings/vmlDrawing17.vml"/><Relationship Id="rId6" Type="http://schemas.openxmlformats.org/officeDocument/2006/relationships/tags" Target="../tags/tag85.xml"/><Relationship Id="rId11" Type="http://schemas.openxmlformats.org/officeDocument/2006/relationships/image" Target="../media/image4.wmf"/><Relationship Id="rId5" Type="http://schemas.openxmlformats.org/officeDocument/2006/relationships/tags" Target="../tags/tag84.xml"/><Relationship Id="rId10" Type="http://schemas.openxmlformats.org/officeDocument/2006/relationships/image" Target="../media/image22.emf"/><Relationship Id="rId4" Type="http://schemas.openxmlformats.org/officeDocument/2006/relationships/tags" Target="../tags/tag83.xml"/><Relationship Id="rId9" Type="http://schemas.openxmlformats.org/officeDocument/2006/relationships/oleObject" Target="../embeddings/oleObject17.bin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tags" Target="../tags/tag87.xml"/><Relationship Id="rId7" Type="http://schemas.openxmlformats.org/officeDocument/2006/relationships/control" Target="../activeX/activeX18.xml"/><Relationship Id="rId2" Type="http://schemas.openxmlformats.org/officeDocument/2006/relationships/tags" Target="../tags/tag86.xml"/><Relationship Id="rId1" Type="http://schemas.openxmlformats.org/officeDocument/2006/relationships/vmlDrawing" Target="../drawings/vmlDrawing18.vml"/><Relationship Id="rId6" Type="http://schemas.openxmlformats.org/officeDocument/2006/relationships/tags" Target="../tags/tag90.xml"/><Relationship Id="rId11" Type="http://schemas.openxmlformats.org/officeDocument/2006/relationships/image" Target="../media/image4.wmf"/><Relationship Id="rId5" Type="http://schemas.openxmlformats.org/officeDocument/2006/relationships/tags" Target="../tags/tag89.xml"/><Relationship Id="rId10" Type="http://schemas.openxmlformats.org/officeDocument/2006/relationships/image" Target="../media/image23.emf"/><Relationship Id="rId4" Type="http://schemas.openxmlformats.org/officeDocument/2006/relationships/tags" Target="../tags/tag88.xml"/><Relationship Id="rId9" Type="http://schemas.openxmlformats.org/officeDocument/2006/relationships/oleObject" Target="../embeddings/oleObject18.bin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tags" Target="../tags/tag92.xml"/><Relationship Id="rId7" Type="http://schemas.openxmlformats.org/officeDocument/2006/relationships/control" Target="../activeX/activeX19.xml"/><Relationship Id="rId2" Type="http://schemas.openxmlformats.org/officeDocument/2006/relationships/tags" Target="../tags/tag91.xml"/><Relationship Id="rId1" Type="http://schemas.openxmlformats.org/officeDocument/2006/relationships/vmlDrawing" Target="../drawings/vmlDrawing19.vml"/><Relationship Id="rId6" Type="http://schemas.openxmlformats.org/officeDocument/2006/relationships/tags" Target="../tags/tag95.xml"/><Relationship Id="rId11" Type="http://schemas.openxmlformats.org/officeDocument/2006/relationships/image" Target="../media/image4.wmf"/><Relationship Id="rId5" Type="http://schemas.openxmlformats.org/officeDocument/2006/relationships/tags" Target="../tags/tag94.xml"/><Relationship Id="rId10" Type="http://schemas.openxmlformats.org/officeDocument/2006/relationships/image" Target="../media/image24.emf"/><Relationship Id="rId4" Type="http://schemas.openxmlformats.org/officeDocument/2006/relationships/tags" Target="../tags/tag93.xml"/><Relationship Id="rId9" Type="http://schemas.openxmlformats.org/officeDocument/2006/relationships/oleObject" Target="../embeddings/oleObject19.bin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tags" Target="../tags/tag97.xml"/><Relationship Id="rId7" Type="http://schemas.openxmlformats.org/officeDocument/2006/relationships/control" Target="../activeX/activeX20.xml"/><Relationship Id="rId2" Type="http://schemas.openxmlformats.org/officeDocument/2006/relationships/tags" Target="../tags/tag96.xml"/><Relationship Id="rId1" Type="http://schemas.openxmlformats.org/officeDocument/2006/relationships/vmlDrawing" Target="../drawings/vmlDrawing20.vml"/><Relationship Id="rId6" Type="http://schemas.openxmlformats.org/officeDocument/2006/relationships/tags" Target="../tags/tag100.xml"/><Relationship Id="rId11" Type="http://schemas.openxmlformats.org/officeDocument/2006/relationships/image" Target="../media/image4.wmf"/><Relationship Id="rId5" Type="http://schemas.openxmlformats.org/officeDocument/2006/relationships/tags" Target="../tags/tag99.xml"/><Relationship Id="rId10" Type="http://schemas.openxmlformats.org/officeDocument/2006/relationships/image" Target="../media/image25.emf"/><Relationship Id="rId4" Type="http://schemas.openxmlformats.org/officeDocument/2006/relationships/tags" Target="../tags/tag98.xml"/><Relationship Id="rId9" Type="http://schemas.openxmlformats.org/officeDocument/2006/relationships/oleObject" Target="../embeddings/oleObject20.bin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tags" Target="../tags/tag102.xml"/><Relationship Id="rId7" Type="http://schemas.openxmlformats.org/officeDocument/2006/relationships/slideLayout" Target="../slideLayouts/slideLayout12.xml"/><Relationship Id="rId2" Type="http://schemas.openxmlformats.org/officeDocument/2006/relationships/tags" Target="../tags/tag101.xml"/><Relationship Id="rId1" Type="http://schemas.openxmlformats.org/officeDocument/2006/relationships/vmlDrawing" Target="../drawings/vmlDrawing21.vml"/><Relationship Id="rId6" Type="http://schemas.openxmlformats.org/officeDocument/2006/relationships/control" Target="../activeX/activeX21.xml"/><Relationship Id="rId5" Type="http://schemas.openxmlformats.org/officeDocument/2006/relationships/tags" Target="../tags/tag104.xml"/><Relationship Id="rId4" Type="http://schemas.openxmlformats.org/officeDocument/2006/relationships/tags" Target="../tags/tag10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tags" Target="../tags/tag106.xml"/><Relationship Id="rId7" Type="http://schemas.openxmlformats.org/officeDocument/2006/relationships/image" Target="../media/image4.wmf"/><Relationship Id="rId2" Type="http://schemas.openxmlformats.org/officeDocument/2006/relationships/tags" Target="../tags/tag105.xml"/><Relationship Id="rId1" Type="http://schemas.openxmlformats.org/officeDocument/2006/relationships/vmlDrawing" Target="../drawings/vmlDrawing22.vml"/><Relationship Id="rId6" Type="http://schemas.openxmlformats.org/officeDocument/2006/relationships/slideLayout" Target="../slideLayouts/slideLayout12.xml"/><Relationship Id="rId5" Type="http://schemas.openxmlformats.org/officeDocument/2006/relationships/control" Target="../activeX/activeX22.xml"/><Relationship Id="rId4" Type="http://schemas.openxmlformats.org/officeDocument/2006/relationships/tags" Target="../tags/tag10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g"/><Relationship Id="rId2" Type="http://schemas.openxmlformats.org/officeDocument/2006/relationships/hyperlink" Target="mailto:cmiller@texashealthinstitute.org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tags" Target="../tags/tag3.xml"/><Relationship Id="rId7" Type="http://schemas.openxmlformats.org/officeDocument/2006/relationships/control" Target="../activeX/activeX1.xml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6" Type="http://schemas.openxmlformats.org/officeDocument/2006/relationships/tags" Target="../tags/tag6.xml"/><Relationship Id="rId11" Type="http://schemas.openxmlformats.org/officeDocument/2006/relationships/image" Target="../media/image4.wmf"/><Relationship Id="rId5" Type="http://schemas.openxmlformats.org/officeDocument/2006/relationships/tags" Target="../tags/tag5.xml"/><Relationship Id="rId10" Type="http://schemas.openxmlformats.org/officeDocument/2006/relationships/image" Target="../media/image3.emf"/><Relationship Id="rId4" Type="http://schemas.openxmlformats.org/officeDocument/2006/relationships/tags" Target="../tags/tag4.xml"/><Relationship Id="rId9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tags" Target="../tags/tag8.xml"/><Relationship Id="rId7" Type="http://schemas.openxmlformats.org/officeDocument/2006/relationships/control" Target="../activeX/activeX2.xml"/><Relationship Id="rId2" Type="http://schemas.openxmlformats.org/officeDocument/2006/relationships/tags" Target="../tags/tag7.xml"/><Relationship Id="rId1" Type="http://schemas.openxmlformats.org/officeDocument/2006/relationships/vmlDrawing" Target="../drawings/vmlDrawing2.vml"/><Relationship Id="rId6" Type="http://schemas.openxmlformats.org/officeDocument/2006/relationships/tags" Target="../tags/tag11.xml"/><Relationship Id="rId11" Type="http://schemas.openxmlformats.org/officeDocument/2006/relationships/image" Target="../media/image4.wmf"/><Relationship Id="rId5" Type="http://schemas.openxmlformats.org/officeDocument/2006/relationships/tags" Target="../tags/tag10.xml"/><Relationship Id="rId10" Type="http://schemas.openxmlformats.org/officeDocument/2006/relationships/image" Target="../media/image5.emf"/><Relationship Id="rId4" Type="http://schemas.openxmlformats.org/officeDocument/2006/relationships/tags" Target="../tags/tag9.xml"/><Relationship Id="rId9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tags" Target="../tags/tag13.xml"/><Relationship Id="rId7" Type="http://schemas.openxmlformats.org/officeDocument/2006/relationships/control" Target="../activeX/activeX3.xml"/><Relationship Id="rId2" Type="http://schemas.openxmlformats.org/officeDocument/2006/relationships/tags" Target="../tags/tag12.xml"/><Relationship Id="rId1" Type="http://schemas.openxmlformats.org/officeDocument/2006/relationships/vmlDrawing" Target="../drawings/vmlDrawing3.vml"/><Relationship Id="rId6" Type="http://schemas.openxmlformats.org/officeDocument/2006/relationships/tags" Target="../tags/tag16.xml"/><Relationship Id="rId11" Type="http://schemas.openxmlformats.org/officeDocument/2006/relationships/image" Target="../media/image4.wmf"/><Relationship Id="rId5" Type="http://schemas.openxmlformats.org/officeDocument/2006/relationships/tags" Target="../tags/tag15.xml"/><Relationship Id="rId10" Type="http://schemas.openxmlformats.org/officeDocument/2006/relationships/image" Target="../media/image6.emf"/><Relationship Id="rId4" Type="http://schemas.openxmlformats.org/officeDocument/2006/relationships/tags" Target="../tags/tag14.xml"/><Relationship Id="rId9" Type="http://schemas.openxmlformats.org/officeDocument/2006/relationships/oleObject" Target="../embeddings/oleObject3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tags" Target="../tags/tag18.xml"/><Relationship Id="rId7" Type="http://schemas.openxmlformats.org/officeDocument/2006/relationships/control" Target="../activeX/activeX4.xml"/><Relationship Id="rId2" Type="http://schemas.openxmlformats.org/officeDocument/2006/relationships/tags" Target="../tags/tag17.xml"/><Relationship Id="rId1" Type="http://schemas.openxmlformats.org/officeDocument/2006/relationships/vmlDrawing" Target="../drawings/vmlDrawing4.vml"/><Relationship Id="rId6" Type="http://schemas.openxmlformats.org/officeDocument/2006/relationships/tags" Target="../tags/tag21.xml"/><Relationship Id="rId11" Type="http://schemas.openxmlformats.org/officeDocument/2006/relationships/image" Target="../media/image4.wmf"/><Relationship Id="rId5" Type="http://schemas.openxmlformats.org/officeDocument/2006/relationships/tags" Target="../tags/tag20.xml"/><Relationship Id="rId10" Type="http://schemas.openxmlformats.org/officeDocument/2006/relationships/image" Target="../media/image7.emf"/><Relationship Id="rId4" Type="http://schemas.openxmlformats.org/officeDocument/2006/relationships/tags" Target="../tags/tag19.xml"/><Relationship Id="rId9" Type="http://schemas.openxmlformats.org/officeDocument/2006/relationships/oleObject" Target="../embeddings/oleObject4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tags" Target="../tags/tag23.xml"/><Relationship Id="rId7" Type="http://schemas.openxmlformats.org/officeDocument/2006/relationships/control" Target="../activeX/activeX5.xml"/><Relationship Id="rId2" Type="http://schemas.openxmlformats.org/officeDocument/2006/relationships/tags" Target="../tags/tag22.xml"/><Relationship Id="rId1" Type="http://schemas.openxmlformats.org/officeDocument/2006/relationships/vmlDrawing" Target="../drawings/vmlDrawing5.vml"/><Relationship Id="rId6" Type="http://schemas.openxmlformats.org/officeDocument/2006/relationships/tags" Target="../tags/tag26.xml"/><Relationship Id="rId11" Type="http://schemas.openxmlformats.org/officeDocument/2006/relationships/image" Target="../media/image4.wmf"/><Relationship Id="rId5" Type="http://schemas.openxmlformats.org/officeDocument/2006/relationships/tags" Target="../tags/tag25.xml"/><Relationship Id="rId10" Type="http://schemas.openxmlformats.org/officeDocument/2006/relationships/image" Target="../media/image8.emf"/><Relationship Id="rId4" Type="http://schemas.openxmlformats.org/officeDocument/2006/relationships/tags" Target="../tags/tag24.xml"/><Relationship Id="rId9" Type="http://schemas.openxmlformats.org/officeDocument/2006/relationships/oleObject" Target="../embeddings/oleObject5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tags" Target="../tags/tag28.xml"/><Relationship Id="rId7" Type="http://schemas.openxmlformats.org/officeDocument/2006/relationships/control" Target="../activeX/activeX6.xml"/><Relationship Id="rId2" Type="http://schemas.openxmlformats.org/officeDocument/2006/relationships/tags" Target="../tags/tag27.xml"/><Relationship Id="rId1" Type="http://schemas.openxmlformats.org/officeDocument/2006/relationships/vmlDrawing" Target="../drawings/vmlDrawing6.vml"/><Relationship Id="rId6" Type="http://schemas.openxmlformats.org/officeDocument/2006/relationships/tags" Target="../tags/tag31.xml"/><Relationship Id="rId11" Type="http://schemas.openxmlformats.org/officeDocument/2006/relationships/image" Target="../media/image4.wmf"/><Relationship Id="rId5" Type="http://schemas.openxmlformats.org/officeDocument/2006/relationships/tags" Target="../tags/tag30.xml"/><Relationship Id="rId10" Type="http://schemas.openxmlformats.org/officeDocument/2006/relationships/image" Target="../media/image9.emf"/><Relationship Id="rId4" Type="http://schemas.openxmlformats.org/officeDocument/2006/relationships/tags" Target="../tags/tag29.xml"/><Relationship Id="rId9" Type="http://schemas.openxmlformats.org/officeDocument/2006/relationships/oleObject" Target="../embeddings/oleObject6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tags" Target="../tags/tag33.xml"/><Relationship Id="rId7" Type="http://schemas.openxmlformats.org/officeDocument/2006/relationships/control" Target="../activeX/activeX7.xml"/><Relationship Id="rId2" Type="http://schemas.openxmlformats.org/officeDocument/2006/relationships/tags" Target="../tags/tag32.xml"/><Relationship Id="rId1" Type="http://schemas.openxmlformats.org/officeDocument/2006/relationships/vmlDrawing" Target="../drawings/vmlDrawing7.vml"/><Relationship Id="rId6" Type="http://schemas.openxmlformats.org/officeDocument/2006/relationships/tags" Target="../tags/tag36.xml"/><Relationship Id="rId11" Type="http://schemas.openxmlformats.org/officeDocument/2006/relationships/image" Target="../media/image4.wmf"/><Relationship Id="rId5" Type="http://schemas.openxmlformats.org/officeDocument/2006/relationships/tags" Target="../tags/tag35.xml"/><Relationship Id="rId10" Type="http://schemas.openxmlformats.org/officeDocument/2006/relationships/image" Target="../media/image10.emf"/><Relationship Id="rId4" Type="http://schemas.openxmlformats.org/officeDocument/2006/relationships/tags" Target="../tags/tag34.xml"/><Relationship Id="rId9" Type="http://schemas.openxmlformats.org/officeDocument/2006/relationships/oleObject" Target="../embeddings/oleObject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324" y="362396"/>
            <a:ext cx="9141619" cy="1923604"/>
          </a:xfrm>
        </p:spPr>
        <p:txBody>
          <a:bodyPr/>
          <a:lstStyle/>
          <a:p>
            <a:pPr lvl="0" algn="ctr">
              <a:lnSpc>
                <a:spcPct val="90000"/>
              </a:lnSpc>
              <a:spcBef>
                <a:spcPts val="1800"/>
              </a:spcBef>
              <a:buClr>
                <a:srgbClr val="89C01C"/>
              </a:buClr>
            </a:pPr>
            <a:r>
              <a:rPr lang="en-US" dirty="0" smtClean="0">
                <a:solidFill>
                  <a:srgbClr val="89C01C"/>
                </a:solidFill>
                <a:ea typeface="+mn-ea"/>
                <a:cs typeface="+mn-cs"/>
              </a:rPr>
              <a:t/>
            </a:r>
            <a:br>
              <a:rPr lang="en-US" dirty="0" smtClean="0">
                <a:solidFill>
                  <a:srgbClr val="89C01C"/>
                </a:solidFill>
                <a:ea typeface="+mn-ea"/>
                <a:cs typeface="+mn-cs"/>
              </a:rPr>
            </a:br>
            <a:r>
              <a:rPr lang="en-US" dirty="0">
                <a:solidFill>
                  <a:srgbClr val="89C01C"/>
                </a:solidFill>
                <a:ea typeface="+mn-ea"/>
                <a:cs typeface="+mn-cs"/>
              </a:rPr>
              <a:t/>
            </a:r>
            <a:br>
              <a:rPr lang="en-US" dirty="0">
                <a:solidFill>
                  <a:srgbClr val="89C01C"/>
                </a:solidFill>
                <a:ea typeface="+mn-ea"/>
                <a:cs typeface="+mn-cs"/>
              </a:rPr>
            </a:br>
            <a:r>
              <a:rPr lang="en-US" dirty="0" smtClean="0">
                <a:solidFill>
                  <a:srgbClr val="89C01C"/>
                </a:solidFill>
                <a:ea typeface="+mn-ea"/>
                <a:cs typeface="+mn-cs"/>
              </a:rPr>
              <a:t/>
            </a:r>
            <a:br>
              <a:rPr lang="en-US" dirty="0" smtClean="0">
                <a:solidFill>
                  <a:srgbClr val="89C01C"/>
                </a:solidFill>
                <a:ea typeface="+mn-ea"/>
                <a:cs typeface="+mn-cs"/>
              </a:rPr>
            </a:br>
            <a:r>
              <a:rPr lang="en-US" dirty="0" smtClean="0">
                <a:solidFill>
                  <a:srgbClr val="89C01C"/>
                </a:solidFill>
                <a:ea typeface="+mn-ea"/>
                <a:cs typeface="+mn-cs"/>
              </a:rPr>
              <a:t>Little </a:t>
            </a:r>
            <a:r>
              <a:rPr lang="en-US" dirty="0">
                <a:solidFill>
                  <a:srgbClr val="89C01C"/>
                </a:solidFill>
                <a:ea typeface="+mn-ea"/>
                <a:cs typeface="+mn-cs"/>
              </a:rPr>
              <a:t>“p” Policy Session</a:t>
            </a:r>
            <a:r>
              <a:rPr lang="en-US" sz="2800" dirty="0">
                <a:solidFill>
                  <a:srgbClr val="89C01C"/>
                </a:solidFill>
                <a:ea typeface="+mn-ea"/>
                <a:cs typeface="+mn-cs"/>
              </a:rPr>
              <a:t/>
            </a:r>
            <a:br>
              <a:rPr lang="en-US" sz="2800" dirty="0">
                <a:solidFill>
                  <a:srgbClr val="89C01C"/>
                </a:solidFill>
                <a:ea typeface="+mn-ea"/>
                <a:cs typeface="+mn-cs"/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FCB22C"/>
                </a:solidFill>
              </a:rPr>
              <a:t>Camille D. Miller</a:t>
            </a:r>
            <a:endParaRPr lang="en-US" sz="4000" dirty="0">
              <a:solidFill>
                <a:srgbClr val="FCB22C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9812" y="1981200"/>
            <a:ext cx="91440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1835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xtA"/>
          <p:cNvSpPr>
            <a:spLocks noGrp="1"/>
          </p:cNvSpPr>
          <p:nvPr>
            <p:ph type="title" idx="10"/>
            <p:custDataLst>
              <p:tags r:id="rId3"/>
            </p:custDataLst>
          </p:nvPr>
        </p:nvSpPr>
        <p:spPr>
          <a:xfrm>
            <a:off x="960120" y="279400"/>
            <a:ext cx="11001692" cy="1143000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rgbClr val="FE750E"/>
                </a:solidFill>
              </a:rPr>
              <a:t>The second area that I can have the Greatest impact on reducing obesity by developing and implementing Little “p” Policy for the following area:</a:t>
            </a:r>
          </a:p>
        </p:txBody>
      </p:sp>
      <p:sp>
        <p:nvSpPr>
          <p:cNvPr id="3" name="ContextB"/>
          <p:cNvSpPr>
            <a:spLocks noGrp="1"/>
          </p:cNvSpPr>
          <p:nvPr>
            <p:ph type="body" idx="11"/>
            <p:custDataLst>
              <p:tags r:id="rId4"/>
            </p:custDataLst>
          </p:nvPr>
        </p:nvSpPr>
        <p:spPr>
          <a:xfrm>
            <a:off x="1854200" y="1676400"/>
            <a:ext cx="3503612" cy="4140200"/>
          </a:xfrm>
        </p:spPr>
        <p:txBody>
          <a:bodyPr/>
          <a:lstStyle/>
          <a:p>
            <a:r>
              <a:rPr lang="en-US" sz="3200" dirty="0" smtClean="0"/>
              <a:t>Personal</a:t>
            </a:r>
          </a:p>
          <a:p>
            <a:r>
              <a:rPr lang="en-US" sz="3200" dirty="0" smtClean="0"/>
              <a:t>Family</a:t>
            </a:r>
          </a:p>
          <a:p>
            <a:r>
              <a:rPr lang="en-US" sz="3200" dirty="0" smtClean="0"/>
              <a:t>Working</a:t>
            </a:r>
          </a:p>
          <a:p>
            <a:r>
              <a:rPr lang="en-US" sz="3200" dirty="0" smtClean="0"/>
              <a:t>Leisure</a:t>
            </a:r>
          </a:p>
          <a:p>
            <a:r>
              <a:rPr lang="en-US" sz="3200" dirty="0" smtClean="0"/>
              <a:t>Celebrating</a:t>
            </a:r>
          </a:p>
          <a:p>
            <a:r>
              <a:rPr lang="en-US" sz="3200" dirty="0" smtClean="0"/>
              <a:t>Learning</a:t>
            </a:r>
          </a:p>
          <a:p>
            <a:r>
              <a:rPr lang="en-US" sz="3200" dirty="0" smtClean="0"/>
              <a:t>Sleeping</a:t>
            </a:r>
            <a:endParaRPr lang="en-US" sz="3200" dirty="0"/>
          </a:p>
        </p:txBody>
      </p:sp>
      <p:sp>
        <p:nvSpPr>
          <p:cNvPr id="4" name="PollCounter1"/>
          <p:cNvSpPr txBox="1"/>
          <p:nvPr>
            <p:custDataLst>
              <p:tags r:id="rId5"/>
            </p:custDataLst>
          </p:nvPr>
        </p:nvSpPr>
        <p:spPr>
          <a:xfrm>
            <a:off x="457200" y="6286500"/>
            <a:ext cx="1270000" cy="400110"/>
          </a:xfrm>
          <a:prstGeom prst="rect">
            <a:avLst/>
          </a:prstGeom>
          <a:noFill/>
          <a:ln w="12700" cmpd="sng">
            <a:solidFill>
              <a:schemeClr val="tx1"/>
            </a:solidFill>
          </a:ln>
        </p:spPr>
        <p:txBody>
          <a:bodyPr vert="horz" rtlCol="0">
            <a:spAutoFit/>
          </a:bodyPr>
          <a:lstStyle/>
          <a:p>
            <a:pPr algn="ctr"/>
            <a:r>
              <a:rPr lang="en-US" sz="2000" smtClean="0"/>
              <a:t>4 / 10</a:t>
            </a:r>
            <a:endParaRPr lang="en-US" sz="2000"/>
          </a:p>
        </p:txBody>
      </p:sp>
      <p:sp>
        <p:nvSpPr>
          <p:cNvPr id="5" name="CrossTabLblShape"/>
          <p:cNvSpPr txBox="1"/>
          <p:nvPr/>
        </p:nvSpPr>
        <p:spPr>
          <a:xfrm>
            <a:off x="1854200" y="6286500"/>
            <a:ext cx="1832105" cy="4001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US" sz="2000" smtClean="0"/>
              <a:t>Cross-tab label</a:t>
            </a:r>
            <a:endParaRPr lang="en-US" sz="2000"/>
          </a:p>
        </p:txBody>
      </p:sp>
      <p:graphicFrame>
        <p:nvGraphicFramePr>
          <p:cNvPr id="6" name="OTChartCtrl1"/>
          <p:cNvGraphicFramePr>
            <a:graphicFrameLocks noChangeAspect="1"/>
          </p:cNvGraphicFramePr>
          <p:nvPr>
            <p:custDataLst>
              <p:tags r:id="rId6"/>
            </p:custDataLst>
            <p:extLst>
              <p:ext uri="{D42A27DB-BD31-4B8C-83A1-F6EECF244321}">
                <p14:modId xmlns:p14="http://schemas.microsoft.com/office/powerpoint/2010/main" val="4089946547"/>
              </p:ext>
            </p:extLst>
          </p:nvPr>
        </p:nvGraphicFramePr>
        <p:xfrm>
          <a:off x="5334000" y="1498600"/>
          <a:ext cx="3992418" cy="313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81" name="Chart" r:id="rId9" imgW="3558553" imgH="2796512" progId="MSGraph.Chart.8">
                  <p:embed followColorScheme="full"/>
                </p:oleObj>
              </mc:Choice>
              <mc:Fallback>
                <p:oleObj name="Chart" r:id="rId9" imgW="3558553" imgH="2796512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334000" y="1498600"/>
                        <a:ext cx="3992418" cy="3136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EndVoteShape"/>
          <p:cNvSpPr txBox="1"/>
          <p:nvPr/>
        </p:nvSpPr>
        <p:spPr>
          <a:xfrm>
            <a:off x="-1270000" y="0"/>
            <a:ext cx="1143000" cy="46166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 </a:t>
            </a:r>
            <a:endParaRPr lang="en-US"/>
          </a:p>
        </p:txBody>
      </p:sp>
    </p:spTree>
    <p:custDataLst>
      <p:tags r:id="rId2"/>
    </p:custDataLst>
    <p:controls>
      <mc:AlternateContent xmlns:mc="http://schemas.openxmlformats.org/markup-compatibility/2006">
        <mc:Choice xmlns:v="urn:schemas-microsoft-com:vml" Requires="v">
          <p:control spid="9282" name="OPActiveX" r:id="rId7" imgW="380880" imgH="380880"/>
        </mc:Choice>
        <mc:Fallback>
          <p:control name="OPActiveX" r:id="rId7" imgW="380880" imgH="380880">
            <p:pic>
              <p:nvPicPr>
                <p:cNvPr id="8" name="OPActiveX" hidden="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1"/>
                <a:srcRect/>
                <a:stretch>
                  <a:fillRect/>
                </a:stretch>
              </p:blipFill>
              <p:spPr bwMode="auto">
                <a:xfrm>
                  <a:off x="-2540000" y="2540000"/>
                  <a:ext cx="381000" cy="3810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3325134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xtA"/>
          <p:cNvSpPr>
            <a:spLocks noGrp="1"/>
          </p:cNvSpPr>
          <p:nvPr>
            <p:ph type="title" idx="10"/>
            <p:custDataLst>
              <p:tags r:id="rId3"/>
            </p:custDataLst>
          </p:nvPr>
        </p:nvSpPr>
        <p:spPr>
          <a:xfrm>
            <a:off x="989012" y="279400"/>
            <a:ext cx="10972800" cy="1143000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rgbClr val="FE750E"/>
                </a:solidFill>
              </a:rPr>
              <a:t>The third area that I can have the Greatest impact on reducing obesity by developing and implementing Little “p” Policy for the following area:</a:t>
            </a:r>
          </a:p>
        </p:txBody>
      </p:sp>
      <p:sp>
        <p:nvSpPr>
          <p:cNvPr id="3" name="ContextB"/>
          <p:cNvSpPr>
            <a:spLocks noGrp="1"/>
          </p:cNvSpPr>
          <p:nvPr>
            <p:ph type="body" idx="11"/>
            <p:custDataLst>
              <p:tags r:id="rId4"/>
            </p:custDataLst>
          </p:nvPr>
        </p:nvSpPr>
        <p:spPr>
          <a:xfrm>
            <a:off x="2042160" y="1666240"/>
            <a:ext cx="3229105" cy="4216400"/>
          </a:xfrm>
        </p:spPr>
        <p:txBody>
          <a:bodyPr/>
          <a:lstStyle/>
          <a:p>
            <a:r>
              <a:rPr lang="en-US" sz="3200" dirty="0" smtClean="0"/>
              <a:t>Personal</a:t>
            </a:r>
          </a:p>
          <a:p>
            <a:r>
              <a:rPr lang="en-US" sz="3200" dirty="0" smtClean="0"/>
              <a:t>Family</a:t>
            </a:r>
          </a:p>
          <a:p>
            <a:r>
              <a:rPr lang="en-US" sz="3200" dirty="0" smtClean="0"/>
              <a:t>Working</a:t>
            </a:r>
          </a:p>
          <a:p>
            <a:r>
              <a:rPr lang="en-US" sz="3200" dirty="0" smtClean="0"/>
              <a:t>Leisure</a:t>
            </a:r>
          </a:p>
          <a:p>
            <a:r>
              <a:rPr lang="en-US" sz="3200" dirty="0" smtClean="0"/>
              <a:t>Celebrating</a:t>
            </a:r>
          </a:p>
          <a:p>
            <a:r>
              <a:rPr lang="en-US" sz="3200" dirty="0" smtClean="0"/>
              <a:t>Learning</a:t>
            </a:r>
          </a:p>
          <a:p>
            <a:r>
              <a:rPr lang="en-US" sz="3200" dirty="0" smtClean="0"/>
              <a:t>Sleeping</a:t>
            </a:r>
          </a:p>
          <a:p>
            <a:r>
              <a:rPr lang="en-US" sz="3200" dirty="0" smtClean="0"/>
              <a:t>Spiritual</a:t>
            </a:r>
          </a:p>
          <a:p>
            <a:endParaRPr lang="en-US" sz="3200" dirty="0"/>
          </a:p>
        </p:txBody>
      </p:sp>
      <p:sp>
        <p:nvSpPr>
          <p:cNvPr id="4" name="PollCounter1"/>
          <p:cNvSpPr txBox="1"/>
          <p:nvPr>
            <p:custDataLst>
              <p:tags r:id="rId5"/>
            </p:custDataLst>
          </p:nvPr>
        </p:nvSpPr>
        <p:spPr>
          <a:xfrm>
            <a:off x="457200" y="6286500"/>
            <a:ext cx="1270000" cy="400110"/>
          </a:xfrm>
          <a:prstGeom prst="rect">
            <a:avLst/>
          </a:prstGeom>
          <a:noFill/>
          <a:ln w="12700" cmpd="sng">
            <a:solidFill>
              <a:schemeClr val="tx1"/>
            </a:solidFill>
          </a:ln>
        </p:spPr>
        <p:txBody>
          <a:bodyPr vert="horz" rtlCol="0">
            <a:spAutoFit/>
          </a:bodyPr>
          <a:lstStyle/>
          <a:p>
            <a:pPr algn="ctr"/>
            <a:r>
              <a:rPr lang="en-US" sz="2000" smtClean="0"/>
              <a:t>4 / 10</a:t>
            </a:r>
            <a:endParaRPr lang="en-US" sz="2000"/>
          </a:p>
        </p:txBody>
      </p:sp>
      <p:sp>
        <p:nvSpPr>
          <p:cNvPr id="5" name="CrossTabLblShape"/>
          <p:cNvSpPr txBox="1"/>
          <p:nvPr/>
        </p:nvSpPr>
        <p:spPr>
          <a:xfrm>
            <a:off x="1854200" y="6286500"/>
            <a:ext cx="1832105" cy="4001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US" sz="2000" smtClean="0"/>
              <a:t>Cross-tab label</a:t>
            </a:r>
            <a:endParaRPr lang="en-US" sz="2000"/>
          </a:p>
        </p:txBody>
      </p:sp>
      <p:graphicFrame>
        <p:nvGraphicFramePr>
          <p:cNvPr id="6" name="OTChartCtrl1"/>
          <p:cNvGraphicFramePr>
            <a:graphicFrameLocks noChangeAspect="1"/>
          </p:cNvGraphicFramePr>
          <p:nvPr>
            <p:custDataLst>
              <p:tags r:id="rId6"/>
            </p:custDataLst>
            <p:extLst>
              <p:ext uri="{D42A27DB-BD31-4B8C-83A1-F6EECF244321}">
                <p14:modId xmlns:p14="http://schemas.microsoft.com/office/powerpoint/2010/main" val="3433080902"/>
              </p:ext>
            </p:extLst>
          </p:nvPr>
        </p:nvGraphicFramePr>
        <p:xfrm>
          <a:off x="5334000" y="1498600"/>
          <a:ext cx="3992418" cy="313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5" name="Chart" r:id="rId9" imgW="3558553" imgH="2796512" progId="MSGraph.Chart.8">
                  <p:embed followColorScheme="full"/>
                </p:oleObj>
              </mc:Choice>
              <mc:Fallback>
                <p:oleObj name="Chart" r:id="rId9" imgW="3558553" imgH="2796512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334000" y="1498600"/>
                        <a:ext cx="3992418" cy="3136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EndVoteShape"/>
          <p:cNvSpPr txBox="1"/>
          <p:nvPr/>
        </p:nvSpPr>
        <p:spPr>
          <a:xfrm>
            <a:off x="-1270000" y="0"/>
            <a:ext cx="1143000" cy="46166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 </a:t>
            </a:r>
            <a:endParaRPr lang="en-US"/>
          </a:p>
        </p:txBody>
      </p:sp>
    </p:spTree>
    <p:custDataLst>
      <p:tags r:id="rId2"/>
    </p:custDataLst>
    <p:controls>
      <mc:AlternateContent xmlns:mc="http://schemas.openxmlformats.org/markup-compatibility/2006">
        <mc:Choice xmlns:v="urn:schemas-microsoft-com:vml" Requires="v">
          <p:control spid="10306" name="OPActiveX" r:id="rId7" imgW="380880" imgH="380880"/>
        </mc:Choice>
        <mc:Fallback>
          <p:control name="OPActiveX" r:id="rId7" imgW="380880" imgH="380880">
            <p:pic>
              <p:nvPicPr>
                <p:cNvPr id="8" name="OPActiveX" hidden="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1"/>
                <a:srcRect/>
                <a:stretch>
                  <a:fillRect/>
                </a:stretch>
              </p:blipFill>
              <p:spPr bwMode="auto">
                <a:xfrm>
                  <a:off x="-2540000" y="2540000"/>
                  <a:ext cx="381000" cy="3810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2157788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6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>
                <a:solidFill>
                  <a:srgbClr val="FE750E"/>
                </a:solidFill>
              </a:rPr>
              <a:t>Definition of Policy:</a:t>
            </a:r>
            <a:endParaRPr lang="en-US" sz="4400" dirty="0">
              <a:solidFill>
                <a:srgbClr val="FE750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8883" y="1981200"/>
            <a:ext cx="9751060" cy="4191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 smtClean="0">
                <a:solidFill>
                  <a:srgbClr val="C00000"/>
                </a:solidFill>
              </a:rPr>
              <a:t>A Definite Course or Method of Action Selected from Among Alternatives and in Light of Given Conditions to Guide and Determine Present and Future Decisions.</a:t>
            </a:r>
            <a:endParaRPr lang="en-US" sz="4800" dirty="0">
              <a:solidFill>
                <a:srgbClr val="C0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7612" y="209550"/>
            <a:ext cx="1238250" cy="1238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1561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>
                <a:solidFill>
                  <a:srgbClr val="FE750E"/>
                </a:solidFill>
              </a:rPr>
              <a:t>Session Objectives</a:t>
            </a:r>
            <a:endParaRPr lang="en-US" sz="6000" dirty="0">
              <a:solidFill>
                <a:srgbClr val="FE750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 smtClean="0"/>
              <a:t>Policy for Impact and Sustainability</a:t>
            </a:r>
          </a:p>
          <a:p>
            <a:pPr marL="0" indent="0">
              <a:buNone/>
            </a:pPr>
            <a:r>
              <a:rPr lang="en-US" sz="3600" dirty="0" smtClean="0"/>
              <a:t>Assess the interest, knowledge and experience with Policy of the attendees.</a:t>
            </a:r>
          </a:p>
          <a:p>
            <a:pPr marL="0" indent="0">
              <a:buNone/>
            </a:pPr>
            <a:r>
              <a:rPr lang="en-US" sz="3600" dirty="0" smtClean="0"/>
              <a:t>Facilitate mixed group discussion to improve the understanding of the impact of policy on obesity through shared experiences.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520953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xtA"/>
          <p:cNvSpPr>
            <a:spLocks noGrp="1"/>
          </p:cNvSpPr>
          <p:nvPr>
            <p:ph type="title" idx="10"/>
            <p:custDataLst>
              <p:tags r:id="rId3"/>
            </p:custDataLst>
          </p:nvPr>
        </p:nvSpPr>
        <p:spPr>
          <a:xfrm>
            <a:off x="1092200" y="279400"/>
            <a:ext cx="10793412" cy="1143000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rgbClr val="FE750E"/>
                </a:solidFill>
              </a:rPr>
              <a:t>The third area that I can have the Greatest impact on reducing obesity by developing and implementing Little “p” Policy for the following area:</a:t>
            </a:r>
          </a:p>
        </p:txBody>
      </p:sp>
      <p:sp>
        <p:nvSpPr>
          <p:cNvPr id="3" name="ContextB"/>
          <p:cNvSpPr>
            <a:spLocks noGrp="1"/>
          </p:cNvSpPr>
          <p:nvPr>
            <p:ph type="body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ollCounter1"/>
          <p:cNvSpPr txBox="1"/>
          <p:nvPr>
            <p:custDataLst>
              <p:tags r:id="rId4"/>
            </p:custDataLst>
          </p:nvPr>
        </p:nvSpPr>
        <p:spPr>
          <a:xfrm>
            <a:off x="457200" y="6286500"/>
            <a:ext cx="1270000" cy="400110"/>
          </a:xfrm>
          <a:prstGeom prst="rect">
            <a:avLst/>
          </a:prstGeom>
          <a:noFill/>
          <a:ln w="12700" cmpd="sng">
            <a:solidFill>
              <a:schemeClr val="tx1"/>
            </a:solidFill>
          </a:ln>
        </p:spPr>
        <p:txBody>
          <a:bodyPr vert="horz" rtlCol="0">
            <a:spAutoFit/>
          </a:bodyPr>
          <a:lstStyle/>
          <a:p>
            <a:pPr algn="ctr"/>
            <a:r>
              <a:rPr lang="en-US" sz="2000" smtClean="0"/>
              <a:t>0 / 10</a:t>
            </a:r>
            <a:endParaRPr lang="en-US" sz="2000"/>
          </a:p>
        </p:txBody>
      </p:sp>
      <p:sp>
        <p:nvSpPr>
          <p:cNvPr id="5" name="CrossTabLblShape"/>
          <p:cNvSpPr txBox="1"/>
          <p:nvPr/>
        </p:nvSpPr>
        <p:spPr>
          <a:xfrm>
            <a:off x="1854200" y="6286500"/>
            <a:ext cx="1832105" cy="4001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US" sz="2000" smtClean="0"/>
              <a:t>Cross-tab label</a:t>
            </a:r>
            <a:endParaRPr lang="en-US" sz="2000"/>
          </a:p>
        </p:txBody>
      </p:sp>
      <p:graphicFrame>
        <p:nvGraphicFramePr>
          <p:cNvPr id="6" name="OTChartCtrl1"/>
          <p:cNvGraphicFramePr>
            <a:graphicFrameLocks noChangeAspect="1"/>
          </p:cNvGraphicFramePr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2592064538"/>
              </p:ext>
            </p:extLst>
          </p:nvPr>
        </p:nvGraphicFramePr>
        <p:xfrm>
          <a:off x="5334000" y="1498600"/>
          <a:ext cx="3992418" cy="313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14" name="Chart" r:id="rId8" imgW="3558469" imgH="2796512" progId="MSGraph.Chart.8">
                  <p:embed followColorScheme="full"/>
                </p:oleObj>
              </mc:Choice>
              <mc:Fallback>
                <p:oleObj name="Chart" r:id="rId8" imgW="3558469" imgH="2796512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5334000" y="1498600"/>
                        <a:ext cx="3992418" cy="3136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EndVoteShape"/>
          <p:cNvSpPr txBox="1"/>
          <p:nvPr/>
        </p:nvSpPr>
        <p:spPr>
          <a:xfrm>
            <a:off x="-1270000" y="0"/>
            <a:ext cx="1143000" cy="46166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 </a:t>
            </a:r>
            <a:endParaRPr lang="en-US"/>
          </a:p>
        </p:txBody>
      </p:sp>
    </p:spTree>
    <p:custDataLst>
      <p:tags r:id="rId2"/>
    </p:custDataLst>
    <p:controls>
      <mc:AlternateContent xmlns:mc="http://schemas.openxmlformats.org/markup-compatibility/2006">
        <mc:Choice xmlns:v="urn:schemas-microsoft-com:vml" Requires="v">
          <p:control spid="15415" name="OPActiveX" r:id="rId6" imgW="380880" imgH="380880"/>
        </mc:Choice>
        <mc:Fallback>
          <p:control name="OPActiveX" r:id="rId6" imgW="380880" imgH="380880">
            <p:pic>
              <p:nvPicPr>
                <p:cNvPr id="8" name="OPActiveX" hidden="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0"/>
                <a:srcRect/>
                <a:stretch>
                  <a:fillRect/>
                </a:stretch>
              </p:blipFill>
              <p:spPr bwMode="auto">
                <a:xfrm>
                  <a:off x="-2540000" y="2540000"/>
                  <a:ext cx="381000" cy="3810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1551265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6" grpId="0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xtA"/>
          <p:cNvSpPr>
            <a:spLocks noGrp="1"/>
          </p:cNvSpPr>
          <p:nvPr>
            <p:ph type="title" idx="10"/>
            <p:custDataLst>
              <p:tags r:id="rId3"/>
            </p:custDataLst>
          </p:nvPr>
        </p:nvSpPr>
        <p:spPr>
          <a:xfrm>
            <a:off x="1092200" y="279400"/>
            <a:ext cx="10869612" cy="1143000"/>
          </a:xfrm>
        </p:spPr>
        <p:txBody>
          <a:bodyPr/>
          <a:lstStyle/>
          <a:p>
            <a:r>
              <a:rPr lang="en-US" dirty="0">
                <a:solidFill>
                  <a:srgbClr val="FE750E"/>
                </a:solidFill>
              </a:rPr>
              <a:t>Which one of these Little “p” Policies will have the Greatest impact on reducing obesity on </a:t>
            </a:r>
            <a:r>
              <a:rPr lang="en-US" dirty="0" smtClean="0">
                <a:solidFill>
                  <a:srgbClr val="FE750E"/>
                </a:solidFill>
              </a:rPr>
              <a:t>me Personally? </a:t>
            </a:r>
            <a:endParaRPr lang="en-US" dirty="0">
              <a:solidFill>
                <a:srgbClr val="FE750E"/>
              </a:solidFill>
            </a:endParaRPr>
          </a:p>
        </p:txBody>
      </p:sp>
      <p:sp>
        <p:nvSpPr>
          <p:cNvPr id="3" name="ContextB"/>
          <p:cNvSpPr>
            <a:spLocks noGrp="1"/>
          </p:cNvSpPr>
          <p:nvPr>
            <p:ph type="body" idx="11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en-US" dirty="0" smtClean="0"/>
              <a:t>More Fruits </a:t>
            </a:r>
            <a:r>
              <a:rPr lang="en-US" dirty="0"/>
              <a:t>&amp;</a:t>
            </a:r>
            <a:r>
              <a:rPr lang="en-US" dirty="0" smtClean="0"/>
              <a:t>Veggies</a:t>
            </a:r>
          </a:p>
          <a:p>
            <a:r>
              <a:rPr lang="en-US" dirty="0" smtClean="0"/>
              <a:t>Limit Fried Foods </a:t>
            </a:r>
          </a:p>
          <a:p>
            <a:r>
              <a:rPr lang="en-US" dirty="0" smtClean="0"/>
              <a:t>Increase Physical </a:t>
            </a:r>
            <a:r>
              <a:rPr lang="en-US" dirty="0" err="1" smtClean="0"/>
              <a:t>Activties</a:t>
            </a:r>
            <a:endParaRPr lang="en-US" dirty="0" smtClean="0"/>
          </a:p>
          <a:p>
            <a:r>
              <a:rPr lang="en-US" dirty="0" smtClean="0"/>
              <a:t>Drink more water</a:t>
            </a:r>
          </a:p>
          <a:p>
            <a:r>
              <a:rPr lang="en-US" dirty="0" smtClean="0"/>
              <a:t>Restriction on Sweets</a:t>
            </a:r>
          </a:p>
          <a:p>
            <a:r>
              <a:rPr lang="en-US" dirty="0" smtClean="0"/>
              <a:t>Portion control</a:t>
            </a:r>
          </a:p>
          <a:p>
            <a:r>
              <a:rPr lang="en-US" dirty="0" smtClean="0"/>
              <a:t>Reduce desert consumption</a:t>
            </a:r>
          </a:p>
          <a:p>
            <a:r>
              <a:rPr lang="en-US" dirty="0" smtClean="0"/>
              <a:t>Life/Work Balance</a:t>
            </a:r>
          </a:p>
          <a:p>
            <a:r>
              <a:rPr lang="en-US" dirty="0" smtClean="0"/>
              <a:t>Increase home cooking</a:t>
            </a:r>
            <a:endParaRPr lang="en-US" dirty="0"/>
          </a:p>
        </p:txBody>
      </p:sp>
      <p:sp>
        <p:nvSpPr>
          <p:cNvPr id="4" name="PollCounter1"/>
          <p:cNvSpPr txBox="1"/>
          <p:nvPr>
            <p:custDataLst>
              <p:tags r:id="rId5"/>
            </p:custDataLst>
          </p:nvPr>
        </p:nvSpPr>
        <p:spPr>
          <a:xfrm>
            <a:off x="457200" y="6286500"/>
            <a:ext cx="1270000" cy="400110"/>
          </a:xfrm>
          <a:prstGeom prst="rect">
            <a:avLst/>
          </a:prstGeom>
          <a:noFill/>
          <a:ln w="12700" cmpd="sng">
            <a:solidFill>
              <a:schemeClr val="tx1"/>
            </a:solidFill>
          </a:ln>
        </p:spPr>
        <p:txBody>
          <a:bodyPr vert="horz" rtlCol="0">
            <a:spAutoFit/>
          </a:bodyPr>
          <a:lstStyle/>
          <a:p>
            <a:pPr algn="ctr"/>
            <a:r>
              <a:rPr lang="en-US" sz="2000" smtClean="0"/>
              <a:t>4 / 10</a:t>
            </a:r>
            <a:endParaRPr lang="en-US" sz="2000"/>
          </a:p>
        </p:txBody>
      </p:sp>
      <p:sp>
        <p:nvSpPr>
          <p:cNvPr id="5" name="CrossTabLblShape"/>
          <p:cNvSpPr txBox="1"/>
          <p:nvPr/>
        </p:nvSpPr>
        <p:spPr>
          <a:xfrm>
            <a:off x="1854200" y="6286500"/>
            <a:ext cx="1832105" cy="4001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US" sz="2000" smtClean="0"/>
              <a:t>Cross-tab label</a:t>
            </a:r>
            <a:endParaRPr lang="en-US" sz="2000"/>
          </a:p>
        </p:txBody>
      </p:sp>
      <p:graphicFrame>
        <p:nvGraphicFramePr>
          <p:cNvPr id="6" name="OTChartCtrl1"/>
          <p:cNvGraphicFramePr>
            <a:graphicFrameLocks noChangeAspect="1"/>
          </p:cNvGraphicFramePr>
          <p:nvPr>
            <p:custDataLst>
              <p:tags r:id="rId6"/>
            </p:custDataLst>
            <p:extLst>
              <p:ext uri="{D42A27DB-BD31-4B8C-83A1-F6EECF244321}">
                <p14:modId xmlns:p14="http://schemas.microsoft.com/office/powerpoint/2010/main" val="2681331205"/>
              </p:ext>
            </p:extLst>
          </p:nvPr>
        </p:nvGraphicFramePr>
        <p:xfrm>
          <a:off x="5334000" y="1498600"/>
          <a:ext cx="3992418" cy="313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39" name="Chart" r:id="rId9" imgW="3558553" imgH="2796512" progId="MSGraph.Chart.8">
                  <p:embed followColorScheme="full"/>
                </p:oleObj>
              </mc:Choice>
              <mc:Fallback>
                <p:oleObj name="Chart" r:id="rId9" imgW="3558553" imgH="2796512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334000" y="1498600"/>
                        <a:ext cx="3992418" cy="3136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EndVoteShape"/>
          <p:cNvSpPr txBox="1"/>
          <p:nvPr/>
        </p:nvSpPr>
        <p:spPr>
          <a:xfrm>
            <a:off x="-1270000" y="0"/>
            <a:ext cx="1143000" cy="46166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 </a:t>
            </a:r>
            <a:endParaRPr lang="en-US"/>
          </a:p>
        </p:txBody>
      </p:sp>
    </p:spTree>
    <p:custDataLst>
      <p:tags r:id="rId2"/>
    </p:custDataLst>
    <p:controls>
      <mc:AlternateContent xmlns:mc="http://schemas.openxmlformats.org/markup-compatibility/2006">
        <mc:Choice xmlns:v="urn:schemas-microsoft-com:vml" Requires="v">
          <p:control spid="16440" name="OPActiveX" r:id="rId7" imgW="380880" imgH="380880"/>
        </mc:Choice>
        <mc:Fallback>
          <p:control name="OPActiveX" r:id="rId7" imgW="380880" imgH="380880">
            <p:pic>
              <p:nvPicPr>
                <p:cNvPr id="8" name="OPActiveX" hidden="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1"/>
                <a:srcRect/>
                <a:stretch>
                  <a:fillRect/>
                </a:stretch>
              </p:blipFill>
              <p:spPr bwMode="auto">
                <a:xfrm>
                  <a:off x="-2540000" y="2540000"/>
                  <a:ext cx="381000" cy="3810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2563284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6" grpId="0"/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xtA"/>
          <p:cNvSpPr>
            <a:spLocks noGrp="1"/>
          </p:cNvSpPr>
          <p:nvPr>
            <p:ph type="title" idx="10"/>
            <p:custDataLst>
              <p:tags r:id="rId3"/>
            </p:custDataLst>
          </p:nvPr>
        </p:nvSpPr>
        <p:spPr>
          <a:xfrm>
            <a:off x="1092200" y="279400"/>
            <a:ext cx="10793412" cy="1143000"/>
          </a:xfrm>
        </p:spPr>
        <p:txBody>
          <a:bodyPr/>
          <a:lstStyle/>
          <a:p>
            <a:r>
              <a:rPr lang="en-US" dirty="0" smtClean="0">
                <a:solidFill>
                  <a:srgbClr val="FE750E"/>
                </a:solidFill>
              </a:rPr>
              <a:t>To make change with my personal little “p” I believe only work:</a:t>
            </a:r>
            <a:endParaRPr lang="en-US" dirty="0">
              <a:solidFill>
                <a:srgbClr val="FE750E"/>
              </a:solidFill>
            </a:endParaRPr>
          </a:p>
        </p:txBody>
      </p:sp>
      <p:sp>
        <p:nvSpPr>
          <p:cNvPr id="3" name="ContextB"/>
          <p:cNvSpPr>
            <a:spLocks noGrp="1"/>
          </p:cNvSpPr>
          <p:nvPr>
            <p:ph type="body" idx="11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en-US" dirty="0" smtClean="0"/>
              <a:t>On three things</a:t>
            </a:r>
          </a:p>
          <a:p>
            <a:r>
              <a:rPr lang="en-US" dirty="0" smtClean="0"/>
              <a:t>Try to do everything in the system that can impact change</a:t>
            </a:r>
            <a:endParaRPr lang="en-US" dirty="0"/>
          </a:p>
        </p:txBody>
      </p:sp>
      <p:sp>
        <p:nvSpPr>
          <p:cNvPr id="4" name="PollCounter1"/>
          <p:cNvSpPr txBox="1"/>
          <p:nvPr>
            <p:custDataLst>
              <p:tags r:id="rId5"/>
            </p:custDataLst>
          </p:nvPr>
        </p:nvSpPr>
        <p:spPr>
          <a:xfrm>
            <a:off x="457200" y="6286500"/>
            <a:ext cx="1270000" cy="400110"/>
          </a:xfrm>
          <a:prstGeom prst="rect">
            <a:avLst/>
          </a:prstGeom>
          <a:noFill/>
          <a:ln w="12700" cmpd="sng">
            <a:solidFill>
              <a:schemeClr val="tx1"/>
            </a:solidFill>
          </a:ln>
        </p:spPr>
        <p:txBody>
          <a:bodyPr vert="horz" rtlCol="0">
            <a:spAutoFit/>
          </a:bodyPr>
          <a:lstStyle/>
          <a:p>
            <a:pPr algn="ctr"/>
            <a:r>
              <a:rPr lang="en-US" sz="2000" smtClean="0"/>
              <a:t>0 / 10</a:t>
            </a:r>
            <a:endParaRPr lang="en-US" sz="2000"/>
          </a:p>
        </p:txBody>
      </p:sp>
      <p:sp>
        <p:nvSpPr>
          <p:cNvPr id="5" name="CrossTabLblShape"/>
          <p:cNvSpPr txBox="1"/>
          <p:nvPr/>
        </p:nvSpPr>
        <p:spPr>
          <a:xfrm>
            <a:off x="1854200" y="6286500"/>
            <a:ext cx="1832105" cy="4001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US" sz="2000" smtClean="0"/>
              <a:t>Cross-tab label</a:t>
            </a:r>
            <a:endParaRPr lang="en-US" sz="2000"/>
          </a:p>
        </p:txBody>
      </p:sp>
      <p:graphicFrame>
        <p:nvGraphicFramePr>
          <p:cNvPr id="6" name="OTChartCtrl1"/>
          <p:cNvGraphicFramePr>
            <a:graphicFrameLocks noChangeAspect="1"/>
          </p:cNvGraphicFramePr>
          <p:nvPr>
            <p:custDataLst>
              <p:tags r:id="rId6"/>
            </p:custDataLst>
            <p:extLst>
              <p:ext uri="{D42A27DB-BD31-4B8C-83A1-F6EECF244321}">
                <p14:modId xmlns:p14="http://schemas.microsoft.com/office/powerpoint/2010/main" val="1762933665"/>
              </p:ext>
            </p:extLst>
          </p:nvPr>
        </p:nvGraphicFramePr>
        <p:xfrm>
          <a:off x="5334000" y="1498600"/>
          <a:ext cx="3992418" cy="313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63" name="Chart" r:id="rId9" imgW="3558553" imgH="2796512" progId="MSGraph.Chart.8">
                  <p:embed followColorScheme="full"/>
                </p:oleObj>
              </mc:Choice>
              <mc:Fallback>
                <p:oleObj name="Chart" r:id="rId9" imgW="3558553" imgH="2796512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334000" y="1498600"/>
                        <a:ext cx="3992418" cy="3136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EndVoteShape"/>
          <p:cNvSpPr txBox="1"/>
          <p:nvPr/>
        </p:nvSpPr>
        <p:spPr>
          <a:xfrm>
            <a:off x="-1270000" y="0"/>
            <a:ext cx="1143000" cy="46166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 </a:t>
            </a:r>
            <a:endParaRPr lang="en-US"/>
          </a:p>
        </p:txBody>
      </p:sp>
    </p:spTree>
    <p:custDataLst>
      <p:tags r:id="rId2"/>
    </p:custDataLst>
    <p:controls>
      <mc:AlternateContent xmlns:mc="http://schemas.openxmlformats.org/markup-compatibility/2006">
        <mc:Choice xmlns:v="urn:schemas-microsoft-com:vml" Requires="v">
          <p:control spid="17464" name="OPActiveX" r:id="rId7" imgW="380880" imgH="380880"/>
        </mc:Choice>
        <mc:Fallback>
          <p:control name="OPActiveX" r:id="rId7" imgW="380880" imgH="380880">
            <p:pic>
              <p:nvPicPr>
                <p:cNvPr id="8" name="OPActiveX" hidden="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1"/>
                <a:srcRect/>
                <a:stretch>
                  <a:fillRect/>
                </a:stretch>
              </p:blipFill>
              <p:spPr bwMode="auto">
                <a:xfrm>
                  <a:off x="-2540000" y="2540000"/>
                  <a:ext cx="381000" cy="3810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3865125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6" grpId="0"/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xtA"/>
          <p:cNvSpPr>
            <a:spLocks noGrp="1"/>
          </p:cNvSpPr>
          <p:nvPr>
            <p:ph type="title" idx="10"/>
            <p:custDataLst>
              <p:tags r:id="rId3"/>
            </p:custDataLst>
          </p:nvPr>
        </p:nvSpPr>
        <p:spPr>
          <a:xfrm>
            <a:off x="1092200" y="279400"/>
            <a:ext cx="10869612" cy="1143000"/>
          </a:xfrm>
        </p:spPr>
        <p:txBody>
          <a:bodyPr/>
          <a:lstStyle/>
          <a:p>
            <a:r>
              <a:rPr lang="en-US" dirty="0">
                <a:solidFill>
                  <a:srgbClr val="FE750E"/>
                </a:solidFill>
              </a:rPr>
              <a:t>Which one of these Little “p” Policies will have the Greatest impact on reducing obesity as it relates to my </a:t>
            </a:r>
            <a:r>
              <a:rPr lang="en-US" dirty="0" smtClean="0">
                <a:solidFill>
                  <a:srgbClr val="FE750E"/>
                </a:solidFill>
              </a:rPr>
              <a:t>Family?</a:t>
            </a:r>
            <a:endParaRPr lang="en-US" dirty="0">
              <a:solidFill>
                <a:srgbClr val="FE750E"/>
              </a:solidFill>
            </a:endParaRPr>
          </a:p>
        </p:txBody>
      </p:sp>
      <p:sp>
        <p:nvSpPr>
          <p:cNvPr id="3" name="ContextB"/>
          <p:cNvSpPr>
            <a:spLocks noGrp="1"/>
          </p:cNvSpPr>
          <p:nvPr>
            <p:ph type="body" idx="11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en-US" dirty="0" smtClean="0"/>
              <a:t>Eat as a family</a:t>
            </a:r>
          </a:p>
          <a:p>
            <a:r>
              <a:rPr lang="en-US" dirty="0" smtClean="0"/>
              <a:t>Encourage family exercise</a:t>
            </a:r>
          </a:p>
          <a:p>
            <a:r>
              <a:rPr lang="en-US" dirty="0" smtClean="0"/>
              <a:t>Increase fruits and veggies</a:t>
            </a:r>
          </a:p>
          <a:p>
            <a:r>
              <a:rPr lang="en-US" dirty="0" smtClean="0"/>
              <a:t>Decrease soda and juice consumption</a:t>
            </a:r>
          </a:p>
          <a:p>
            <a:r>
              <a:rPr lang="en-US" dirty="0" smtClean="0"/>
              <a:t>Modeling behavior for family</a:t>
            </a:r>
          </a:p>
          <a:p>
            <a:r>
              <a:rPr lang="en-US" dirty="0" smtClean="0"/>
              <a:t>Having color in all meals</a:t>
            </a:r>
          </a:p>
          <a:p>
            <a:r>
              <a:rPr lang="en-US" dirty="0" smtClean="0"/>
              <a:t>Reduce alcohol consumption</a:t>
            </a:r>
          </a:p>
          <a:p>
            <a:r>
              <a:rPr lang="en-US" dirty="0" smtClean="0"/>
              <a:t>Planned vacations</a:t>
            </a:r>
          </a:p>
          <a:p>
            <a:r>
              <a:rPr lang="en-US" dirty="0" smtClean="0"/>
              <a:t>Less screen time</a:t>
            </a:r>
            <a:endParaRPr lang="en-US" dirty="0"/>
          </a:p>
        </p:txBody>
      </p:sp>
      <p:sp>
        <p:nvSpPr>
          <p:cNvPr id="4" name="PollCounter1"/>
          <p:cNvSpPr txBox="1"/>
          <p:nvPr>
            <p:custDataLst>
              <p:tags r:id="rId5"/>
            </p:custDataLst>
          </p:nvPr>
        </p:nvSpPr>
        <p:spPr>
          <a:xfrm>
            <a:off x="457200" y="6286500"/>
            <a:ext cx="1270000" cy="400110"/>
          </a:xfrm>
          <a:prstGeom prst="rect">
            <a:avLst/>
          </a:prstGeom>
          <a:noFill/>
          <a:ln w="12700" cmpd="sng">
            <a:solidFill>
              <a:schemeClr val="tx1"/>
            </a:solidFill>
          </a:ln>
        </p:spPr>
        <p:txBody>
          <a:bodyPr vert="horz" rtlCol="0">
            <a:spAutoFit/>
          </a:bodyPr>
          <a:lstStyle/>
          <a:p>
            <a:pPr algn="ctr"/>
            <a:r>
              <a:rPr lang="en-US" sz="2000" smtClean="0"/>
              <a:t>0 / 10</a:t>
            </a:r>
            <a:endParaRPr lang="en-US" sz="2000"/>
          </a:p>
        </p:txBody>
      </p:sp>
      <p:sp>
        <p:nvSpPr>
          <p:cNvPr id="5" name="CrossTabLblShape"/>
          <p:cNvSpPr txBox="1"/>
          <p:nvPr/>
        </p:nvSpPr>
        <p:spPr>
          <a:xfrm>
            <a:off x="1854200" y="6286500"/>
            <a:ext cx="1832105" cy="4001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US" sz="2000" smtClean="0"/>
              <a:t>Cross-tab label</a:t>
            </a:r>
            <a:endParaRPr lang="en-US" sz="2000"/>
          </a:p>
        </p:txBody>
      </p:sp>
      <p:graphicFrame>
        <p:nvGraphicFramePr>
          <p:cNvPr id="6" name="OTChartCtrl1"/>
          <p:cNvGraphicFramePr>
            <a:graphicFrameLocks noChangeAspect="1"/>
          </p:cNvGraphicFramePr>
          <p:nvPr>
            <p:custDataLst>
              <p:tags r:id="rId6"/>
            </p:custDataLst>
            <p:extLst>
              <p:ext uri="{D42A27DB-BD31-4B8C-83A1-F6EECF244321}">
                <p14:modId xmlns:p14="http://schemas.microsoft.com/office/powerpoint/2010/main" val="3343736354"/>
              </p:ext>
            </p:extLst>
          </p:nvPr>
        </p:nvGraphicFramePr>
        <p:xfrm>
          <a:off x="5334000" y="1498600"/>
          <a:ext cx="3992418" cy="313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87" name="Chart" r:id="rId9" imgW="3558469" imgH="2796512" progId="MSGraph.Chart.8">
                  <p:embed followColorScheme="full"/>
                </p:oleObj>
              </mc:Choice>
              <mc:Fallback>
                <p:oleObj name="Chart" r:id="rId9" imgW="3558469" imgH="2796512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334000" y="1498600"/>
                        <a:ext cx="3992418" cy="3136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EndVoteShape"/>
          <p:cNvSpPr txBox="1"/>
          <p:nvPr/>
        </p:nvSpPr>
        <p:spPr>
          <a:xfrm>
            <a:off x="-1270000" y="0"/>
            <a:ext cx="1143000" cy="46166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 </a:t>
            </a:r>
            <a:endParaRPr lang="en-US"/>
          </a:p>
        </p:txBody>
      </p:sp>
    </p:spTree>
    <p:custDataLst>
      <p:tags r:id="rId2"/>
    </p:custDataLst>
    <p:controls>
      <mc:AlternateContent xmlns:mc="http://schemas.openxmlformats.org/markup-compatibility/2006">
        <mc:Choice xmlns:v="urn:schemas-microsoft-com:vml" Requires="v">
          <p:control spid="18488" name="OPActiveX" r:id="rId7" imgW="380880" imgH="380880"/>
        </mc:Choice>
        <mc:Fallback>
          <p:control name="OPActiveX" r:id="rId7" imgW="380880" imgH="380880">
            <p:pic>
              <p:nvPicPr>
                <p:cNvPr id="8" name="OPActiveX" hidden="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1"/>
                <a:srcRect/>
                <a:stretch>
                  <a:fillRect/>
                </a:stretch>
              </p:blipFill>
              <p:spPr bwMode="auto">
                <a:xfrm>
                  <a:off x="-2540000" y="2540000"/>
                  <a:ext cx="381000" cy="3810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2931234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6" grpId="0"/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xtA"/>
          <p:cNvSpPr>
            <a:spLocks noGrp="1"/>
          </p:cNvSpPr>
          <p:nvPr>
            <p:ph type="title" idx="10"/>
            <p:custDataLst>
              <p:tags r:id="rId3"/>
            </p:custDataLst>
          </p:nvPr>
        </p:nvSpPr>
        <p:spPr>
          <a:xfrm>
            <a:off x="1217612" y="279400"/>
            <a:ext cx="10744200" cy="1143000"/>
          </a:xfrm>
        </p:spPr>
        <p:txBody>
          <a:bodyPr/>
          <a:lstStyle/>
          <a:p>
            <a:r>
              <a:rPr lang="en-US" dirty="0" smtClean="0">
                <a:solidFill>
                  <a:srgbClr val="FE750E"/>
                </a:solidFill>
              </a:rPr>
              <a:t>To make change with my “p” I believe</a:t>
            </a:r>
            <a:r>
              <a:rPr lang="en-US" dirty="0"/>
              <a:t>:</a:t>
            </a:r>
          </a:p>
        </p:txBody>
      </p:sp>
      <p:sp>
        <p:nvSpPr>
          <p:cNvPr id="3" name="ContextB"/>
          <p:cNvSpPr>
            <a:spLocks noGrp="1"/>
          </p:cNvSpPr>
          <p:nvPr>
            <p:ph type="body" idx="11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en-US" dirty="0" smtClean="0"/>
              <a:t>Only work on three things</a:t>
            </a:r>
          </a:p>
          <a:p>
            <a:r>
              <a:rPr lang="en-US" dirty="0" smtClean="0"/>
              <a:t>Try to everything in the system that can impact change</a:t>
            </a:r>
            <a:endParaRPr lang="en-US" dirty="0"/>
          </a:p>
        </p:txBody>
      </p:sp>
      <p:sp>
        <p:nvSpPr>
          <p:cNvPr id="4" name="PollCounter1"/>
          <p:cNvSpPr txBox="1"/>
          <p:nvPr>
            <p:custDataLst>
              <p:tags r:id="rId5"/>
            </p:custDataLst>
          </p:nvPr>
        </p:nvSpPr>
        <p:spPr>
          <a:xfrm>
            <a:off x="457200" y="6286500"/>
            <a:ext cx="1270000" cy="400110"/>
          </a:xfrm>
          <a:prstGeom prst="rect">
            <a:avLst/>
          </a:prstGeom>
          <a:noFill/>
          <a:ln w="12700" cmpd="sng">
            <a:solidFill>
              <a:schemeClr val="tx1"/>
            </a:solidFill>
          </a:ln>
        </p:spPr>
        <p:txBody>
          <a:bodyPr vert="horz" rtlCol="0">
            <a:spAutoFit/>
          </a:bodyPr>
          <a:lstStyle/>
          <a:p>
            <a:pPr algn="ctr"/>
            <a:r>
              <a:rPr lang="en-US" sz="2000" smtClean="0"/>
              <a:t>0 / 10</a:t>
            </a:r>
            <a:endParaRPr lang="en-US" sz="2000"/>
          </a:p>
        </p:txBody>
      </p:sp>
      <p:sp>
        <p:nvSpPr>
          <p:cNvPr id="5" name="CrossTabLblShape"/>
          <p:cNvSpPr txBox="1"/>
          <p:nvPr/>
        </p:nvSpPr>
        <p:spPr>
          <a:xfrm>
            <a:off x="1854200" y="6286500"/>
            <a:ext cx="1832105" cy="4001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US" sz="2000" smtClean="0"/>
              <a:t>Cross-tab label</a:t>
            </a:r>
            <a:endParaRPr lang="en-US" sz="2000"/>
          </a:p>
        </p:txBody>
      </p:sp>
      <p:graphicFrame>
        <p:nvGraphicFramePr>
          <p:cNvPr id="6" name="OTChartCtrl1"/>
          <p:cNvGraphicFramePr>
            <a:graphicFrameLocks noChangeAspect="1"/>
          </p:cNvGraphicFramePr>
          <p:nvPr>
            <p:custDataLst>
              <p:tags r:id="rId6"/>
            </p:custDataLst>
            <p:extLst>
              <p:ext uri="{D42A27DB-BD31-4B8C-83A1-F6EECF244321}">
                <p14:modId xmlns:p14="http://schemas.microsoft.com/office/powerpoint/2010/main" val="3045217958"/>
              </p:ext>
            </p:extLst>
          </p:nvPr>
        </p:nvGraphicFramePr>
        <p:xfrm>
          <a:off x="5334000" y="1498600"/>
          <a:ext cx="3992418" cy="313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10" name="Chart" r:id="rId9" imgW="3558469" imgH="2796512" progId="MSGraph.Chart.8">
                  <p:embed followColorScheme="full"/>
                </p:oleObj>
              </mc:Choice>
              <mc:Fallback>
                <p:oleObj name="Chart" r:id="rId9" imgW="3558469" imgH="2796512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334000" y="1498600"/>
                        <a:ext cx="3992418" cy="3136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EndVoteShape"/>
          <p:cNvSpPr txBox="1"/>
          <p:nvPr/>
        </p:nvSpPr>
        <p:spPr>
          <a:xfrm>
            <a:off x="-1270000" y="0"/>
            <a:ext cx="1143000" cy="46166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 </a:t>
            </a:r>
            <a:endParaRPr lang="en-US"/>
          </a:p>
        </p:txBody>
      </p:sp>
    </p:spTree>
    <p:custDataLst>
      <p:tags r:id="rId2"/>
    </p:custDataLst>
    <p:controls>
      <mc:AlternateContent xmlns:mc="http://schemas.openxmlformats.org/markup-compatibility/2006">
        <mc:Choice xmlns:v="urn:schemas-microsoft-com:vml" Requires="v">
          <p:control spid="19511" name="OPActiveX" r:id="rId7" imgW="380880" imgH="380880"/>
        </mc:Choice>
        <mc:Fallback>
          <p:control name="OPActiveX" r:id="rId7" imgW="380880" imgH="380880">
            <p:pic>
              <p:nvPicPr>
                <p:cNvPr id="8" name="OPActiveX" hidden="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1"/>
                <a:srcRect/>
                <a:stretch>
                  <a:fillRect/>
                </a:stretch>
              </p:blipFill>
              <p:spPr bwMode="auto">
                <a:xfrm>
                  <a:off x="-2540000" y="2540000"/>
                  <a:ext cx="381000" cy="3810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4182432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6" grpId="0"/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xtA"/>
          <p:cNvSpPr>
            <a:spLocks noGrp="1"/>
          </p:cNvSpPr>
          <p:nvPr>
            <p:ph type="title" idx="10"/>
            <p:custDataLst>
              <p:tags r:id="rId3"/>
            </p:custDataLst>
          </p:nvPr>
        </p:nvSpPr>
        <p:spPr>
          <a:xfrm>
            <a:off x="1092200" y="279400"/>
            <a:ext cx="10869612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FE750E"/>
                </a:solidFill>
              </a:rPr>
              <a:t> Which one of these Little “p” Policies will have the Greatest impact on reducing obesity as it relates to </a:t>
            </a:r>
            <a:r>
              <a:rPr lang="en-US" dirty="0" smtClean="0">
                <a:solidFill>
                  <a:srgbClr val="FE750E"/>
                </a:solidFill>
              </a:rPr>
              <a:t>my Leisure Activity?</a:t>
            </a:r>
            <a:endParaRPr lang="en-US" dirty="0">
              <a:solidFill>
                <a:srgbClr val="FE750E"/>
              </a:solidFill>
            </a:endParaRPr>
          </a:p>
        </p:txBody>
      </p:sp>
      <p:sp>
        <p:nvSpPr>
          <p:cNvPr id="3" name="ContextB"/>
          <p:cNvSpPr>
            <a:spLocks noGrp="1"/>
          </p:cNvSpPr>
          <p:nvPr>
            <p:ph type="body" idx="11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en-US" dirty="0" smtClean="0"/>
              <a:t>What food we eat</a:t>
            </a:r>
          </a:p>
          <a:p>
            <a:r>
              <a:rPr lang="en-US" dirty="0" smtClean="0"/>
              <a:t>What activities we do</a:t>
            </a:r>
          </a:p>
          <a:p>
            <a:r>
              <a:rPr lang="en-US" dirty="0" smtClean="0"/>
              <a:t>Combination of food and activities</a:t>
            </a:r>
          </a:p>
          <a:p>
            <a:r>
              <a:rPr lang="en-US" dirty="0" smtClean="0"/>
              <a:t>None of the above</a:t>
            </a:r>
            <a:endParaRPr lang="en-US" dirty="0"/>
          </a:p>
        </p:txBody>
      </p:sp>
      <p:sp>
        <p:nvSpPr>
          <p:cNvPr id="4" name="PollCounter1"/>
          <p:cNvSpPr txBox="1"/>
          <p:nvPr>
            <p:custDataLst>
              <p:tags r:id="rId5"/>
            </p:custDataLst>
          </p:nvPr>
        </p:nvSpPr>
        <p:spPr>
          <a:xfrm>
            <a:off x="457200" y="6286500"/>
            <a:ext cx="1270000" cy="400110"/>
          </a:xfrm>
          <a:prstGeom prst="rect">
            <a:avLst/>
          </a:prstGeom>
          <a:noFill/>
          <a:ln w="12700" cmpd="sng">
            <a:solidFill>
              <a:schemeClr val="tx1"/>
            </a:solidFill>
          </a:ln>
        </p:spPr>
        <p:txBody>
          <a:bodyPr vert="horz" rtlCol="0">
            <a:spAutoFit/>
          </a:bodyPr>
          <a:lstStyle/>
          <a:p>
            <a:pPr algn="ctr"/>
            <a:r>
              <a:rPr lang="en-US" sz="2000" smtClean="0"/>
              <a:t>0 / 10</a:t>
            </a:r>
            <a:endParaRPr lang="en-US" sz="2000"/>
          </a:p>
        </p:txBody>
      </p:sp>
      <p:sp>
        <p:nvSpPr>
          <p:cNvPr id="5" name="CrossTabLblShape"/>
          <p:cNvSpPr txBox="1"/>
          <p:nvPr/>
        </p:nvSpPr>
        <p:spPr>
          <a:xfrm>
            <a:off x="1854200" y="6286500"/>
            <a:ext cx="1832105" cy="4001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US" sz="2000" smtClean="0"/>
              <a:t>Cross-tab label</a:t>
            </a:r>
            <a:endParaRPr lang="en-US" sz="2000"/>
          </a:p>
        </p:txBody>
      </p:sp>
      <p:graphicFrame>
        <p:nvGraphicFramePr>
          <p:cNvPr id="6" name="OTChartCtrl1"/>
          <p:cNvGraphicFramePr>
            <a:graphicFrameLocks noChangeAspect="1"/>
          </p:cNvGraphicFramePr>
          <p:nvPr>
            <p:custDataLst>
              <p:tags r:id="rId6"/>
            </p:custDataLst>
            <p:extLst>
              <p:ext uri="{D42A27DB-BD31-4B8C-83A1-F6EECF244321}">
                <p14:modId xmlns:p14="http://schemas.microsoft.com/office/powerpoint/2010/main" val="2056219322"/>
              </p:ext>
            </p:extLst>
          </p:nvPr>
        </p:nvGraphicFramePr>
        <p:xfrm>
          <a:off x="5334000" y="1498600"/>
          <a:ext cx="3992418" cy="313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4" name="Chart" r:id="rId9" imgW="3558469" imgH="2796512" progId="MSGraph.Chart.8">
                  <p:embed followColorScheme="full"/>
                </p:oleObj>
              </mc:Choice>
              <mc:Fallback>
                <p:oleObj name="Chart" r:id="rId9" imgW="3558469" imgH="2796512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334000" y="1498600"/>
                        <a:ext cx="3992418" cy="3136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EndVoteShape"/>
          <p:cNvSpPr txBox="1"/>
          <p:nvPr/>
        </p:nvSpPr>
        <p:spPr>
          <a:xfrm>
            <a:off x="-1270000" y="0"/>
            <a:ext cx="1143000" cy="46166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 </a:t>
            </a:r>
            <a:endParaRPr lang="en-US"/>
          </a:p>
        </p:txBody>
      </p:sp>
    </p:spTree>
    <p:custDataLst>
      <p:tags r:id="rId2"/>
    </p:custDataLst>
    <p:controls>
      <mc:AlternateContent xmlns:mc="http://schemas.openxmlformats.org/markup-compatibility/2006">
        <mc:Choice xmlns:v="urn:schemas-microsoft-com:vml" Requires="v">
          <p:control spid="20535" name="OPActiveX" r:id="rId7" imgW="380880" imgH="380880"/>
        </mc:Choice>
        <mc:Fallback>
          <p:control name="OPActiveX" r:id="rId7" imgW="380880" imgH="380880">
            <p:pic>
              <p:nvPicPr>
                <p:cNvPr id="8" name="OPActiveX" hidden="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1"/>
                <a:srcRect/>
                <a:stretch>
                  <a:fillRect/>
                </a:stretch>
              </p:blipFill>
              <p:spPr bwMode="auto">
                <a:xfrm>
                  <a:off x="-2540000" y="2540000"/>
                  <a:ext cx="381000" cy="3810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305443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6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FE750E"/>
                </a:solidFill>
              </a:rPr>
              <a:t>Option Finder Instructions Session </a:t>
            </a:r>
            <a:r>
              <a:rPr lang="en-US" sz="8000" dirty="0" smtClean="0">
                <a:solidFill>
                  <a:srgbClr val="FE750E"/>
                </a:solidFill>
              </a:rPr>
              <a:t>1</a:t>
            </a:r>
            <a:endParaRPr lang="en-US" sz="8000" dirty="0">
              <a:solidFill>
                <a:srgbClr val="FE750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8883" y="2438400"/>
            <a:ext cx="9751060" cy="304800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4400" dirty="0" smtClean="0">
                <a:solidFill>
                  <a:srgbClr val="C00000"/>
                </a:solidFill>
              </a:rPr>
              <a:t>On your Option Finder Keypad select the number that most accurately reflects your response to each question.</a:t>
            </a:r>
          </a:p>
          <a:p>
            <a:pPr marL="0" indent="0" algn="ctr">
              <a:buNone/>
            </a:pPr>
            <a:r>
              <a:rPr lang="en-US" sz="4400" dirty="0" smtClean="0">
                <a:solidFill>
                  <a:srgbClr val="C00000"/>
                </a:solidFill>
              </a:rPr>
              <a:t>If you change your mind, just click the desired number prior to the answers being calculated.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0371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xtA"/>
          <p:cNvSpPr>
            <a:spLocks noGrp="1"/>
          </p:cNvSpPr>
          <p:nvPr>
            <p:ph type="title" idx="10"/>
            <p:custDataLst>
              <p:tags r:id="rId3"/>
            </p:custDataLst>
          </p:nvPr>
        </p:nvSpPr>
        <p:spPr>
          <a:xfrm>
            <a:off x="1092200" y="279400"/>
            <a:ext cx="10793412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E750E"/>
                </a:solidFill>
              </a:rPr>
              <a:t>To make change to my “p” I believe:</a:t>
            </a:r>
            <a:endParaRPr lang="en-US" dirty="0">
              <a:solidFill>
                <a:srgbClr val="FE750E"/>
              </a:solidFill>
            </a:endParaRPr>
          </a:p>
        </p:txBody>
      </p:sp>
      <p:sp>
        <p:nvSpPr>
          <p:cNvPr id="3" name="ContextB"/>
          <p:cNvSpPr>
            <a:spLocks noGrp="1"/>
          </p:cNvSpPr>
          <p:nvPr>
            <p:ph type="body" idx="11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en-US" dirty="0" smtClean="0"/>
              <a:t>Only work on three things</a:t>
            </a:r>
          </a:p>
          <a:p>
            <a:r>
              <a:rPr lang="en-US" dirty="0" smtClean="0"/>
              <a:t>Try to do everything in the system that can impact change</a:t>
            </a:r>
            <a:endParaRPr lang="en-US" dirty="0"/>
          </a:p>
        </p:txBody>
      </p:sp>
      <p:sp>
        <p:nvSpPr>
          <p:cNvPr id="4" name="PollCounter1"/>
          <p:cNvSpPr txBox="1"/>
          <p:nvPr>
            <p:custDataLst>
              <p:tags r:id="rId5"/>
            </p:custDataLst>
          </p:nvPr>
        </p:nvSpPr>
        <p:spPr>
          <a:xfrm>
            <a:off x="457200" y="6286500"/>
            <a:ext cx="1270000" cy="400110"/>
          </a:xfrm>
          <a:prstGeom prst="rect">
            <a:avLst/>
          </a:prstGeom>
          <a:noFill/>
          <a:ln w="12700" cmpd="sng">
            <a:solidFill>
              <a:schemeClr val="tx1"/>
            </a:solidFill>
          </a:ln>
        </p:spPr>
        <p:txBody>
          <a:bodyPr vert="horz" rtlCol="0">
            <a:spAutoFit/>
          </a:bodyPr>
          <a:lstStyle/>
          <a:p>
            <a:pPr algn="ctr"/>
            <a:r>
              <a:rPr lang="en-US" sz="2000" smtClean="0"/>
              <a:t>0 / 10</a:t>
            </a:r>
            <a:endParaRPr lang="en-US" sz="2000"/>
          </a:p>
        </p:txBody>
      </p:sp>
      <p:sp>
        <p:nvSpPr>
          <p:cNvPr id="5" name="CrossTabLblShape"/>
          <p:cNvSpPr txBox="1"/>
          <p:nvPr/>
        </p:nvSpPr>
        <p:spPr>
          <a:xfrm>
            <a:off x="1854200" y="6286500"/>
            <a:ext cx="1832105" cy="4001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US" sz="2000" smtClean="0"/>
              <a:t>Cross-tab label</a:t>
            </a:r>
            <a:endParaRPr lang="en-US" sz="2000"/>
          </a:p>
        </p:txBody>
      </p:sp>
      <p:graphicFrame>
        <p:nvGraphicFramePr>
          <p:cNvPr id="6" name="OTChartCtrl1"/>
          <p:cNvGraphicFramePr>
            <a:graphicFrameLocks noChangeAspect="1"/>
          </p:cNvGraphicFramePr>
          <p:nvPr>
            <p:custDataLst>
              <p:tags r:id="rId6"/>
            </p:custDataLst>
            <p:extLst>
              <p:ext uri="{D42A27DB-BD31-4B8C-83A1-F6EECF244321}">
                <p14:modId xmlns:p14="http://schemas.microsoft.com/office/powerpoint/2010/main" val="3120314654"/>
              </p:ext>
            </p:extLst>
          </p:nvPr>
        </p:nvGraphicFramePr>
        <p:xfrm>
          <a:off x="5334000" y="1498600"/>
          <a:ext cx="3992418" cy="313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57" name="Chart" r:id="rId9" imgW="3558469" imgH="2796512" progId="MSGraph.Chart.8">
                  <p:embed followColorScheme="full"/>
                </p:oleObj>
              </mc:Choice>
              <mc:Fallback>
                <p:oleObj name="Chart" r:id="rId9" imgW="3558469" imgH="2796512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334000" y="1498600"/>
                        <a:ext cx="3992418" cy="3136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EndVoteShape"/>
          <p:cNvSpPr txBox="1"/>
          <p:nvPr/>
        </p:nvSpPr>
        <p:spPr>
          <a:xfrm>
            <a:off x="-1270000" y="0"/>
            <a:ext cx="1143000" cy="46166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 </a:t>
            </a:r>
            <a:endParaRPr lang="en-US"/>
          </a:p>
        </p:txBody>
      </p:sp>
    </p:spTree>
    <p:custDataLst>
      <p:tags r:id="rId2"/>
    </p:custDataLst>
    <p:controls>
      <mc:AlternateContent xmlns:mc="http://schemas.openxmlformats.org/markup-compatibility/2006">
        <mc:Choice xmlns:v="urn:schemas-microsoft-com:vml" Requires="v">
          <p:control spid="21558" name="OPActiveX" r:id="rId7" imgW="380880" imgH="380880"/>
        </mc:Choice>
        <mc:Fallback>
          <p:control name="OPActiveX" r:id="rId7" imgW="380880" imgH="380880">
            <p:pic>
              <p:nvPicPr>
                <p:cNvPr id="8" name="OPActiveX" hidden="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1"/>
                <a:srcRect/>
                <a:stretch>
                  <a:fillRect/>
                </a:stretch>
              </p:blipFill>
              <p:spPr bwMode="auto">
                <a:xfrm>
                  <a:off x="-2540000" y="2540000"/>
                  <a:ext cx="381000" cy="3810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4143995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6" grpId="0"/>
      <p:bldP spid="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xtA"/>
          <p:cNvSpPr>
            <a:spLocks noGrp="1"/>
          </p:cNvSpPr>
          <p:nvPr>
            <p:ph type="title" idx="10"/>
            <p:custDataLst>
              <p:tags r:id="rId3"/>
            </p:custDataLst>
          </p:nvPr>
        </p:nvSpPr>
        <p:spPr>
          <a:xfrm>
            <a:off x="457200" y="230832"/>
            <a:ext cx="11276012" cy="1143000"/>
          </a:xfrm>
        </p:spPr>
        <p:txBody>
          <a:bodyPr/>
          <a:lstStyle/>
          <a:p>
            <a:r>
              <a:rPr lang="en-US" dirty="0">
                <a:solidFill>
                  <a:srgbClr val="FE750E"/>
                </a:solidFill>
              </a:rPr>
              <a:t>Rate your current level of knowledge about </a:t>
            </a:r>
            <a:br>
              <a:rPr lang="en-US" dirty="0">
                <a:solidFill>
                  <a:srgbClr val="FE750E"/>
                </a:solidFill>
              </a:rPr>
            </a:br>
            <a:r>
              <a:rPr lang="en-US" dirty="0">
                <a:solidFill>
                  <a:srgbClr val="FE750E"/>
                </a:solidFill>
              </a:rPr>
              <a:t>Little “p” Policy, I know:</a:t>
            </a:r>
          </a:p>
        </p:txBody>
      </p:sp>
      <p:sp>
        <p:nvSpPr>
          <p:cNvPr id="3" name="ContextB"/>
          <p:cNvSpPr>
            <a:spLocks noGrp="1"/>
          </p:cNvSpPr>
          <p:nvPr>
            <p:ph type="body" idx="11"/>
            <p:custDataLst>
              <p:tags r:id="rId4"/>
            </p:custDataLst>
          </p:nvPr>
        </p:nvSpPr>
        <p:spPr>
          <a:xfrm>
            <a:off x="1727200" y="1828800"/>
            <a:ext cx="3229105" cy="2921000"/>
          </a:xfrm>
        </p:spPr>
        <p:txBody>
          <a:bodyPr/>
          <a:lstStyle/>
          <a:p>
            <a:r>
              <a:rPr lang="en-US" sz="3200" dirty="0" smtClean="0"/>
              <a:t>A lot</a:t>
            </a:r>
          </a:p>
          <a:p>
            <a:r>
              <a:rPr lang="en-US" sz="3200" dirty="0" smtClean="0"/>
              <a:t>Some</a:t>
            </a:r>
          </a:p>
          <a:p>
            <a:r>
              <a:rPr lang="en-US" sz="3200" dirty="0" smtClean="0"/>
              <a:t>A little</a:t>
            </a:r>
          </a:p>
          <a:p>
            <a:r>
              <a:rPr lang="en-US" sz="3200" dirty="0" smtClean="0"/>
              <a:t>Very little</a:t>
            </a:r>
          </a:p>
          <a:p>
            <a:r>
              <a:rPr lang="en-US" sz="3200" dirty="0" smtClean="0"/>
              <a:t>Nothing</a:t>
            </a:r>
            <a:endParaRPr lang="en-US" sz="3200" dirty="0"/>
          </a:p>
        </p:txBody>
      </p:sp>
      <p:sp>
        <p:nvSpPr>
          <p:cNvPr id="4" name="PollCounter1"/>
          <p:cNvSpPr txBox="1"/>
          <p:nvPr>
            <p:custDataLst>
              <p:tags r:id="rId5"/>
            </p:custDataLst>
          </p:nvPr>
        </p:nvSpPr>
        <p:spPr>
          <a:xfrm>
            <a:off x="457200" y="6286500"/>
            <a:ext cx="1270000" cy="400110"/>
          </a:xfrm>
          <a:prstGeom prst="rect">
            <a:avLst/>
          </a:prstGeom>
          <a:noFill/>
          <a:ln w="12700" cmpd="sng">
            <a:solidFill>
              <a:schemeClr val="tx1"/>
            </a:solidFill>
          </a:ln>
        </p:spPr>
        <p:txBody>
          <a:bodyPr vert="horz" rtlCol="0">
            <a:spAutoFit/>
          </a:bodyPr>
          <a:lstStyle/>
          <a:p>
            <a:pPr algn="ctr"/>
            <a:r>
              <a:rPr lang="en-US" sz="2000" smtClean="0"/>
              <a:t>0 / 10</a:t>
            </a:r>
            <a:endParaRPr lang="en-US" sz="2000"/>
          </a:p>
        </p:txBody>
      </p:sp>
      <p:sp>
        <p:nvSpPr>
          <p:cNvPr id="5" name="CrossTabLblShape"/>
          <p:cNvSpPr txBox="1"/>
          <p:nvPr/>
        </p:nvSpPr>
        <p:spPr>
          <a:xfrm>
            <a:off x="1854200" y="6286500"/>
            <a:ext cx="1832105" cy="4001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US" sz="2000" smtClean="0"/>
              <a:t>Cross-tab label</a:t>
            </a:r>
            <a:endParaRPr lang="en-US" sz="2000"/>
          </a:p>
        </p:txBody>
      </p:sp>
      <p:graphicFrame>
        <p:nvGraphicFramePr>
          <p:cNvPr id="6" name="OTChartCtrl1"/>
          <p:cNvGraphicFramePr>
            <a:graphicFrameLocks noChangeAspect="1"/>
          </p:cNvGraphicFramePr>
          <p:nvPr>
            <p:custDataLst>
              <p:tags r:id="rId6"/>
            </p:custDataLst>
            <p:extLst>
              <p:ext uri="{D42A27DB-BD31-4B8C-83A1-F6EECF244321}">
                <p14:modId xmlns:p14="http://schemas.microsoft.com/office/powerpoint/2010/main" val="3443457041"/>
              </p:ext>
            </p:extLst>
          </p:nvPr>
        </p:nvGraphicFramePr>
        <p:xfrm>
          <a:off x="5334000" y="1498600"/>
          <a:ext cx="3992418" cy="313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8" name="Chart" r:id="rId9" imgW="3558469" imgH="2796512" progId="MSGraph.Chart.8">
                  <p:embed followColorScheme="full"/>
                </p:oleObj>
              </mc:Choice>
              <mc:Fallback>
                <p:oleObj name="Chart" r:id="rId9" imgW="3558469" imgH="2796512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334000" y="1498600"/>
                        <a:ext cx="3992418" cy="3136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EndVoteShape"/>
          <p:cNvSpPr txBox="1"/>
          <p:nvPr/>
        </p:nvSpPr>
        <p:spPr>
          <a:xfrm>
            <a:off x="-1270000" y="0"/>
            <a:ext cx="1143000" cy="46166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 </a:t>
            </a:r>
            <a:endParaRPr lang="en-US"/>
          </a:p>
        </p:txBody>
      </p:sp>
    </p:spTree>
    <p:custDataLst>
      <p:tags r:id="rId2"/>
    </p:custDataLst>
    <p:controls>
      <mc:AlternateContent xmlns:mc="http://schemas.openxmlformats.org/markup-compatibility/2006">
        <mc:Choice xmlns:v="urn:schemas-microsoft-com:vml" Requires="v">
          <p:control spid="11319" name="OPActiveX" r:id="rId7" imgW="380880" imgH="380880"/>
        </mc:Choice>
        <mc:Fallback>
          <p:control name="OPActiveX" r:id="rId7" imgW="380880" imgH="380880">
            <p:pic>
              <p:nvPicPr>
                <p:cNvPr id="8" name="OPActiveX" hidden="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1"/>
                <a:srcRect/>
                <a:stretch>
                  <a:fillRect/>
                </a:stretch>
              </p:blipFill>
              <p:spPr bwMode="auto">
                <a:xfrm>
                  <a:off x="-2540000" y="2540000"/>
                  <a:ext cx="381000" cy="3810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499573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6" grpId="0"/>
      <p:bldP spid="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xtA"/>
          <p:cNvSpPr>
            <a:spLocks noGrp="1"/>
          </p:cNvSpPr>
          <p:nvPr>
            <p:ph type="title" idx="10"/>
            <p:custDataLst>
              <p:tags r:id="rId3"/>
            </p:custDataLst>
          </p:nvPr>
        </p:nvSpPr>
        <p:spPr>
          <a:xfrm>
            <a:off x="1051560" y="279400"/>
            <a:ext cx="1077468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FE750E"/>
                </a:solidFill>
              </a:rPr>
              <a:t>I can have the Greatest impact on reducing obesity by developing and implementing Little “p” Policy for the following area:</a:t>
            </a:r>
          </a:p>
        </p:txBody>
      </p:sp>
      <p:sp>
        <p:nvSpPr>
          <p:cNvPr id="3" name="ContextB"/>
          <p:cNvSpPr>
            <a:spLocks noGrp="1"/>
          </p:cNvSpPr>
          <p:nvPr>
            <p:ph type="body" idx="11"/>
            <p:custDataLst>
              <p:tags r:id="rId4"/>
            </p:custDataLst>
          </p:nvPr>
        </p:nvSpPr>
        <p:spPr>
          <a:xfrm>
            <a:off x="1598612" y="1828800"/>
            <a:ext cx="3630612" cy="4038600"/>
          </a:xfrm>
        </p:spPr>
        <p:txBody>
          <a:bodyPr/>
          <a:lstStyle/>
          <a:p>
            <a:r>
              <a:rPr lang="en-US" sz="3200" dirty="0" smtClean="0"/>
              <a:t>Personal</a:t>
            </a:r>
          </a:p>
          <a:p>
            <a:r>
              <a:rPr lang="en-US" sz="3200" dirty="0" smtClean="0"/>
              <a:t>Family</a:t>
            </a:r>
          </a:p>
          <a:p>
            <a:r>
              <a:rPr lang="en-US" sz="3200" dirty="0" smtClean="0"/>
              <a:t>Working</a:t>
            </a:r>
          </a:p>
          <a:p>
            <a:r>
              <a:rPr lang="en-US" sz="3200" dirty="0" smtClean="0"/>
              <a:t>Leisure</a:t>
            </a:r>
          </a:p>
          <a:p>
            <a:r>
              <a:rPr lang="en-US" sz="3200" dirty="0" smtClean="0"/>
              <a:t>Celebrating</a:t>
            </a:r>
          </a:p>
          <a:p>
            <a:r>
              <a:rPr lang="en-US" sz="3200" dirty="0" smtClean="0"/>
              <a:t>Learning</a:t>
            </a:r>
          </a:p>
          <a:p>
            <a:r>
              <a:rPr lang="en-US" sz="3200" dirty="0" smtClean="0"/>
              <a:t>Sleeping</a:t>
            </a:r>
            <a:endParaRPr lang="en-US" sz="3200" dirty="0"/>
          </a:p>
        </p:txBody>
      </p:sp>
      <p:sp>
        <p:nvSpPr>
          <p:cNvPr id="4" name="PollCounter1"/>
          <p:cNvSpPr txBox="1"/>
          <p:nvPr>
            <p:custDataLst>
              <p:tags r:id="rId5"/>
            </p:custDataLst>
          </p:nvPr>
        </p:nvSpPr>
        <p:spPr>
          <a:xfrm>
            <a:off x="457200" y="6286500"/>
            <a:ext cx="1270000" cy="400110"/>
          </a:xfrm>
          <a:prstGeom prst="rect">
            <a:avLst/>
          </a:prstGeom>
          <a:noFill/>
          <a:ln w="12700" cmpd="sng">
            <a:solidFill>
              <a:schemeClr val="tx1"/>
            </a:solidFill>
          </a:ln>
        </p:spPr>
        <p:txBody>
          <a:bodyPr vert="horz" rtlCol="0">
            <a:spAutoFit/>
          </a:bodyPr>
          <a:lstStyle/>
          <a:p>
            <a:pPr algn="ctr"/>
            <a:r>
              <a:rPr lang="en-US" sz="2000" smtClean="0"/>
              <a:t>0 / 10</a:t>
            </a:r>
            <a:endParaRPr lang="en-US" sz="2000"/>
          </a:p>
        </p:txBody>
      </p:sp>
      <p:sp>
        <p:nvSpPr>
          <p:cNvPr id="5" name="CrossTabLblShape"/>
          <p:cNvSpPr txBox="1"/>
          <p:nvPr/>
        </p:nvSpPr>
        <p:spPr>
          <a:xfrm>
            <a:off x="1854200" y="6286500"/>
            <a:ext cx="1832105" cy="4001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US" sz="2000" smtClean="0"/>
              <a:t>Cross-tab label</a:t>
            </a:r>
            <a:endParaRPr lang="en-US" sz="2000"/>
          </a:p>
        </p:txBody>
      </p:sp>
      <p:graphicFrame>
        <p:nvGraphicFramePr>
          <p:cNvPr id="6" name="OTChartCtrl1"/>
          <p:cNvGraphicFramePr>
            <a:graphicFrameLocks noChangeAspect="1"/>
          </p:cNvGraphicFramePr>
          <p:nvPr>
            <p:custDataLst>
              <p:tags r:id="rId6"/>
            </p:custDataLst>
            <p:extLst>
              <p:ext uri="{D42A27DB-BD31-4B8C-83A1-F6EECF244321}">
                <p14:modId xmlns:p14="http://schemas.microsoft.com/office/powerpoint/2010/main" val="2219980613"/>
              </p:ext>
            </p:extLst>
          </p:nvPr>
        </p:nvGraphicFramePr>
        <p:xfrm>
          <a:off x="5334000" y="1498600"/>
          <a:ext cx="3992418" cy="313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42" name="Chart" r:id="rId9" imgW="3558469" imgH="2796512" progId="MSGraph.Chart.8">
                  <p:embed followColorScheme="full"/>
                </p:oleObj>
              </mc:Choice>
              <mc:Fallback>
                <p:oleObj name="Chart" r:id="rId9" imgW="3558469" imgH="2796512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334000" y="1498600"/>
                        <a:ext cx="3992418" cy="3136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EndVoteShape"/>
          <p:cNvSpPr txBox="1"/>
          <p:nvPr/>
        </p:nvSpPr>
        <p:spPr>
          <a:xfrm>
            <a:off x="-1270000" y="0"/>
            <a:ext cx="1143000" cy="46166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 </a:t>
            </a:r>
            <a:endParaRPr lang="en-US"/>
          </a:p>
        </p:txBody>
      </p:sp>
    </p:spTree>
    <p:custDataLst>
      <p:tags r:id="rId2"/>
    </p:custDataLst>
    <p:controls>
      <mc:AlternateContent xmlns:mc="http://schemas.openxmlformats.org/markup-compatibility/2006">
        <mc:Choice xmlns:v="urn:schemas-microsoft-com:vml" Requires="v">
          <p:control spid="12343" name="OPActiveX" r:id="rId7" imgW="380880" imgH="380880"/>
        </mc:Choice>
        <mc:Fallback>
          <p:control name="OPActiveX" r:id="rId7" imgW="380880" imgH="380880">
            <p:pic>
              <p:nvPicPr>
                <p:cNvPr id="8" name="OPActiveX" hidden="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1"/>
                <a:srcRect/>
                <a:stretch>
                  <a:fillRect/>
                </a:stretch>
              </p:blipFill>
              <p:spPr bwMode="auto">
                <a:xfrm>
                  <a:off x="-2540000" y="2540000"/>
                  <a:ext cx="381000" cy="3810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432270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6" grpId="0"/>
      <p:bldP spid="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xtA"/>
          <p:cNvSpPr>
            <a:spLocks noGrp="1"/>
          </p:cNvSpPr>
          <p:nvPr>
            <p:ph type="title" idx="10"/>
            <p:custDataLst>
              <p:tags r:id="rId3"/>
            </p:custDataLst>
          </p:nvPr>
        </p:nvSpPr>
        <p:spPr>
          <a:xfrm>
            <a:off x="960120" y="279400"/>
            <a:ext cx="11001692" cy="1143000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rgbClr val="FE750E"/>
                </a:solidFill>
              </a:rPr>
              <a:t>The second area that I can have the Greatest impact on reducing obesity by developing and implementing Little “p” Policy for the following area:</a:t>
            </a:r>
          </a:p>
        </p:txBody>
      </p:sp>
      <p:sp>
        <p:nvSpPr>
          <p:cNvPr id="3" name="ContextB"/>
          <p:cNvSpPr>
            <a:spLocks noGrp="1"/>
          </p:cNvSpPr>
          <p:nvPr>
            <p:ph type="body" idx="11"/>
            <p:custDataLst>
              <p:tags r:id="rId4"/>
            </p:custDataLst>
          </p:nvPr>
        </p:nvSpPr>
        <p:spPr>
          <a:xfrm>
            <a:off x="1854200" y="1676400"/>
            <a:ext cx="3503612" cy="4140200"/>
          </a:xfrm>
        </p:spPr>
        <p:txBody>
          <a:bodyPr/>
          <a:lstStyle/>
          <a:p>
            <a:r>
              <a:rPr lang="en-US" sz="3200" dirty="0" smtClean="0"/>
              <a:t>Personal</a:t>
            </a:r>
          </a:p>
          <a:p>
            <a:r>
              <a:rPr lang="en-US" sz="3200" dirty="0" smtClean="0"/>
              <a:t>Family</a:t>
            </a:r>
          </a:p>
          <a:p>
            <a:r>
              <a:rPr lang="en-US" sz="3200" dirty="0" smtClean="0"/>
              <a:t>Working</a:t>
            </a:r>
          </a:p>
          <a:p>
            <a:r>
              <a:rPr lang="en-US" sz="3200" dirty="0" smtClean="0"/>
              <a:t>Leisure</a:t>
            </a:r>
          </a:p>
          <a:p>
            <a:r>
              <a:rPr lang="en-US" sz="3200" dirty="0" smtClean="0"/>
              <a:t>Celebrating</a:t>
            </a:r>
          </a:p>
          <a:p>
            <a:r>
              <a:rPr lang="en-US" sz="3200" dirty="0" smtClean="0"/>
              <a:t>Learning</a:t>
            </a:r>
          </a:p>
          <a:p>
            <a:r>
              <a:rPr lang="en-US" sz="3200" dirty="0" smtClean="0"/>
              <a:t>Sleeping</a:t>
            </a:r>
            <a:endParaRPr lang="en-US" sz="3200" dirty="0"/>
          </a:p>
        </p:txBody>
      </p:sp>
      <p:sp>
        <p:nvSpPr>
          <p:cNvPr id="4" name="PollCounter1"/>
          <p:cNvSpPr txBox="1"/>
          <p:nvPr>
            <p:custDataLst>
              <p:tags r:id="rId5"/>
            </p:custDataLst>
          </p:nvPr>
        </p:nvSpPr>
        <p:spPr>
          <a:xfrm>
            <a:off x="457200" y="6286500"/>
            <a:ext cx="1270000" cy="400110"/>
          </a:xfrm>
          <a:prstGeom prst="rect">
            <a:avLst/>
          </a:prstGeom>
          <a:noFill/>
          <a:ln w="12700" cmpd="sng">
            <a:solidFill>
              <a:schemeClr val="tx1"/>
            </a:solidFill>
          </a:ln>
        </p:spPr>
        <p:txBody>
          <a:bodyPr vert="horz" rtlCol="0">
            <a:spAutoFit/>
          </a:bodyPr>
          <a:lstStyle/>
          <a:p>
            <a:pPr algn="ctr"/>
            <a:r>
              <a:rPr lang="en-US" sz="2000" smtClean="0"/>
              <a:t>0 / 10</a:t>
            </a:r>
            <a:endParaRPr lang="en-US" sz="2000"/>
          </a:p>
        </p:txBody>
      </p:sp>
      <p:sp>
        <p:nvSpPr>
          <p:cNvPr id="5" name="CrossTabLblShape"/>
          <p:cNvSpPr txBox="1"/>
          <p:nvPr/>
        </p:nvSpPr>
        <p:spPr>
          <a:xfrm>
            <a:off x="1854200" y="6286500"/>
            <a:ext cx="1832105" cy="4001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US" sz="2000" smtClean="0"/>
              <a:t>Cross-tab label</a:t>
            </a:r>
            <a:endParaRPr lang="en-US" sz="2000"/>
          </a:p>
        </p:txBody>
      </p:sp>
      <p:graphicFrame>
        <p:nvGraphicFramePr>
          <p:cNvPr id="6" name="OTChartCtrl1"/>
          <p:cNvGraphicFramePr>
            <a:graphicFrameLocks noChangeAspect="1"/>
          </p:cNvGraphicFramePr>
          <p:nvPr>
            <p:custDataLst>
              <p:tags r:id="rId6"/>
            </p:custDataLst>
            <p:extLst>
              <p:ext uri="{D42A27DB-BD31-4B8C-83A1-F6EECF244321}">
                <p14:modId xmlns:p14="http://schemas.microsoft.com/office/powerpoint/2010/main" val="2046778723"/>
              </p:ext>
            </p:extLst>
          </p:nvPr>
        </p:nvGraphicFramePr>
        <p:xfrm>
          <a:off x="5334000" y="1498600"/>
          <a:ext cx="3992418" cy="313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6" name="Chart" r:id="rId9" imgW="3558469" imgH="2796512" progId="MSGraph.Chart.8">
                  <p:embed followColorScheme="full"/>
                </p:oleObj>
              </mc:Choice>
              <mc:Fallback>
                <p:oleObj name="Chart" r:id="rId9" imgW="3558469" imgH="2796512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334000" y="1498600"/>
                        <a:ext cx="3992418" cy="3136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EndVoteShape"/>
          <p:cNvSpPr txBox="1"/>
          <p:nvPr/>
        </p:nvSpPr>
        <p:spPr>
          <a:xfrm>
            <a:off x="-1270000" y="0"/>
            <a:ext cx="1143000" cy="46166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 </a:t>
            </a:r>
            <a:endParaRPr lang="en-US"/>
          </a:p>
        </p:txBody>
      </p:sp>
    </p:spTree>
    <p:custDataLst>
      <p:tags r:id="rId2"/>
    </p:custDataLst>
    <p:controls>
      <mc:AlternateContent xmlns:mc="http://schemas.openxmlformats.org/markup-compatibility/2006">
        <mc:Choice xmlns:v="urn:schemas-microsoft-com:vml" Requires="v">
          <p:control spid="13367" name="OPActiveX" r:id="rId7" imgW="380880" imgH="380880"/>
        </mc:Choice>
        <mc:Fallback>
          <p:control name="OPActiveX" r:id="rId7" imgW="380880" imgH="380880">
            <p:pic>
              <p:nvPicPr>
                <p:cNvPr id="8" name="OPActiveX" hidden="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1"/>
                <a:srcRect/>
                <a:stretch>
                  <a:fillRect/>
                </a:stretch>
              </p:blipFill>
              <p:spPr bwMode="auto">
                <a:xfrm>
                  <a:off x="-2540000" y="2540000"/>
                  <a:ext cx="381000" cy="3810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3859425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6" grpId="0"/>
      <p:bldP spid="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xtA"/>
          <p:cNvSpPr>
            <a:spLocks noGrp="1"/>
          </p:cNvSpPr>
          <p:nvPr>
            <p:ph type="title" idx="10"/>
            <p:custDataLst>
              <p:tags r:id="rId3"/>
            </p:custDataLst>
          </p:nvPr>
        </p:nvSpPr>
        <p:spPr>
          <a:xfrm>
            <a:off x="989012" y="279400"/>
            <a:ext cx="10972800" cy="1143000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rgbClr val="FE750E"/>
                </a:solidFill>
              </a:rPr>
              <a:t>The third area that I can have the Greatest impact on reducing obesity by developing and implementing Little “p” Policy for the following area:</a:t>
            </a:r>
          </a:p>
        </p:txBody>
      </p:sp>
      <p:sp>
        <p:nvSpPr>
          <p:cNvPr id="3" name="ContextB"/>
          <p:cNvSpPr>
            <a:spLocks noGrp="1"/>
          </p:cNvSpPr>
          <p:nvPr>
            <p:ph type="body" idx="11"/>
            <p:custDataLst>
              <p:tags r:id="rId4"/>
            </p:custDataLst>
          </p:nvPr>
        </p:nvSpPr>
        <p:spPr>
          <a:xfrm>
            <a:off x="2042160" y="1666240"/>
            <a:ext cx="3229105" cy="4216400"/>
          </a:xfrm>
        </p:spPr>
        <p:txBody>
          <a:bodyPr/>
          <a:lstStyle/>
          <a:p>
            <a:r>
              <a:rPr lang="en-US" sz="3200" dirty="0" smtClean="0"/>
              <a:t>Personal</a:t>
            </a:r>
          </a:p>
          <a:p>
            <a:r>
              <a:rPr lang="en-US" sz="3200" dirty="0" smtClean="0"/>
              <a:t>Family</a:t>
            </a:r>
          </a:p>
          <a:p>
            <a:r>
              <a:rPr lang="en-US" sz="3200" dirty="0" smtClean="0"/>
              <a:t>Working</a:t>
            </a:r>
          </a:p>
          <a:p>
            <a:r>
              <a:rPr lang="en-US" sz="3200" dirty="0" smtClean="0"/>
              <a:t>Leisure</a:t>
            </a:r>
          </a:p>
          <a:p>
            <a:r>
              <a:rPr lang="en-US" sz="3200" dirty="0" smtClean="0"/>
              <a:t>Celebrating</a:t>
            </a:r>
          </a:p>
          <a:p>
            <a:r>
              <a:rPr lang="en-US" sz="3200" dirty="0" smtClean="0"/>
              <a:t>Learning</a:t>
            </a:r>
          </a:p>
          <a:p>
            <a:r>
              <a:rPr lang="en-US" sz="3200" dirty="0" smtClean="0"/>
              <a:t>Sleeping</a:t>
            </a:r>
            <a:endParaRPr lang="en-US" sz="3200" dirty="0"/>
          </a:p>
        </p:txBody>
      </p:sp>
      <p:sp>
        <p:nvSpPr>
          <p:cNvPr id="4" name="PollCounter1"/>
          <p:cNvSpPr txBox="1"/>
          <p:nvPr>
            <p:custDataLst>
              <p:tags r:id="rId5"/>
            </p:custDataLst>
          </p:nvPr>
        </p:nvSpPr>
        <p:spPr>
          <a:xfrm>
            <a:off x="457200" y="6286500"/>
            <a:ext cx="1270000" cy="400110"/>
          </a:xfrm>
          <a:prstGeom prst="rect">
            <a:avLst/>
          </a:prstGeom>
          <a:noFill/>
          <a:ln w="12700" cmpd="sng">
            <a:solidFill>
              <a:schemeClr val="tx1"/>
            </a:solidFill>
          </a:ln>
        </p:spPr>
        <p:txBody>
          <a:bodyPr vert="horz" rtlCol="0">
            <a:spAutoFit/>
          </a:bodyPr>
          <a:lstStyle/>
          <a:p>
            <a:pPr algn="ctr"/>
            <a:r>
              <a:rPr lang="en-US" sz="2000" smtClean="0"/>
              <a:t>0 / 10</a:t>
            </a:r>
            <a:endParaRPr lang="en-US" sz="2000"/>
          </a:p>
        </p:txBody>
      </p:sp>
      <p:sp>
        <p:nvSpPr>
          <p:cNvPr id="5" name="CrossTabLblShape"/>
          <p:cNvSpPr txBox="1"/>
          <p:nvPr/>
        </p:nvSpPr>
        <p:spPr>
          <a:xfrm>
            <a:off x="1854200" y="6286500"/>
            <a:ext cx="1832105" cy="4001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US" sz="2000" smtClean="0"/>
              <a:t>Cross-tab label</a:t>
            </a:r>
            <a:endParaRPr lang="en-US" sz="2000"/>
          </a:p>
        </p:txBody>
      </p:sp>
      <p:graphicFrame>
        <p:nvGraphicFramePr>
          <p:cNvPr id="6" name="OTChartCtrl1"/>
          <p:cNvGraphicFramePr>
            <a:graphicFrameLocks noChangeAspect="1"/>
          </p:cNvGraphicFramePr>
          <p:nvPr>
            <p:custDataLst>
              <p:tags r:id="rId6"/>
            </p:custDataLst>
            <p:extLst>
              <p:ext uri="{D42A27DB-BD31-4B8C-83A1-F6EECF244321}">
                <p14:modId xmlns:p14="http://schemas.microsoft.com/office/powerpoint/2010/main" val="2556127495"/>
              </p:ext>
            </p:extLst>
          </p:nvPr>
        </p:nvGraphicFramePr>
        <p:xfrm>
          <a:off x="5334000" y="1498600"/>
          <a:ext cx="3992418" cy="313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90" name="Chart" r:id="rId9" imgW="3558469" imgH="2796512" progId="MSGraph.Chart.8">
                  <p:embed followColorScheme="full"/>
                </p:oleObj>
              </mc:Choice>
              <mc:Fallback>
                <p:oleObj name="Chart" r:id="rId9" imgW="3558469" imgH="2796512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334000" y="1498600"/>
                        <a:ext cx="3992418" cy="3136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EndVoteShape"/>
          <p:cNvSpPr txBox="1"/>
          <p:nvPr/>
        </p:nvSpPr>
        <p:spPr>
          <a:xfrm>
            <a:off x="-1270000" y="0"/>
            <a:ext cx="1143000" cy="46166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 </a:t>
            </a:r>
            <a:endParaRPr lang="en-US"/>
          </a:p>
        </p:txBody>
      </p:sp>
    </p:spTree>
    <p:custDataLst>
      <p:tags r:id="rId2"/>
    </p:custDataLst>
    <p:controls>
      <mc:AlternateContent xmlns:mc="http://schemas.openxmlformats.org/markup-compatibility/2006">
        <mc:Choice xmlns:v="urn:schemas-microsoft-com:vml" Requires="v">
          <p:control spid="14391" name="OPActiveX" r:id="rId7" imgW="380880" imgH="380880"/>
        </mc:Choice>
        <mc:Fallback>
          <p:control name="OPActiveX" r:id="rId7" imgW="380880" imgH="380880">
            <p:pic>
              <p:nvPicPr>
                <p:cNvPr id="8" name="OPActiveX" hidden="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1"/>
                <a:srcRect/>
                <a:stretch>
                  <a:fillRect/>
                </a:stretch>
              </p:blipFill>
              <p:spPr bwMode="auto">
                <a:xfrm>
                  <a:off x="-2540000" y="2540000"/>
                  <a:ext cx="381000" cy="3810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702271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6" grpId="0"/>
      <p:bldP spid="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xtA"/>
          <p:cNvSpPr>
            <a:spLocks noGrp="1"/>
          </p:cNvSpPr>
          <p:nvPr>
            <p:ph type="title" idx="10"/>
            <p:custDataLst>
              <p:tags r:id="rId3"/>
            </p:custDataLst>
          </p:nvPr>
        </p:nvSpPr>
        <p:spPr>
          <a:xfrm>
            <a:off x="989012" y="279400"/>
            <a:ext cx="10972800" cy="1143000"/>
          </a:xfrm>
        </p:spPr>
        <p:txBody>
          <a:bodyPr>
            <a:normAutofit fontScale="90000"/>
          </a:bodyPr>
          <a:lstStyle/>
          <a:p>
            <a:r>
              <a:rPr lang="en-US" sz="2400" b="1" dirty="0" smtClean="0">
                <a:solidFill>
                  <a:srgbClr val="FE750E"/>
                </a:solidFill>
              </a:rPr>
              <a:t>ADDITONAL NOTES:</a:t>
            </a:r>
            <a:br>
              <a:rPr lang="en-US" sz="2400" b="1" dirty="0" smtClean="0">
                <a:solidFill>
                  <a:srgbClr val="FE750E"/>
                </a:solidFill>
              </a:rPr>
            </a:br>
            <a:r>
              <a:rPr lang="en-US" sz="2400" dirty="0" smtClean="0">
                <a:solidFill>
                  <a:srgbClr val="FE750E"/>
                </a:solidFill>
              </a:rPr>
              <a:t>I </a:t>
            </a:r>
            <a:r>
              <a:rPr lang="en-US" sz="2400" dirty="0">
                <a:solidFill>
                  <a:srgbClr val="FE750E"/>
                </a:solidFill>
              </a:rPr>
              <a:t>can have the Greatest Impact on reducing obesity by developing and implementing Little “p” Policy for the following areas:</a:t>
            </a:r>
          </a:p>
        </p:txBody>
      </p:sp>
      <p:sp>
        <p:nvSpPr>
          <p:cNvPr id="3" name="ContextB"/>
          <p:cNvSpPr>
            <a:spLocks noGrp="1"/>
          </p:cNvSpPr>
          <p:nvPr>
            <p:ph type="body" idx="11"/>
            <p:custDataLst>
              <p:tags r:id="rId4"/>
            </p:custDataLst>
          </p:nvPr>
        </p:nvSpPr>
        <p:spPr>
          <a:xfrm>
            <a:off x="2042160" y="1666240"/>
            <a:ext cx="9386252" cy="3591560"/>
          </a:xfrm>
        </p:spPr>
        <p:txBody>
          <a:bodyPr/>
          <a:lstStyle/>
          <a:p>
            <a:pPr marL="152453" indent="0">
              <a:buNone/>
            </a:pPr>
            <a:endParaRPr lang="en-US" sz="3200" dirty="0"/>
          </a:p>
        </p:txBody>
      </p:sp>
      <p:sp>
        <p:nvSpPr>
          <p:cNvPr id="4" name="PollCounter1"/>
          <p:cNvSpPr txBox="1"/>
          <p:nvPr>
            <p:custDataLst>
              <p:tags r:id="rId5"/>
            </p:custDataLst>
          </p:nvPr>
        </p:nvSpPr>
        <p:spPr>
          <a:xfrm>
            <a:off x="457200" y="6286500"/>
            <a:ext cx="1270000" cy="400110"/>
          </a:xfrm>
          <a:prstGeom prst="rect">
            <a:avLst/>
          </a:prstGeom>
          <a:noFill/>
          <a:ln w="12700" cmpd="sng">
            <a:solidFill>
              <a:schemeClr val="tx1"/>
            </a:solidFill>
          </a:ln>
        </p:spPr>
        <p:txBody>
          <a:bodyPr vert="horz" rtlCol="0">
            <a:spAutoFit/>
          </a:bodyPr>
          <a:lstStyle/>
          <a:p>
            <a:pPr algn="ctr"/>
            <a:r>
              <a:rPr lang="en-US" sz="2000" smtClean="0"/>
              <a:t>0 / 10</a:t>
            </a:r>
            <a:endParaRPr lang="en-US" sz="2000"/>
          </a:p>
        </p:txBody>
      </p:sp>
      <p:sp>
        <p:nvSpPr>
          <p:cNvPr id="5" name="CrossTabLblShape"/>
          <p:cNvSpPr txBox="1"/>
          <p:nvPr/>
        </p:nvSpPr>
        <p:spPr>
          <a:xfrm>
            <a:off x="1854200" y="6286500"/>
            <a:ext cx="1832105" cy="4001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US" sz="2000" smtClean="0"/>
              <a:t>Cross-tab label</a:t>
            </a:r>
            <a:endParaRPr lang="en-US" sz="2000"/>
          </a:p>
        </p:txBody>
      </p:sp>
      <p:sp>
        <p:nvSpPr>
          <p:cNvPr id="7" name="EndVoteShape"/>
          <p:cNvSpPr txBox="1"/>
          <p:nvPr/>
        </p:nvSpPr>
        <p:spPr>
          <a:xfrm>
            <a:off x="-1270000" y="0"/>
            <a:ext cx="1143000" cy="46166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 </a:t>
            </a:r>
            <a:endParaRPr lang="en-US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8642045"/>
              </p:ext>
            </p:extLst>
          </p:nvPr>
        </p:nvGraphicFramePr>
        <p:xfrm>
          <a:off x="2042159" y="1752604"/>
          <a:ext cx="9386252" cy="42671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46061"/>
                <a:gridCol w="2346061"/>
                <a:gridCol w="2347065"/>
                <a:gridCol w="2347065"/>
              </a:tblGrid>
              <a:tr h="354233">
                <a:tc gridSpan="4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Personal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423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Problem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Identification and definition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423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Solutions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Self – start with Sleep, Leisure, Satisfying Job (concrete solution!)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423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54233">
                <a:tc gridSpan="4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Work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423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Problem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Staffing Issues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2486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Solutions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Right people for the job, Long training period, Staffing agency expensive, rethink staffing needs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423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Action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Try out different Solutions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423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5423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Problem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SNAP Education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423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Concrete Steps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USDA requires “clients” develop solutions; safe waling place; walks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custDataLst>
      <p:tags r:id="rId2"/>
    </p:custDataLst>
    <p:controls>
      <mc:AlternateContent xmlns:mc="http://schemas.openxmlformats.org/markup-compatibility/2006">
        <mc:Choice xmlns:v="urn:schemas-microsoft-com:vml" Requires="v">
          <p:control spid="22531" name="OPActiveX" r:id="rId6" imgW="380880" imgH="380880"/>
        </mc:Choice>
        <mc:Fallback>
          <p:control name="OPActiveX" r:id="rId6" imgW="380880" imgH="380880">
            <p:pic>
              <p:nvPicPr>
                <p:cNvPr id="8" name="OPActiveX" hidden="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8"/>
                <a:srcRect/>
                <a:stretch>
                  <a:fillRect/>
                </a:stretch>
              </p:blipFill>
              <p:spPr bwMode="auto">
                <a:xfrm>
                  <a:off x="-2540000" y="2540000"/>
                  <a:ext cx="381000" cy="3810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760046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xtA"/>
          <p:cNvSpPr>
            <a:spLocks noGrp="1"/>
          </p:cNvSpPr>
          <p:nvPr>
            <p:ph type="title" idx="10"/>
            <p:custDataLst>
              <p:tags r:id="rId3"/>
            </p:custDataLst>
          </p:nvPr>
        </p:nvSpPr>
        <p:spPr>
          <a:xfrm>
            <a:off x="989012" y="279400"/>
            <a:ext cx="10972800" cy="1143000"/>
          </a:xfrm>
        </p:spPr>
        <p:txBody>
          <a:bodyPr>
            <a:normAutofit fontScale="90000"/>
          </a:bodyPr>
          <a:lstStyle/>
          <a:p>
            <a:r>
              <a:rPr lang="en-US" sz="2400" b="1" dirty="0" smtClean="0">
                <a:solidFill>
                  <a:srgbClr val="FE750E"/>
                </a:solidFill>
              </a:rPr>
              <a:t>ADDITONAL NOTES: (Continued)</a:t>
            </a:r>
            <a:br>
              <a:rPr lang="en-US" sz="2400" b="1" dirty="0" smtClean="0">
                <a:solidFill>
                  <a:srgbClr val="FE750E"/>
                </a:solidFill>
              </a:rPr>
            </a:br>
            <a:r>
              <a:rPr lang="en-US" sz="2400" dirty="0" smtClean="0">
                <a:solidFill>
                  <a:srgbClr val="FE750E"/>
                </a:solidFill>
              </a:rPr>
              <a:t>I </a:t>
            </a:r>
            <a:r>
              <a:rPr lang="en-US" sz="2400" dirty="0">
                <a:solidFill>
                  <a:srgbClr val="FE750E"/>
                </a:solidFill>
              </a:rPr>
              <a:t>can have the Greatest Impact on reducing obesity by developing and implementing Little “p” Policy for the following areas:</a:t>
            </a:r>
          </a:p>
        </p:txBody>
      </p:sp>
      <p:sp>
        <p:nvSpPr>
          <p:cNvPr id="4" name="PollCounter1"/>
          <p:cNvSpPr txBox="1"/>
          <p:nvPr>
            <p:custDataLst>
              <p:tags r:id="rId4"/>
            </p:custDataLst>
          </p:nvPr>
        </p:nvSpPr>
        <p:spPr>
          <a:xfrm>
            <a:off x="457200" y="6286500"/>
            <a:ext cx="1270000" cy="400110"/>
          </a:xfrm>
          <a:prstGeom prst="rect">
            <a:avLst/>
          </a:prstGeom>
          <a:noFill/>
          <a:ln w="12700" cmpd="sng">
            <a:solidFill>
              <a:schemeClr val="tx1"/>
            </a:solidFill>
          </a:ln>
        </p:spPr>
        <p:txBody>
          <a:bodyPr vert="horz" rtlCol="0">
            <a:spAutoFit/>
          </a:bodyPr>
          <a:lstStyle/>
          <a:p>
            <a:pPr algn="ctr"/>
            <a:r>
              <a:rPr lang="en-US" sz="2000" smtClean="0"/>
              <a:t>0 / 10</a:t>
            </a:r>
            <a:endParaRPr lang="en-US" sz="2000"/>
          </a:p>
        </p:txBody>
      </p:sp>
      <p:sp>
        <p:nvSpPr>
          <p:cNvPr id="5" name="CrossTabLblShape"/>
          <p:cNvSpPr txBox="1"/>
          <p:nvPr/>
        </p:nvSpPr>
        <p:spPr>
          <a:xfrm>
            <a:off x="1854200" y="6286500"/>
            <a:ext cx="1832105" cy="4001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US" sz="2000" smtClean="0"/>
              <a:t>Cross-tab label</a:t>
            </a:r>
            <a:endParaRPr lang="en-US" sz="2000"/>
          </a:p>
        </p:txBody>
      </p:sp>
      <p:sp>
        <p:nvSpPr>
          <p:cNvPr id="7" name="EndVoteShape"/>
          <p:cNvSpPr txBox="1"/>
          <p:nvPr/>
        </p:nvSpPr>
        <p:spPr>
          <a:xfrm>
            <a:off x="-1270000" y="0"/>
            <a:ext cx="1143000" cy="46166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 </a:t>
            </a:r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3035691"/>
              </p:ext>
            </p:extLst>
          </p:nvPr>
        </p:nvGraphicFramePr>
        <p:xfrm>
          <a:off x="2036505" y="1725323"/>
          <a:ext cx="9391908" cy="429447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47475"/>
                <a:gridCol w="2347475"/>
                <a:gridCol w="2348479"/>
                <a:gridCol w="2348479"/>
              </a:tblGrid>
              <a:tr h="45372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Problem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Decrease sugary beverages; $’s from beverage companies to schools; mixed messages; lowest person on totem pole, What can “she do?”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531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Solutions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Advisory Council; Inform Community; Consumer positions?; Consumer Concers?; negotiated solutions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108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01080">
                <a:tc gridSpan="4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Physical Activity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108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Problem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Balance of Activities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5372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Solutions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Physical Activity = Stress reducer; without calorie increase; exercise has to happen; protected time/scheduled time in a “joyful way” = wanting to do it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108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01080">
                <a:tc gridSpan="4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Restrictions on Sweets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595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Problem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Easily available; carbs are more than sweets; in our culture to have sweets; sweets used for rewards and awards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108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Solutions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Cannot eat sweets (migraines); alcohol, wine, pepperoni (migraines)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108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01080">
                <a:tc gridSpan="4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Life/Work Balance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0215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Problem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Sick older dog = hours; Carbs = weight; Stress = elevated Cholesterol levels; fulfilling/job satisfaction; Can’t escape cell phones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0496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Solutions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Happy = exercise, getting outdoors; 7 </a:t>
                      </a:r>
                      <a:r>
                        <a:rPr lang="en-US" sz="1100" dirty="0" err="1">
                          <a:effectLst/>
                        </a:rPr>
                        <a:t>hrs</a:t>
                      </a:r>
                      <a:r>
                        <a:rPr lang="en-US" sz="1100" dirty="0">
                          <a:effectLst/>
                        </a:rPr>
                        <a:t> sleep; protect time, schedule and emotionally protect; tradeoffs = $’s and personal attainment; define success among areas of value; Millennials – companies do not invest in employees like they did with our parents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Rectangle 1"/>
          <p:cNvSpPr>
            <a:spLocks noGrp="1" noChangeArrowheads="1"/>
          </p:cNvSpPr>
          <p:nvPr>
            <p:ph type="body" idx="11"/>
          </p:nvPr>
        </p:nvSpPr>
        <p:spPr bwMode="auto">
          <a:xfrm>
            <a:off x="2036505" y="1725321"/>
            <a:ext cx="9391908" cy="35324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</p:spTree>
    <p:custDataLst>
      <p:tags r:id="rId2"/>
    </p:custDataLst>
    <p:controls>
      <mc:AlternateContent xmlns:mc="http://schemas.openxmlformats.org/markup-compatibility/2006">
        <mc:Choice xmlns:v="urn:schemas-microsoft-com:vml" Requires="v">
          <p:control spid="23554" name="OPActiveX" r:id="rId5" imgW="380880" imgH="380880"/>
        </mc:Choice>
        <mc:Fallback>
          <p:control name="OPActiveX" r:id="rId5" imgW="380880" imgH="380880">
            <p:pic>
              <p:nvPicPr>
                <p:cNvPr id="8" name="OPActiveX" hidden="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7"/>
                <a:srcRect/>
                <a:stretch>
                  <a:fillRect/>
                </a:stretch>
              </p:blipFill>
              <p:spPr bwMode="auto">
                <a:xfrm>
                  <a:off x="-2540000" y="2540000"/>
                  <a:ext cx="381000" cy="3810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1491758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98612" y="990600"/>
            <a:ext cx="91440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E750E"/>
                </a:solidFill>
              </a:rPr>
              <a:t>Camille D. Miller</a:t>
            </a:r>
          </a:p>
          <a:p>
            <a:pPr algn="ctr"/>
            <a:r>
              <a:rPr lang="en-US" sz="3600" dirty="0" smtClean="0">
                <a:solidFill>
                  <a:srgbClr val="FCB22C"/>
                </a:solidFill>
              </a:rPr>
              <a:t>President/CEO</a:t>
            </a:r>
          </a:p>
          <a:p>
            <a:pPr algn="ctr"/>
            <a:r>
              <a:rPr lang="en-US" sz="3600" dirty="0" smtClean="0">
                <a:solidFill>
                  <a:srgbClr val="FCB22C"/>
                </a:solidFill>
              </a:rPr>
              <a:t>Texas Health Institute</a:t>
            </a:r>
          </a:p>
          <a:p>
            <a:pPr algn="ctr"/>
            <a:r>
              <a:rPr lang="en-US" sz="3600" dirty="0" smtClean="0">
                <a:hlinkClick r:id="rId2"/>
              </a:rPr>
              <a:t>cmiller@texashealthinstitute.org</a:t>
            </a:r>
            <a:endParaRPr lang="en-US" sz="3600" dirty="0" smtClean="0"/>
          </a:p>
          <a:p>
            <a:pPr algn="ctr"/>
            <a:r>
              <a:rPr lang="en-US" sz="3200" dirty="0" smtClean="0"/>
              <a:t>512-279-3910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348" y="4953000"/>
            <a:ext cx="6358128" cy="116433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598612" y="396240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Special Thanks to Our Session Sponsors: TAMU &amp; </a:t>
            </a:r>
            <a:r>
              <a:rPr lang="en-US" dirty="0" smtClean="0"/>
              <a:t>USDA</a:t>
            </a:r>
          </a:p>
        </p:txBody>
      </p:sp>
    </p:spTree>
    <p:extLst>
      <p:ext uri="{BB962C8B-B14F-4D97-AF65-F5344CB8AC3E}">
        <p14:creationId xmlns:p14="http://schemas.microsoft.com/office/powerpoint/2010/main" val="1395885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xtA"/>
          <p:cNvSpPr>
            <a:spLocks noGrp="1"/>
          </p:cNvSpPr>
          <p:nvPr>
            <p:ph type="title" idx="10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FE750E"/>
                </a:solidFill>
              </a:rPr>
              <a:t>In Which State Do </a:t>
            </a:r>
            <a:r>
              <a:rPr lang="en-US" sz="4000" dirty="0">
                <a:solidFill>
                  <a:srgbClr val="FE750E"/>
                </a:solidFill>
              </a:rPr>
              <a:t>Y</a:t>
            </a:r>
            <a:r>
              <a:rPr lang="en-US" sz="4000" dirty="0" smtClean="0">
                <a:solidFill>
                  <a:srgbClr val="FE750E"/>
                </a:solidFill>
              </a:rPr>
              <a:t>ou Reside?</a:t>
            </a:r>
            <a:endParaRPr lang="en-US" sz="4000" dirty="0">
              <a:solidFill>
                <a:srgbClr val="FE750E"/>
              </a:solidFill>
            </a:endParaRPr>
          </a:p>
        </p:txBody>
      </p:sp>
      <p:sp>
        <p:nvSpPr>
          <p:cNvPr id="3" name="ContextB"/>
          <p:cNvSpPr>
            <a:spLocks noGrp="1"/>
          </p:cNvSpPr>
          <p:nvPr>
            <p:ph type="body" idx="11"/>
            <p:custDataLst>
              <p:tags r:id="rId4"/>
            </p:custDataLst>
          </p:nvPr>
        </p:nvSpPr>
        <p:spPr>
          <a:xfrm>
            <a:off x="455612" y="1524000"/>
            <a:ext cx="5080000" cy="4191000"/>
          </a:xfrm>
        </p:spPr>
        <p:txBody>
          <a:bodyPr/>
          <a:lstStyle/>
          <a:p>
            <a:r>
              <a:rPr lang="en-US" sz="3200" dirty="0" smtClean="0"/>
              <a:t>Alabama</a:t>
            </a:r>
          </a:p>
          <a:p>
            <a:r>
              <a:rPr lang="en-US" sz="3200" dirty="0" smtClean="0"/>
              <a:t>Arkansas</a:t>
            </a:r>
          </a:p>
          <a:p>
            <a:r>
              <a:rPr lang="en-US" sz="3200" dirty="0" smtClean="0"/>
              <a:t>Florida</a:t>
            </a:r>
          </a:p>
          <a:p>
            <a:r>
              <a:rPr lang="en-US" sz="3200" dirty="0" smtClean="0"/>
              <a:t>Georgia</a:t>
            </a:r>
          </a:p>
          <a:p>
            <a:r>
              <a:rPr lang="en-US" sz="3200" dirty="0" smtClean="0"/>
              <a:t>Kentucky</a:t>
            </a:r>
          </a:p>
          <a:p>
            <a:r>
              <a:rPr lang="en-US" sz="3200" dirty="0" smtClean="0"/>
              <a:t>Missouri</a:t>
            </a:r>
          </a:p>
          <a:p>
            <a:r>
              <a:rPr lang="en-US" sz="3200" dirty="0" smtClean="0"/>
              <a:t>Mississippi</a:t>
            </a:r>
          </a:p>
          <a:p>
            <a:r>
              <a:rPr lang="en-US" sz="3200" dirty="0" smtClean="0"/>
              <a:t>Missouri</a:t>
            </a:r>
            <a:endParaRPr lang="en-US" sz="3200" dirty="0"/>
          </a:p>
        </p:txBody>
      </p:sp>
      <p:sp>
        <p:nvSpPr>
          <p:cNvPr id="4" name="PollCounter1"/>
          <p:cNvSpPr txBox="1"/>
          <p:nvPr>
            <p:custDataLst>
              <p:tags r:id="rId5"/>
            </p:custDataLst>
          </p:nvPr>
        </p:nvSpPr>
        <p:spPr>
          <a:xfrm>
            <a:off x="457200" y="6286500"/>
            <a:ext cx="1270000" cy="400110"/>
          </a:xfrm>
          <a:prstGeom prst="rect">
            <a:avLst/>
          </a:prstGeom>
          <a:noFill/>
          <a:ln w="12700" cmpd="sng">
            <a:solidFill>
              <a:schemeClr val="tx1"/>
            </a:solidFill>
          </a:ln>
        </p:spPr>
        <p:txBody>
          <a:bodyPr vert="horz" rtlCol="0">
            <a:spAutoFit/>
          </a:bodyPr>
          <a:lstStyle/>
          <a:p>
            <a:pPr algn="ctr"/>
            <a:r>
              <a:rPr lang="en-US" sz="2000" smtClean="0"/>
              <a:t>0 / 10</a:t>
            </a:r>
            <a:endParaRPr lang="en-US" sz="2000"/>
          </a:p>
        </p:txBody>
      </p:sp>
      <p:sp>
        <p:nvSpPr>
          <p:cNvPr id="5" name="CrossTabLblShape"/>
          <p:cNvSpPr txBox="1"/>
          <p:nvPr/>
        </p:nvSpPr>
        <p:spPr>
          <a:xfrm>
            <a:off x="1854200" y="6286500"/>
            <a:ext cx="1832105" cy="4001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US" sz="2000" smtClean="0"/>
              <a:t>Cross-tab label</a:t>
            </a:r>
            <a:endParaRPr lang="en-US" sz="2000"/>
          </a:p>
        </p:txBody>
      </p:sp>
      <p:graphicFrame>
        <p:nvGraphicFramePr>
          <p:cNvPr id="6" name="OTChartCtrl1"/>
          <p:cNvGraphicFramePr>
            <a:graphicFrameLocks noChangeAspect="1"/>
          </p:cNvGraphicFramePr>
          <p:nvPr>
            <p:custDataLst>
              <p:tags r:id="rId6"/>
            </p:custDataLst>
            <p:extLst>
              <p:ext uri="{D42A27DB-BD31-4B8C-83A1-F6EECF244321}">
                <p14:modId xmlns:p14="http://schemas.microsoft.com/office/powerpoint/2010/main" val="2046225727"/>
              </p:ext>
            </p:extLst>
          </p:nvPr>
        </p:nvGraphicFramePr>
        <p:xfrm>
          <a:off x="5334000" y="1498600"/>
          <a:ext cx="3992418" cy="313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4" name="Chart" r:id="rId9" imgW="3558553" imgH="2796512" progId="MSGraph.Chart.8">
                  <p:embed followColorScheme="full"/>
                </p:oleObj>
              </mc:Choice>
              <mc:Fallback>
                <p:oleObj name="Chart" r:id="rId9" imgW="3558553" imgH="2796512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334000" y="1498600"/>
                        <a:ext cx="3992418" cy="3136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EndVoteShape"/>
          <p:cNvSpPr txBox="1"/>
          <p:nvPr/>
        </p:nvSpPr>
        <p:spPr>
          <a:xfrm>
            <a:off x="-1270000" y="0"/>
            <a:ext cx="1143000" cy="46166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 </a:t>
            </a:r>
            <a:endParaRPr lang="en-US"/>
          </a:p>
        </p:txBody>
      </p:sp>
    </p:spTree>
    <p:custDataLst>
      <p:tags r:id="rId2"/>
    </p:custDataLst>
    <p:controls>
      <mc:AlternateContent xmlns:mc="http://schemas.openxmlformats.org/markup-compatibility/2006">
        <mc:Choice xmlns:v="urn:schemas-microsoft-com:vml" Requires="v">
          <p:control spid="2115" name="OPActiveX" r:id="rId7" imgW="380880" imgH="380880"/>
        </mc:Choice>
        <mc:Fallback>
          <p:control name="OPActiveX" r:id="rId7" imgW="380880" imgH="380880">
            <p:pic>
              <p:nvPicPr>
                <p:cNvPr id="8" name="OPActiveX" hidden="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1"/>
                <a:srcRect/>
                <a:stretch>
                  <a:fillRect/>
                </a:stretch>
              </p:blipFill>
              <p:spPr bwMode="auto">
                <a:xfrm>
                  <a:off x="-2540000" y="2540000"/>
                  <a:ext cx="381000" cy="3810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3649248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xtA"/>
          <p:cNvSpPr>
            <a:spLocks noGrp="1"/>
          </p:cNvSpPr>
          <p:nvPr>
            <p:ph type="title" idx="10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FE750E"/>
                </a:solidFill>
              </a:rPr>
              <a:t>In Which State Do You Reside?</a:t>
            </a:r>
            <a:endParaRPr lang="en-US" sz="4000" dirty="0">
              <a:solidFill>
                <a:srgbClr val="FE750E"/>
              </a:solidFill>
            </a:endParaRPr>
          </a:p>
        </p:txBody>
      </p:sp>
      <p:sp>
        <p:nvSpPr>
          <p:cNvPr id="3" name="ContextB"/>
          <p:cNvSpPr>
            <a:spLocks noGrp="1"/>
          </p:cNvSpPr>
          <p:nvPr>
            <p:ph type="body" idx="11"/>
            <p:custDataLst>
              <p:tags r:id="rId4"/>
            </p:custDataLst>
          </p:nvPr>
        </p:nvSpPr>
        <p:spPr>
          <a:xfrm>
            <a:off x="457200" y="1498600"/>
            <a:ext cx="5080000" cy="4521200"/>
          </a:xfrm>
        </p:spPr>
        <p:txBody>
          <a:bodyPr/>
          <a:lstStyle/>
          <a:p>
            <a:r>
              <a:rPr lang="en-US" sz="3200" dirty="0" smtClean="0"/>
              <a:t>New Mexico</a:t>
            </a:r>
            <a:endParaRPr lang="en-US" sz="3200" dirty="0"/>
          </a:p>
          <a:p>
            <a:r>
              <a:rPr lang="en-US" sz="3200" dirty="0" smtClean="0"/>
              <a:t>North Carolina</a:t>
            </a:r>
          </a:p>
          <a:p>
            <a:r>
              <a:rPr lang="en-US" sz="3200" dirty="0" smtClean="0"/>
              <a:t>Oklahoma</a:t>
            </a:r>
          </a:p>
          <a:p>
            <a:r>
              <a:rPr lang="en-US" sz="3200" dirty="0" smtClean="0"/>
              <a:t>South Carolina</a:t>
            </a:r>
          </a:p>
          <a:p>
            <a:r>
              <a:rPr lang="en-US" sz="3200" dirty="0" smtClean="0"/>
              <a:t>Tennessee</a:t>
            </a:r>
          </a:p>
          <a:p>
            <a:r>
              <a:rPr lang="en-US" sz="3200" dirty="0" smtClean="0"/>
              <a:t>Texas</a:t>
            </a:r>
          </a:p>
          <a:p>
            <a:r>
              <a:rPr lang="en-US" sz="3200" dirty="0" smtClean="0"/>
              <a:t>West Virginia</a:t>
            </a:r>
          </a:p>
          <a:p>
            <a:r>
              <a:rPr lang="en-US" sz="3200" dirty="0" smtClean="0"/>
              <a:t>Virginia</a:t>
            </a:r>
          </a:p>
          <a:p>
            <a:r>
              <a:rPr lang="en-US" sz="3200" dirty="0" smtClean="0"/>
              <a:t>None of the Above</a:t>
            </a:r>
          </a:p>
        </p:txBody>
      </p:sp>
      <p:sp>
        <p:nvSpPr>
          <p:cNvPr id="4" name="PollCounter1"/>
          <p:cNvSpPr txBox="1"/>
          <p:nvPr>
            <p:custDataLst>
              <p:tags r:id="rId5"/>
            </p:custDataLst>
          </p:nvPr>
        </p:nvSpPr>
        <p:spPr>
          <a:xfrm>
            <a:off x="457200" y="6286500"/>
            <a:ext cx="1270000" cy="400110"/>
          </a:xfrm>
          <a:prstGeom prst="rect">
            <a:avLst/>
          </a:prstGeom>
          <a:noFill/>
          <a:ln w="12700" cmpd="sng">
            <a:solidFill>
              <a:schemeClr val="tx1"/>
            </a:solidFill>
          </a:ln>
        </p:spPr>
        <p:txBody>
          <a:bodyPr vert="horz" rtlCol="0">
            <a:spAutoFit/>
          </a:bodyPr>
          <a:lstStyle/>
          <a:p>
            <a:pPr algn="ctr"/>
            <a:r>
              <a:rPr lang="en-US" sz="2000" smtClean="0"/>
              <a:t>4 / 10</a:t>
            </a:r>
            <a:endParaRPr lang="en-US" sz="2000"/>
          </a:p>
        </p:txBody>
      </p:sp>
      <p:sp>
        <p:nvSpPr>
          <p:cNvPr id="5" name="CrossTabLblShape"/>
          <p:cNvSpPr txBox="1"/>
          <p:nvPr/>
        </p:nvSpPr>
        <p:spPr>
          <a:xfrm>
            <a:off x="1854200" y="6286500"/>
            <a:ext cx="1832105" cy="4001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US" sz="2000" smtClean="0"/>
              <a:t>Cross-tab label</a:t>
            </a:r>
            <a:endParaRPr lang="en-US" sz="2000"/>
          </a:p>
        </p:txBody>
      </p:sp>
      <p:graphicFrame>
        <p:nvGraphicFramePr>
          <p:cNvPr id="6" name="OTChartCtrl1"/>
          <p:cNvGraphicFramePr>
            <a:graphicFrameLocks noChangeAspect="1"/>
          </p:cNvGraphicFramePr>
          <p:nvPr>
            <p:custDataLst>
              <p:tags r:id="rId6"/>
            </p:custDataLst>
            <p:extLst>
              <p:ext uri="{D42A27DB-BD31-4B8C-83A1-F6EECF244321}">
                <p14:modId xmlns:p14="http://schemas.microsoft.com/office/powerpoint/2010/main" val="2202540225"/>
              </p:ext>
            </p:extLst>
          </p:nvPr>
        </p:nvGraphicFramePr>
        <p:xfrm>
          <a:off x="5334000" y="1498600"/>
          <a:ext cx="3992418" cy="313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7" name="Chart" r:id="rId9" imgW="3558553" imgH="2796512" progId="MSGraph.Chart.8">
                  <p:embed followColorScheme="full"/>
                </p:oleObj>
              </mc:Choice>
              <mc:Fallback>
                <p:oleObj name="Chart" r:id="rId9" imgW="3558553" imgH="2796512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334000" y="1498600"/>
                        <a:ext cx="3992418" cy="3136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EndVoteShape"/>
          <p:cNvSpPr txBox="1"/>
          <p:nvPr/>
        </p:nvSpPr>
        <p:spPr>
          <a:xfrm>
            <a:off x="-1270000" y="0"/>
            <a:ext cx="1143000" cy="46166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 </a:t>
            </a:r>
            <a:endParaRPr lang="en-US"/>
          </a:p>
        </p:txBody>
      </p:sp>
    </p:spTree>
    <p:custDataLst>
      <p:tags r:id="rId2"/>
    </p:custDataLst>
    <p:controls>
      <mc:AlternateContent xmlns:mc="http://schemas.openxmlformats.org/markup-compatibility/2006">
        <mc:Choice xmlns:v="urn:schemas-microsoft-com:vml" Requires="v">
          <p:control spid="3138" name="OPActiveX" r:id="rId7" imgW="380880" imgH="380880"/>
        </mc:Choice>
        <mc:Fallback>
          <p:control name="OPActiveX" r:id="rId7" imgW="380880" imgH="380880">
            <p:pic>
              <p:nvPicPr>
                <p:cNvPr id="8" name="OPActiveX" hidden="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1"/>
                <a:srcRect/>
                <a:stretch>
                  <a:fillRect/>
                </a:stretch>
              </p:blipFill>
              <p:spPr bwMode="auto">
                <a:xfrm>
                  <a:off x="-2540000" y="2540000"/>
                  <a:ext cx="381000" cy="3810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639240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xtA"/>
          <p:cNvSpPr>
            <a:spLocks noGrp="1"/>
          </p:cNvSpPr>
          <p:nvPr>
            <p:ph type="title" idx="10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FE750E"/>
                </a:solidFill>
              </a:rPr>
              <a:t>What is your Age Category?</a:t>
            </a:r>
            <a:endParaRPr lang="en-US" sz="4000" dirty="0">
              <a:solidFill>
                <a:srgbClr val="FE750E"/>
              </a:solidFill>
            </a:endParaRPr>
          </a:p>
        </p:txBody>
      </p:sp>
      <p:sp>
        <p:nvSpPr>
          <p:cNvPr id="3" name="ContextB"/>
          <p:cNvSpPr>
            <a:spLocks noGrp="1"/>
          </p:cNvSpPr>
          <p:nvPr>
            <p:ph type="body" idx="11"/>
            <p:custDataLst>
              <p:tags r:id="rId4"/>
            </p:custDataLst>
          </p:nvPr>
        </p:nvSpPr>
        <p:spPr>
          <a:xfrm>
            <a:off x="457200" y="1498600"/>
            <a:ext cx="5852160" cy="2921000"/>
          </a:xfrm>
        </p:spPr>
        <p:txBody>
          <a:bodyPr/>
          <a:lstStyle/>
          <a:p>
            <a:r>
              <a:rPr lang="en-US" sz="2800" dirty="0" smtClean="0"/>
              <a:t>Greatest Generation  (1925-1945)</a:t>
            </a:r>
            <a:endParaRPr lang="en-US" sz="2800" dirty="0"/>
          </a:p>
          <a:p>
            <a:r>
              <a:rPr lang="es-US" sz="2800" dirty="0" err="1" smtClean="0"/>
              <a:t>Baby</a:t>
            </a:r>
            <a:r>
              <a:rPr lang="es-US" sz="2800" dirty="0" smtClean="0"/>
              <a:t> </a:t>
            </a:r>
            <a:r>
              <a:rPr lang="es-US" sz="2800" dirty="0" err="1" smtClean="0"/>
              <a:t>Boomers</a:t>
            </a:r>
            <a:r>
              <a:rPr lang="es-US" sz="2800" dirty="0" smtClean="0"/>
              <a:t> (1946-1964)</a:t>
            </a:r>
          </a:p>
          <a:p>
            <a:r>
              <a:rPr lang="es-US" sz="2800" dirty="0" err="1" smtClean="0"/>
              <a:t>Generation</a:t>
            </a:r>
            <a:r>
              <a:rPr lang="es-US" sz="2800" dirty="0" smtClean="0"/>
              <a:t> X (1965-1980)</a:t>
            </a:r>
          </a:p>
          <a:p>
            <a:r>
              <a:rPr lang="es-US" sz="2800" dirty="0" err="1" smtClean="0"/>
              <a:t>Millenials-GenY</a:t>
            </a:r>
            <a:r>
              <a:rPr lang="es-US" sz="2800" dirty="0" smtClean="0"/>
              <a:t> (1981-2000)</a:t>
            </a:r>
          </a:p>
          <a:p>
            <a:endParaRPr lang="en-US" sz="2400" dirty="0" smtClean="0"/>
          </a:p>
        </p:txBody>
      </p:sp>
      <p:sp>
        <p:nvSpPr>
          <p:cNvPr id="4" name="PollCounter1"/>
          <p:cNvSpPr txBox="1"/>
          <p:nvPr>
            <p:custDataLst>
              <p:tags r:id="rId5"/>
            </p:custDataLst>
          </p:nvPr>
        </p:nvSpPr>
        <p:spPr>
          <a:xfrm>
            <a:off x="457200" y="6286500"/>
            <a:ext cx="1270000" cy="400110"/>
          </a:xfrm>
          <a:prstGeom prst="rect">
            <a:avLst/>
          </a:prstGeom>
          <a:noFill/>
          <a:ln w="12700" cmpd="sng">
            <a:solidFill>
              <a:schemeClr val="tx1"/>
            </a:solidFill>
          </a:ln>
        </p:spPr>
        <p:txBody>
          <a:bodyPr vert="horz" rtlCol="0">
            <a:spAutoFit/>
          </a:bodyPr>
          <a:lstStyle/>
          <a:p>
            <a:pPr algn="ctr"/>
            <a:r>
              <a:rPr lang="en-US" sz="2000" smtClean="0"/>
              <a:t>4 / 10</a:t>
            </a:r>
            <a:endParaRPr lang="en-US" sz="2000"/>
          </a:p>
        </p:txBody>
      </p:sp>
      <p:sp>
        <p:nvSpPr>
          <p:cNvPr id="5" name="CrossTabLblShape"/>
          <p:cNvSpPr txBox="1"/>
          <p:nvPr/>
        </p:nvSpPr>
        <p:spPr>
          <a:xfrm>
            <a:off x="1854200" y="6286500"/>
            <a:ext cx="1832105" cy="4001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US" sz="2000" smtClean="0"/>
              <a:t>Cross-tab label</a:t>
            </a:r>
            <a:endParaRPr lang="en-US" sz="2000"/>
          </a:p>
        </p:txBody>
      </p:sp>
      <p:graphicFrame>
        <p:nvGraphicFramePr>
          <p:cNvPr id="6" name="OTChartCtrl1"/>
          <p:cNvGraphicFramePr>
            <a:graphicFrameLocks noChangeAspect="1"/>
          </p:cNvGraphicFramePr>
          <p:nvPr>
            <p:custDataLst>
              <p:tags r:id="rId6"/>
            </p:custDataLst>
            <p:extLst>
              <p:ext uri="{D42A27DB-BD31-4B8C-83A1-F6EECF244321}">
                <p14:modId xmlns:p14="http://schemas.microsoft.com/office/powerpoint/2010/main" val="4106532461"/>
              </p:ext>
            </p:extLst>
          </p:nvPr>
        </p:nvGraphicFramePr>
        <p:xfrm>
          <a:off x="6780212" y="2514600"/>
          <a:ext cx="3992418" cy="313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0" name="Chart" r:id="rId9" imgW="3558553" imgH="2796512" progId="MSGraph.Chart.8">
                  <p:embed followColorScheme="full"/>
                </p:oleObj>
              </mc:Choice>
              <mc:Fallback>
                <p:oleObj name="Chart" r:id="rId9" imgW="3558553" imgH="2796512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6780212" y="2514600"/>
                        <a:ext cx="3992418" cy="3136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EndVoteShape"/>
          <p:cNvSpPr txBox="1"/>
          <p:nvPr/>
        </p:nvSpPr>
        <p:spPr>
          <a:xfrm>
            <a:off x="-1270000" y="0"/>
            <a:ext cx="1143000" cy="46166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 </a:t>
            </a:r>
            <a:endParaRPr lang="en-US"/>
          </a:p>
        </p:txBody>
      </p:sp>
    </p:spTree>
    <p:custDataLst>
      <p:tags r:id="rId2"/>
    </p:custDataLst>
    <p:controls>
      <mc:AlternateContent xmlns:mc="http://schemas.openxmlformats.org/markup-compatibility/2006">
        <mc:Choice xmlns:v="urn:schemas-microsoft-com:vml" Requires="v">
          <p:control spid="1091" name="OPActiveX" r:id="rId7" imgW="380880" imgH="380880"/>
        </mc:Choice>
        <mc:Fallback>
          <p:control name="OPActiveX" r:id="rId7" imgW="380880" imgH="380880">
            <p:pic>
              <p:nvPicPr>
                <p:cNvPr id="8" name="OPActiveX" hidden="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1"/>
                <a:srcRect/>
                <a:stretch>
                  <a:fillRect/>
                </a:stretch>
              </p:blipFill>
              <p:spPr bwMode="auto">
                <a:xfrm>
                  <a:off x="-2540000" y="2540000"/>
                  <a:ext cx="381000" cy="3810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2997835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xtA"/>
          <p:cNvSpPr>
            <a:spLocks noGrp="1"/>
          </p:cNvSpPr>
          <p:nvPr>
            <p:ph type="title" idx="10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FE750E"/>
                </a:solidFill>
              </a:rPr>
              <a:t>Numbers of SOS’s Attended?</a:t>
            </a:r>
            <a:endParaRPr lang="en-US" sz="4000" dirty="0">
              <a:solidFill>
                <a:srgbClr val="FE750E"/>
              </a:solidFill>
            </a:endParaRPr>
          </a:p>
        </p:txBody>
      </p:sp>
      <p:sp>
        <p:nvSpPr>
          <p:cNvPr id="3" name="ContextB"/>
          <p:cNvSpPr>
            <a:spLocks noGrp="1"/>
          </p:cNvSpPr>
          <p:nvPr>
            <p:ph type="body" idx="11"/>
            <p:custDataLst>
              <p:tags r:id="rId4"/>
            </p:custDataLst>
          </p:nvPr>
        </p:nvSpPr>
        <p:spPr>
          <a:xfrm>
            <a:off x="1727200" y="1498600"/>
            <a:ext cx="3810000" cy="3454400"/>
          </a:xfrm>
        </p:spPr>
        <p:txBody>
          <a:bodyPr/>
          <a:lstStyle/>
          <a:p>
            <a:r>
              <a:rPr lang="en-US" sz="2400" dirty="0" smtClean="0"/>
              <a:t>One</a:t>
            </a:r>
          </a:p>
          <a:p>
            <a:r>
              <a:rPr lang="en-US" sz="2400" dirty="0" smtClean="0"/>
              <a:t>Two</a:t>
            </a:r>
          </a:p>
          <a:p>
            <a:r>
              <a:rPr lang="en-US" sz="2400" dirty="0" smtClean="0"/>
              <a:t>Three</a:t>
            </a:r>
          </a:p>
          <a:p>
            <a:r>
              <a:rPr lang="en-US" sz="2400" dirty="0" smtClean="0"/>
              <a:t>Four</a:t>
            </a:r>
          </a:p>
          <a:p>
            <a:r>
              <a:rPr lang="en-US" sz="2400" dirty="0" smtClean="0"/>
              <a:t>Five</a:t>
            </a:r>
          </a:p>
          <a:p>
            <a:r>
              <a:rPr lang="en-US" sz="2400" dirty="0" smtClean="0"/>
              <a:t>Six</a:t>
            </a:r>
          </a:p>
          <a:p>
            <a:r>
              <a:rPr lang="en-US" sz="2400" dirty="0" smtClean="0"/>
              <a:t>Seven</a:t>
            </a:r>
          </a:p>
          <a:p>
            <a:r>
              <a:rPr lang="en-US" sz="2400" dirty="0" smtClean="0"/>
              <a:t>Eight </a:t>
            </a:r>
          </a:p>
          <a:p>
            <a:r>
              <a:rPr lang="en-US" sz="2400" dirty="0" smtClean="0"/>
              <a:t>Nine</a:t>
            </a:r>
          </a:p>
          <a:p>
            <a:r>
              <a:rPr lang="en-US" sz="2400" dirty="0" smtClean="0"/>
              <a:t>Ten</a:t>
            </a:r>
            <a:endParaRPr lang="en-US" sz="2400" dirty="0"/>
          </a:p>
        </p:txBody>
      </p:sp>
      <p:sp>
        <p:nvSpPr>
          <p:cNvPr id="4" name="PollCounter1"/>
          <p:cNvSpPr txBox="1"/>
          <p:nvPr>
            <p:custDataLst>
              <p:tags r:id="rId5"/>
            </p:custDataLst>
          </p:nvPr>
        </p:nvSpPr>
        <p:spPr>
          <a:xfrm>
            <a:off x="457200" y="6286500"/>
            <a:ext cx="1270000" cy="400110"/>
          </a:xfrm>
          <a:prstGeom prst="rect">
            <a:avLst/>
          </a:prstGeom>
          <a:noFill/>
          <a:ln w="12700" cmpd="sng">
            <a:solidFill>
              <a:schemeClr val="tx1"/>
            </a:solidFill>
          </a:ln>
        </p:spPr>
        <p:txBody>
          <a:bodyPr vert="horz" rtlCol="0">
            <a:spAutoFit/>
          </a:bodyPr>
          <a:lstStyle/>
          <a:p>
            <a:pPr algn="ctr"/>
            <a:r>
              <a:rPr lang="en-US" sz="2000" smtClean="0"/>
              <a:t>4 / 10</a:t>
            </a:r>
            <a:endParaRPr lang="en-US" sz="2000"/>
          </a:p>
        </p:txBody>
      </p:sp>
      <p:sp>
        <p:nvSpPr>
          <p:cNvPr id="5" name="CrossTabLblShape"/>
          <p:cNvSpPr txBox="1"/>
          <p:nvPr/>
        </p:nvSpPr>
        <p:spPr>
          <a:xfrm>
            <a:off x="1854200" y="6286500"/>
            <a:ext cx="1832105" cy="4001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US" sz="2000" smtClean="0"/>
              <a:t>Cross-tab label</a:t>
            </a:r>
            <a:endParaRPr lang="en-US" sz="2000"/>
          </a:p>
        </p:txBody>
      </p:sp>
      <p:graphicFrame>
        <p:nvGraphicFramePr>
          <p:cNvPr id="6" name="OTChartCtrl1"/>
          <p:cNvGraphicFramePr>
            <a:graphicFrameLocks noChangeAspect="1"/>
          </p:cNvGraphicFramePr>
          <p:nvPr>
            <p:custDataLst>
              <p:tags r:id="rId6"/>
            </p:custDataLst>
            <p:extLst>
              <p:ext uri="{D42A27DB-BD31-4B8C-83A1-F6EECF244321}">
                <p14:modId xmlns:p14="http://schemas.microsoft.com/office/powerpoint/2010/main" val="370216070"/>
              </p:ext>
            </p:extLst>
          </p:nvPr>
        </p:nvGraphicFramePr>
        <p:xfrm>
          <a:off x="5334000" y="1498600"/>
          <a:ext cx="3992418" cy="313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2" name="Chart" r:id="rId9" imgW="3558553" imgH="2796512" progId="MSGraph.Chart.8">
                  <p:embed followColorScheme="full"/>
                </p:oleObj>
              </mc:Choice>
              <mc:Fallback>
                <p:oleObj name="Chart" r:id="rId9" imgW="3558553" imgH="2796512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334000" y="1498600"/>
                        <a:ext cx="3992418" cy="3136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EndVoteShape"/>
          <p:cNvSpPr txBox="1"/>
          <p:nvPr/>
        </p:nvSpPr>
        <p:spPr>
          <a:xfrm>
            <a:off x="-1270000" y="0"/>
            <a:ext cx="1143000" cy="46166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31812" y="5334000"/>
            <a:ext cx="11049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/>
              <a:t>Little Rock 2007; Birmingham 2008; Austin 2009; Atlanta 2010; New Orleans 2011; </a:t>
            </a:r>
          </a:p>
          <a:p>
            <a:pPr algn="ctr"/>
            <a:r>
              <a:rPr lang="en-US" sz="1800" dirty="0" smtClean="0"/>
              <a:t>Charlotte 2013; Nashville 2013; Louisville 2014; Jackson 2015</a:t>
            </a:r>
            <a:endParaRPr lang="en-US" sz="1800" dirty="0"/>
          </a:p>
        </p:txBody>
      </p:sp>
    </p:spTree>
    <p:custDataLst>
      <p:tags r:id="rId2"/>
    </p:custDataLst>
    <p:controls>
      <mc:AlternateContent xmlns:mc="http://schemas.openxmlformats.org/markup-compatibility/2006">
        <mc:Choice xmlns:v="urn:schemas-microsoft-com:vml" Requires="v">
          <p:control spid="4163" name="OPActiveX" r:id="rId7" imgW="380880" imgH="380880"/>
        </mc:Choice>
        <mc:Fallback>
          <p:control name="OPActiveX" r:id="rId7" imgW="380880" imgH="380880">
            <p:pic>
              <p:nvPicPr>
                <p:cNvPr id="9" name="OPActiveX" hidden="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1"/>
                <a:srcRect/>
                <a:stretch>
                  <a:fillRect/>
                </a:stretch>
              </p:blipFill>
              <p:spPr bwMode="auto">
                <a:xfrm>
                  <a:off x="-2540000" y="2540000"/>
                  <a:ext cx="381000" cy="3810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1857959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xtA"/>
          <p:cNvSpPr>
            <a:spLocks noGrp="1"/>
          </p:cNvSpPr>
          <p:nvPr>
            <p:ph type="title" idx="10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solidFill>
                  <a:srgbClr val="FE750E"/>
                </a:solidFill>
              </a:rPr>
              <a:t>Gender?</a:t>
            </a:r>
            <a:endParaRPr lang="en-US" sz="6000" dirty="0">
              <a:solidFill>
                <a:srgbClr val="FE750E"/>
              </a:solidFill>
            </a:endParaRPr>
          </a:p>
        </p:txBody>
      </p:sp>
      <p:sp>
        <p:nvSpPr>
          <p:cNvPr id="3" name="ContextB"/>
          <p:cNvSpPr>
            <a:spLocks noGrp="1"/>
          </p:cNvSpPr>
          <p:nvPr>
            <p:ph type="body" idx="11"/>
            <p:custDataLst>
              <p:tags r:id="rId4"/>
            </p:custDataLst>
          </p:nvPr>
        </p:nvSpPr>
        <p:spPr>
          <a:xfrm>
            <a:off x="1727200" y="2590800"/>
            <a:ext cx="3810000" cy="1524000"/>
          </a:xfrm>
        </p:spPr>
        <p:txBody>
          <a:bodyPr/>
          <a:lstStyle/>
          <a:p>
            <a:r>
              <a:rPr lang="en-US" sz="3600" dirty="0" smtClean="0"/>
              <a:t>Female</a:t>
            </a:r>
          </a:p>
          <a:p>
            <a:r>
              <a:rPr lang="en-US" sz="3600" dirty="0" smtClean="0"/>
              <a:t>Male</a:t>
            </a:r>
            <a:endParaRPr lang="en-US" sz="3600" dirty="0"/>
          </a:p>
        </p:txBody>
      </p:sp>
      <p:sp>
        <p:nvSpPr>
          <p:cNvPr id="4" name="PollCounter1"/>
          <p:cNvSpPr txBox="1"/>
          <p:nvPr>
            <p:custDataLst>
              <p:tags r:id="rId5"/>
            </p:custDataLst>
          </p:nvPr>
        </p:nvSpPr>
        <p:spPr>
          <a:xfrm>
            <a:off x="457200" y="6286500"/>
            <a:ext cx="1270000" cy="400110"/>
          </a:xfrm>
          <a:prstGeom prst="rect">
            <a:avLst/>
          </a:prstGeom>
          <a:noFill/>
          <a:ln w="12700" cmpd="sng">
            <a:solidFill>
              <a:schemeClr val="tx1"/>
            </a:solidFill>
          </a:ln>
        </p:spPr>
        <p:txBody>
          <a:bodyPr vert="horz" rtlCol="0">
            <a:spAutoFit/>
          </a:bodyPr>
          <a:lstStyle/>
          <a:p>
            <a:pPr algn="ctr"/>
            <a:r>
              <a:rPr lang="en-US" sz="2000" smtClean="0"/>
              <a:t>4 / 10</a:t>
            </a:r>
            <a:endParaRPr lang="en-US" sz="2000"/>
          </a:p>
        </p:txBody>
      </p:sp>
      <p:sp>
        <p:nvSpPr>
          <p:cNvPr id="5" name="CrossTabLblShape"/>
          <p:cNvSpPr txBox="1"/>
          <p:nvPr/>
        </p:nvSpPr>
        <p:spPr>
          <a:xfrm>
            <a:off x="1854200" y="6286500"/>
            <a:ext cx="1832105" cy="4001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US" sz="2000" smtClean="0"/>
              <a:t>Cross-tab label</a:t>
            </a:r>
            <a:endParaRPr lang="en-US" sz="2000"/>
          </a:p>
        </p:txBody>
      </p:sp>
      <p:graphicFrame>
        <p:nvGraphicFramePr>
          <p:cNvPr id="6" name="OTChartCtrl1"/>
          <p:cNvGraphicFramePr>
            <a:graphicFrameLocks noChangeAspect="1"/>
          </p:cNvGraphicFramePr>
          <p:nvPr>
            <p:custDataLst>
              <p:tags r:id="rId6"/>
            </p:custDataLst>
            <p:extLst>
              <p:ext uri="{D42A27DB-BD31-4B8C-83A1-F6EECF244321}">
                <p14:modId xmlns:p14="http://schemas.microsoft.com/office/powerpoint/2010/main" val="2864209915"/>
              </p:ext>
            </p:extLst>
          </p:nvPr>
        </p:nvGraphicFramePr>
        <p:xfrm>
          <a:off x="5334000" y="1498600"/>
          <a:ext cx="3992418" cy="313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5" name="Chart" r:id="rId9" imgW="3558553" imgH="2796512" progId="MSGraph.Chart.8">
                  <p:embed followColorScheme="full"/>
                </p:oleObj>
              </mc:Choice>
              <mc:Fallback>
                <p:oleObj name="Chart" r:id="rId9" imgW="3558553" imgH="2796512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334000" y="1498600"/>
                        <a:ext cx="3992418" cy="3136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EndVoteShape"/>
          <p:cNvSpPr txBox="1"/>
          <p:nvPr/>
        </p:nvSpPr>
        <p:spPr>
          <a:xfrm>
            <a:off x="-1270000" y="0"/>
            <a:ext cx="1143000" cy="46166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 </a:t>
            </a:r>
            <a:endParaRPr lang="en-US"/>
          </a:p>
        </p:txBody>
      </p:sp>
    </p:spTree>
    <p:custDataLst>
      <p:tags r:id="rId2"/>
    </p:custDataLst>
    <p:controls>
      <mc:AlternateContent xmlns:mc="http://schemas.openxmlformats.org/markup-compatibility/2006">
        <mc:Choice xmlns:v="urn:schemas-microsoft-com:vml" Requires="v">
          <p:control spid="5186" name="OPActiveX" r:id="rId7" imgW="380880" imgH="380880"/>
        </mc:Choice>
        <mc:Fallback>
          <p:control name="OPActiveX" r:id="rId7" imgW="380880" imgH="380880">
            <p:pic>
              <p:nvPicPr>
                <p:cNvPr id="8" name="OPActiveX" hidden="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1"/>
                <a:srcRect/>
                <a:stretch>
                  <a:fillRect/>
                </a:stretch>
              </p:blipFill>
              <p:spPr bwMode="auto">
                <a:xfrm>
                  <a:off x="-2540000" y="2540000"/>
                  <a:ext cx="381000" cy="3810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3967950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xtA"/>
          <p:cNvSpPr>
            <a:spLocks noGrp="1"/>
          </p:cNvSpPr>
          <p:nvPr>
            <p:ph type="title" idx="10"/>
            <p:custDataLst>
              <p:tags r:id="rId3"/>
            </p:custDataLst>
          </p:nvPr>
        </p:nvSpPr>
        <p:spPr>
          <a:xfrm>
            <a:off x="457200" y="230832"/>
            <a:ext cx="11276012" cy="1143000"/>
          </a:xfrm>
        </p:spPr>
        <p:txBody>
          <a:bodyPr/>
          <a:lstStyle/>
          <a:p>
            <a:r>
              <a:rPr lang="en-US" dirty="0">
                <a:solidFill>
                  <a:srgbClr val="FE750E"/>
                </a:solidFill>
              </a:rPr>
              <a:t>Rate your current level of knowledge about </a:t>
            </a:r>
            <a:br>
              <a:rPr lang="en-US" dirty="0">
                <a:solidFill>
                  <a:srgbClr val="FE750E"/>
                </a:solidFill>
              </a:rPr>
            </a:br>
            <a:r>
              <a:rPr lang="en-US" dirty="0">
                <a:solidFill>
                  <a:srgbClr val="FE750E"/>
                </a:solidFill>
              </a:rPr>
              <a:t>Little “p” Policy, I know:</a:t>
            </a:r>
          </a:p>
        </p:txBody>
      </p:sp>
      <p:sp>
        <p:nvSpPr>
          <p:cNvPr id="3" name="ContextB"/>
          <p:cNvSpPr>
            <a:spLocks noGrp="1"/>
          </p:cNvSpPr>
          <p:nvPr>
            <p:ph type="body" idx="11"/>
            <p:custDataLst>
              <p:tags r:id="rId4"/>
            </p:custDataLst>
          </p:nvPr>
        </p:nvSpPr>
        <p:spPr>
          <a:xfrm>
            <a:off x="1727200" y="1828800"/>
            <a:ext cx="3229105" cy="2921000"/>
          </a:xfrm>
        </p:spPr>
        <p:txBody>
          <a:bodyPr/>
          <a:lstStyle/>
          <a:p>
            <a:r>
              <a:rPr lang="en-US" sz="3200" dirty="0" smtClean="0"/>
              <a:t>A lot</a:t>
            </a:r>
          </a:p>
          <a:p>
            <a:r>
              <a:rPr lang="en-US" sz="3200" dirty="0" smtClean="0"/>
              <a:t>Some</a:t>
            </a:r>
          </a:p>
          <a:p>
            <a:r>
              <a:rPr lang="en-US" sz="3200" dirty="0" smtClean="0"/>
              <a:t>A little</a:t>
            </a:r>
          </a:p>
          <a:p>
            <a:r>
              <a:rPr lang="en-US" sz="3200" dirty="0" smtClean="0"/>
              <a:t>Very little</a:t>
            </a:r>
          </a:p>
          <a:p>
            <a:r>
              <a:rPr lang="en-US" sz="3200" dirty="0" smtClean="0"/>
              <a:t>Nothing</a:t>
            </a:r>
            <a:endParaRPr lang="en-US" sz="3200" dirty="0"/>
          </a:p>
        </p:txBody>
      </p:sp>
      <p:sp>
        <p:nvSpPr>
          <p:cNvPr id="4" name="PollCounter1"/>
          <p:cNvSpPr txBox="1"/>
          <p:nvPr>
            <p:custDataLst>
              <p:tags r:id="rId5"/>
            </p:custDataLst>
          </p:nvPr>
        </p:nvSpPr>
        <p:spPr>
          <a:xfrm>
            <a:off x="457200" y="6286500"/>
            <a:ext cx="1270000" cy="400110"/>
          </a:xfrm>
          <a:prstGeom prst="rect">
            <a:avLst/>
          </a:prstGeom>
          <a:noFill/>
          <a:ln w="12700" cmpd="sng">
            <a:solidFill>
              <a:schemeClr val="tx1"/>
            </a:solidFill>
          </a:ln>
        </p:spPr>
        <p:txBody>
          <a:bodyPr vert="horz" rtlCol="0">
            <a:spAutoFit/>
          </a:bodyPr>
          <a:lstStyle/>
          <a:p>
            <a:pPr algn="ctr"/>
            <a:r>
              <a:rPr lang="en-US" sz="2000" smtClean="0"/>
              <a:t>4 / 10</a:t>
            </a:r>
            <a:endParaRPr lang="en-US" sz="2000"/>
          </a:p>
        </p:txBody>
      </p:sp>
      <p:sp>
        <p:nvSpPr>
          <p:cNvPr id="5" name="CrossTabLblShape"/>
          <p:cNvSpPr txBox="1"/>
          <p:nvPr/>
        </p:nvSpPr>
        <p:spPr>
          <a:xfrm>
            <a:off x="1854200" y="6286500"/>
            <a:ext cx="1832105" cy="4001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US" sz="2000" smtClean="0"/>
              <a:t>Cross-tab label</a:t>
            </a:r>
            <a:endParaRPr lang="en-US" sz="2000"/>
          </a:p>
        </p:txBody>
      </p:sp>
      <p:graphicFrame>
        <p:nvGraphicFramePr>
          <p:cNvPr id="6" name="OTChartCtrl1"/>
          <p:cNvGraphicFramePr>
            <a:graphicFrameLocks noChangeAspect="1"/>
          </p:cNvGraphicFramePr>
          <p:nvPr>
            <p:custDataLst>
              <p:tags r:id="rId6"/>
            </p:custDataLst>
            <p:extLst>
              <p:ext uri="{D42A27DB-BD31-4B8C-83A1-F6EECF244321}">
                <p14:modId xmlns:p14="http://schemas.microsoft.com/office/powerpoint/2010/main" val="3337204180"/>
              </p:ext>
            </p:extLst>
          </p:nvPr>
        </p:nvGraphicFramePr>
        <p:xfrm>
          <a:off x="5334000" y="1498600"/>
          <a:ext cx="3992418" cy="313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9" name="Chart" r:id="rId9" imgW="3558553" imgH="2796512" progId="MSGraph.Chart.8">
                  <p:embed followColorScheme="full"/>
                </p:oleObj>
              </mc:Choice>
              <mc:Fallback>
                <p:oleObj name="Chart" r:id="rId9" imgW="3558553" imgH="2796512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334000" y="1498600"/>
                        <a:ext cx="3992418" cy="3136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EndVoteShape"/>
          <p:cNvSpPr txBox="1"/>
          <p:nvPr/>
        </p:nvSpPr>
        <p:spPr>
          <a:xfrm>
            <a:off x="-1270000" y="0"/>
            <a:ext cx="1143000" cy="46166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 </a:t>
            </a:r>
            <a:endParaRPr lang="en-US"/>
          </a:p>
        </p:txBody>
      </p:sp>
    </p:spTree>
    <p:custDataLst>
      <p:tags r:id="rId2"/>
    </p:custDataLst>
    <p:controls>
      <mc:AlternateContent xmlns:mc="http://schemas.openxmlformats.org/markup-compatibility/2006">
        <mc:Choice xmlns:v="urn:schemas-microsoft-com:vml" Requires="v">
          <p:control spid="6210" name="OPActiveX" r:id="rId7" imgW="380880" imgH="380880"/>
        </mc:Choice>
        <mc:Fallback>
          <p:control name="OPActiveX" r:id="rId7" imgW="380880" imgH="380880">
            <p:pic>
              <p:nvPicPr>
                <p:cNvPr id="8" name="OPActiveX" hidden="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1"/>
                <a:srcRect/>
                <a:stretch>
                  <a:fillRect/>
                </a:stretch>
              </p:blipFill>
              <p:spPr bwMode="auto">
                <a:xfrm>
                  <a:off x="-2540000" y="2540000"/>
                  <a:ext cx="381000" cy="3810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707794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xtA"/>
          <p:cNvSpPr>
            <a:spLocks noGrp="1"/>
          </p:cNvSpPr>
          <p:nvPr>
            <p:ph type="title" idx="10"/>
            <p:custDataLst>
              <p:tags r:id="rId3"/>
            </p:custDataLst>
          </p:nvPr>
        </p:nvSpPr>
        <p:spPr>
          <a:xfrm>
            <a:off x="1051560" y="279400"/>
            <a:ext cx="1077468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FE750E"/>
                </a:solidFill>
              </a:rPr>
              <a:t>I can have the Greatest impact on reducing obesity by developing and implementing Little “p” Policy for the following area:</a:t>
            </a:r>
          </a:p>
        </p:txBody>
      </p:sp>
      <p:sp>
        <p:nvSpPr>
          <p:cNvPr id="3" name="ContextB"/>
          <p:cNvSpPr>
            <a:spLocks noGrp="1"/>
          </p:cNvSpPr>
          <p:nvPr>
            <p:ph type="body" idx="11"/>
            <p:custDataLst>
              <p:tags r:id="rId4"/>
            </p:custDataLst>
          </p:nvPr>
        </p:nvSpPr>
        <p:spPr>
          <a:xfrm>
            <a:off x="1598612" y="1828800"/>
            <a:ext cx="3630612" cy="4038600"/>
          </a:xfrm>
        </p:spPr>
        <p:txBody>
          <a:bodyPr/>
          <a:lstStyle/>
          <a:p>
            <a:r>
              <a:rPr lang="en-US" sz="3200" dirty="0" smtClean="0"/>
              <a:t>Personal</a:t>
            </a:r>
          </a:p>
          <a:p>
            <a:r>
              <a:rPr lang="en-US" sz="3200" dirty="0" smtClean="0"/>
              <a:t>Family</a:t>
            </a:r>
          </a:p>
          <a:p>
            <a:r>
              <a:rPr lang="en-US" sz="3200" dirty="0" smtClean="0"/>
              <a:t>Working</a:t>
            </a:r>
          </a:p>
          <a:p>
            <a:r>
              <a:rPr lang="en-US" sz="3200" dirty="0" smtClean="0"/>
              <a:t>Leisure</a:t>
            </a:r>
          </a:p>
          <a:p>
            <a:r>
              <a:rPr lang="en-US" sz="3200" dirty="0" smtClean="0"/>
              <a:t>Celebrating</a:t>
            </a:r>
          </a:p>
          <a:p>
            <a:r>
              <a:rPr lang="en-US" sz="3200" dirty="0" smtClean="0"/>
              <a:t>Learning</a:t>
            </a:r>
          </a:p>
          <a:p>
            <a:r>
              <a:rPr lang="en-US" sz="3200" dirty="0" smtClean="0"/>
              <a:t>Sleeping</a:t>
            </a:r>
            <a:endParaRPr lang="en-US" sz="3200" dirty="0"/>
          </a:p>
        </p:txBody>
      </p:sp>
      <p:sp>
        <p:nvSpPr>
          <p:cNvPr id="4" name="PollCounter1"/>
          <p:cNvSpPr txBox="1"/>
          <p:nvPr>
            <p:custDataLst>
              <p:tags r:id="rId5"/>
            </p:custDataLst>
          </p:nvPr>
        </p:nvSpPr>
        <p:spPr>
          <a:xfrm>
            <a:off x="457200" y="6286500"/>
            <a:ext cx="1270000" cy="400110"/>
          </a:xfrm>
          <a:prstGeom prst="rect">
            <a:avLst/>
          </a:prstGeom>
          <a:noFill/>
          <a:ln w="12700" cmpd="sng">
            <a:solidFill>
              <a:schemeClr val="tx1"/>
            </a:solidFill>
          </a:ln>
        </p:spPr>
        <p:txBody>
          <a:bodyPr vert="horz" rtlCol="0">
            <a:spAutoFit/>
          </a:bodyPr>
          <a:lstStyle/>
          <a:p>
            <a:pPr algn="ctr"/>
            <a:r>
              <a:rPr lang="en-US" sz="2000" smtClean="0"/>
              <a:t>4 / 10</a:t>
            </a:r>
            <a:endParaRPr lang="en-US" sz="2000"/>
          </a:p>
        </p:txBody>
      </p:sp>
      <p:sp>
        <p:nvSpPr>
          <p:cNvPr id="5" name="CrossTabLblShape"/>
          <p:cNvSpPr txBox="1"/>
          <p:nvPr/>
        </p:nvSpPr>
        <p:spPr>
          <a:xfrm>
            <a:off x="1854200" y="6286500"/>
            <a:ext cx="1832105" cy="4001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US" sz="2000" smtClean="0"/>
              <a:t>Cross-tab label</a:t>
            </a:r>
            <a:endParaRPr lang="en-US" sz="2000"/>
          </a:p>
        </p:txBody>
      </p:sp>
      <p:graphicFrame>
        <p:nvGraphicFramePr>
          <p:cNvPr id="6" name="OTChartCtrl1"/>
          <p:cNvGraphicFramePr>
            <a:graphicFrameLocks noChangeAspect="1"/>
          </p:cNvGraphicFramePr>
          <p:nvPr>
            <p:custDataLst>
              <p:tags r:id="rId6"/>
            </p:custDataLst>
            <p:extLst>
              <p:ext uri="{D42A27DB-BD31-4B8C-83A1-F6EECF244321}">
                <p14:modId xmlns:p14="http://schemas.microsoft.com/office/powerpoint/2010/main" val="3490903673"/>
              </p:ext>
            </p:extLst>
          </p:nvPr>
        </p:nvGraphicFramePr>
        <p:xfrm>
          <a:off x="5334000" y="1498600"/>
          <a:ext cx="3992418" cy="313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7" name="Chart" r:id="rId9" imgW="3558553" imgH="2796512" progId="MSGraph.Chart.8">
                  <p:embed followColorScheme="full"/>
                </p:oleObj>
              </mc:Choice>
              <mc:Fallback>
                <p:oleObj name="Chart" r:id="rId9" imgW="3558553" imgH="2796512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334000" y="1498600"/>
                        <a:ext cx="3992418" cy="3136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EndVoteShape"/>
          <p:cNvSpPr txBox="1"/>
          <p:nvPr/>
        </p:nvSpPr>
        <p:spPr>
          <a:xfrm>
            <a:off x="-1270000" y="0"/>
            <a:ext cx="1143000" cy="46166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 </a:t>
            </a:r>
            <a:endParaRPr lang="en-US"/>
          </a:p>
        </p:txBody>
      </p:sp>
    </p:spTree>
    <p:custDataLst>
      <p:tags r:id="rId2"/>
    </p:custDataLst>
    <p:controls>
      <mc:AlternateContent xmlns:mc="http://schemas.openxmlformats.org/markup-compatibility/2006">
        <mc:Choice xmlns:v="urn:schemas-microsoft-com:vml" Requires="v">
          <p:control spid="8258" name="OPActiveX" r:id="rId7" imgW="380880" imgH="380880"/>
        </mc:Choice>
        <mc:Fallback>
          <p:control name="OPActiveX" r:id="rId7" imgW="380880" imgH="380880">
            <p:pic>
              <p:nvPicPr>
                <p:cNvPr id="8" name="OPActiveX" hidden="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1"/>
                <a:srcRect/>
                <a:stretch>
                  <a:fillRect/>
                </a:stretch>
              </p:blipFill>
              <p:spPr bwMode="auto">
                <a:xfrm>
                  <a:off x="-2540000" y="2540000"/>
                  <a:ext cx="381000" cy="3810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647566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6" grpId="0"/>
      <p:bldP spid="7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9f7b0373-419c-4310-b89d-485c9ca0b84d"/>
  <p:tag name="SESGUID" val="16"/>
  <p:tag name="SESIDS" val="28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RESHOLDVALUE" val="100"/>
  <p:tag name="ADVONTHRESH" val="1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STYLE" val="0"/>
  <p:tag name="PERCENTDATA" val="1"/>
  <p:tag name="DATADECIMALS" val="0"/>
  <p:tag name="COLORCORRECTANSWER" val="False"/>
  <p:tag name="CORRECTANSWERCOLOR" val="-16777216"/>
  <p:tag name="MULTISERIES" val="1"/>
  <p:tag name="NUMOFSERIES" val="1"/>
  <p:tag name="DATACOLORING" val="0"/>
  <p:tag name="CHARTLABELS" val="0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PSLIDE" val="1090781184"/>
  <p:tag name="COMPARATIVESLIDE" val="False"/>
  <p:tag name="EXELEMGUID" val="dd857399-fada-4210-9f46-953fffbef78d"/>
  <p:tag name="SESGUID" val="-1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IAS" val="The third area that I can have the Great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IASES" val="Choice 0^^Personal^^Family^^Working^^Leisure^^Celebrating^^Learning^^Sleeping^^"/>
  <p:tag name="WEIGHTS" val="1^^1^^1^^1^^1^^1^^1^^1^^"/>
  <p:tag name="CORRECTANSWER" val="0^^0^^0^^0^^0^^0^^0^^0^^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RESHOLDVALUE" val="100"/>
  <p:tag name="ADVONTHRESH" val="1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PSLIDE" val="1090781184"/>
  <p:tag name="COMPARATIVESLIDE" val="False"/>
  <p:tag name="EXELEMGUID" val="dd857399-fada-4210-9f46-953fffbef78d"/>
  <p:tag name="SESGUID" val="-1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IAS" val="The third area that I can have the Great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RESHOLDVALUE" val="100"/>
  <p:tag name="ADVONTH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STYLE" val="0"/>
  <p:tag name="PERCENTDATA" val="1"/>
  <p:tag name="DATADECIMALS" val="0"/>
  <p:tag name="COLORCORRECTANSWER" val="False"/>
  <p:tag name="CORRECTANSWERCOLOR" val="-16777216"/>
  <p:tag name="MULTISERIES" val="1"/>
  <p:tag name="NUMOFSERIES" val="1"/>
  <p:tag name="DATACOLORING" val="0"/>
  <p:tag name="CHARTLABELS" val="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PSLIDE" val="1090781184"/>
  <p:tag name="EXELEMGUID" val="751fc1f9-2d61-40bf-838e-ce6cd9b2bbe3"/>
  <p:tag name="COMPARATIVESLIDE" val="False"/>
  <p:tag name="EXERID" val="7"/>
  <p:tag name="SESGUID" val="16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IAS" val="What is your Age Category?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IASES" val="Choice 0^^Greatest Generation  (1925-1945)^^Baby Boomers  (1946-1964)^^Generation X  (1965-1980)^^Millennials-Gen Y (1981-2000)^^"/>
  <p:tag name="WEIGHTS" val="1^^1^^1^^1^^1^^"/>
  <p:tag name="CORRECTANSWER" val="0^^0^^0^^0^^0^^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RESHOLDVALUE" val="100"/>
  <p:tag name="ADVONTHRESH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STYLE" val="0"/>
  <p:tag name="PERCENTDATA" val="1"/>
  <p:tag name="DATADECIMALS" val="0"/>
  <p:tag name="COLORCORRECTANSWER" val="False"/>
  <p:tag name="CORRECTANSWERCOLOR" val="-16777216"/>
  <p:tag name="MULTISERIES" val="1"/>
  <p:tag name="NUMOFSERIES" val="1"/>
  <p:tag name="DATACOLORING" val="0"/>
  <p:tag name="CHARTLABELS" val="0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PSLIDE" val="1090781184"/>
  <p:tag name="EXELEMGUID" val="3f1342b6-712b-4ada-a7be-cc64b2d8f060"/>
  <p:tag name="COMPARATIVESLIDE" val="False"/>
  <p:tag name="EXERID" val="7"/>
  <p:tag name="SESGUID" val="16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IAS" val="Numbers of SOS’s Attended?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IASES" val="Choice 0^^One^^Two^^Three^^Four^^Five^^Six^^Seven^^Eight^^Nine^^"/>
  <p:tag name="WEIGHTS" val="1^^1^^1^^1^^1^^1^^1^^1^^1^^1^^"/>
  <p:tag name="CORRECTANSWER" val="0^^0^^0^^0^^0^^0^^0^^0^^0^^0^^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PSLIDE" val="1090781184"/>
  <p:tag name="EXELEMGUID" val="c99da5cd-a929-4084-8e1f-c894c2a5be09"/>
  <p:tag name="COMPARATIVESLIDE" val="False"/>
  <p:tag name="EXERID" val="7"/>
  <p:tag name="SESGUID" val="1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RESHOLDVALUE" val="100"/>
  <p:tag name="ADVONTHRESH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STYLE" val="0"/>
  <p:tag name="PERCENTDATA" val="1"/>
  <p:tag name="DATADECIMALS" val="0"/>
  <p:tag name="COLORCORRECTANSWER" val="False"/>
  <p:tag name="CORRECTANSWERCOLOR" val="-16777216"/>
  <p:tag name="MULTISERIES" val="1"/>
  <p:tag name="NUMOFSERIES" val="1"/>
  <p:tag name="DATACOLORING" val="0"/>
  <p:tag name="CHARTLABELS" val="0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PSLIDE" val="1090781184"/>
  <p:tag name="EXELEMGUID" val="c4ce8d71-47fb-48e1-b95b-06b7a9ad592c"/>
  <p:tag name="COMPARATIVESLIDE" val="False"/>
  <p:tag name="EXERID" val="7"/>
  <p:tag name="SESGUID" val="16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IAS" val="Gender?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IASES" val="Choice 0^^Female^^Male^^"/>
  <p:tag name="WEIGHTS" val="1^^1^^1^^"/>
  <p:tag name="CORRECTANSWER" val="0^^0^^0^^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RESHOLDVALUE" val="100"/>
  <p:tag name="ADVONTHRESH" val="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STYLE" val="0"/>
  <p:tag name="PERCENTDATA" val="1"/>
  <p:tag name="DATADECIMALS" val="0"/>
  <p:tag name="COLORCORRECTANSWER" val="False"/>
  <p:tag name="CORRECTANSWERCOLOR" val="-16777216"/>
  <p:tag name="MULTISERIES" val="1"/>
  <p:tag name="NUMOFSERIES" val="1"/>
  <p:tag name="DATACOLORING" val="0"/>
  <p:tag name="CHARTLABELS" val="0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PSLIDE" val="1090781184"/>
  <p:tag name="EXELEMGUID" val="857b57df-d1eb-464e-85f0-45ba63dc4a06"/>
  <p:tag name="COMPARATIVESLIDE" val="False"/>
  <p:tag name="EXERID" val="7"/>
  <p:tag name="SESGUID" val="16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IAS" val="Rate your current level of knowledge abo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IASES" val="Choice 0^^A lot^^Some^^A little^^Very little^^Nothing^^"/>
  <p:tag name="WEIGHTS" val="1^^1^^1^^1^^1^^1^^"/>
  <p:tag name="CORRECTANSWER" val="0^^0^^0^^0^^0^^0^^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IAS" val="In Which State Do You Resid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RESHOLDVALUE" val="100"/>
  <p:tag name="ADVONTHRESH" val="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STYLE" val="0"/>
  <p:tag name="PERCENTDATA" val="1"/>
  <p:tag name="DATADECIMALS" val="0"/>
  <p:tag name="COLORCORRECTANSWER" val="False"/>
  <p:tag name="CORRECTANSWERCOLOR" val="-16777216"/>
  <p:tag name="MULTISERIES" val="1"/>
  <p:tag name="NUMOFSERIES" val="1"/>
  <p:tag name="DATACOLORING" val="0"/>
  <p:tag name="CHARTLABELS" val="0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PSLIDE" val="1090781184"/>
  <p:tag name="EXELEMGUID" val="299eb7d3-8ee1-40d2-bbf4-216d159767f2"/>
  <p:tag name="COMPARATIVESLIDE" val="False"/>
  <p:tag name="EXERID" val="7"/>
  <p:tag name="SESGUID" val="16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IAS" val="I can have the Greatest impact on reduci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IASES" val="Choice 0^^Personal^^Family^^Working^^Leisure^^Celebrating^^Learning^^Sleeping^^"/>
  <p:tag name="WEIGHTS" val="1^^1^^1^^1^^1^^1^^1^^1^^"/>
  <p:tag name="CORRECTANSWER" val="0^^0^^0^^0^^0^^0^^0^^0^^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RESHOLDVALUE" val="100"/>
  <p:tag name="ADVONTHRESH" val="1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STYLE" val="0"/>
  <p:tag name="PERCENTDATA" val="1"/>
  <p:tag name="DATADECIMALS" val="0"/>
  <p:tag name="COLORCORRECTANSWER" val="False"/>
  <p:tag name="CORRECTANSWERCOLOR" val="-16777216"/>
  <p:tag name="MULTISERIES" val="1"/>
  <p:tag name="NUMOFSERIES" val="1"/>
  <p:tag name="DATACOLORING" val="0"/>
  <p:tag name="CHARTLABELS" val="0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PSLIDE" val="1090781184"/>
  <p:tag name="EXELEMGUID" val="0c0fab1d-a897-421c-9e34-b51a4fbdb207"/>
  <p:tag name="COMPARATIVESLIDE" val="False"/>
  <p:tag name="EXERID" val="7"/>
  <p:tag name="SESGUID" val="16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IAS" val="The second area that I can have the Grea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IASES" val="Choice 0^^Personal^^Family^^Working^^Leisure^^Celebrating^^Learning^^Sleeping^^"/>
  <p:tag name="WEIGHTS" val="1^^1^^1^^1^^1^^1^^1^^1^^"/>
  <p:tag name="CORRECTANSWER" val="0^^0^^0^^0^^0^^0^^0^^0^^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IASES" val="Choice 0^^Alabama^^Arkansas^^Florida^^Georgia^^Kentucky^^Missouri^^Mississippi^^Missouri^^"/>
  <p:tag name="WEIGHTS" val="1^^1^^1^^1^^1^^1^^1^^1^^1^^"/>
  <p:tag name="CORRECTANSWER" val="0^^0^^0^^0^^0^^0^^0^^0^^0^^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RESHOLDVALUE" val="100"/>
  <p:tag name="ADVONTHRESH" val="1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STYLE" val="0"/>
  <p:tag name="PERCENTDATA" val="1"/>
  <p:tag name="DATADECIMALS" val="0"/>
  <p:tag name="COLORCORRECTANSWER" val="False"/>
  <p:tag name="CORRECTANSWERCOLOR" val="-16777216"/>
  <p:tag name="MULTISERIES" val="1"/>
  <p:tag name="NUMOFSERIES" val="1"/>
  <p:tag name="DATACOLORING" val="0"/>
  <p:tag name="CHARTLABELS" val="0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PSLIDE" val="1090781184"/>
  <p:tag name="EXELEMGUID" val="e97497ed-8fdb-4b4f-84a0-fcf5ed6aebcc"/>
  <p:tag name="COMPARATIVESLIDE" val="False"/>
  <p:tag name="EXERID" val="7"/>
  <p:tag name="SESGUID" val="16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IAS" val="The third area that I can have the Great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IASES" val="Choice 0^^Personal^^Family^^Working^^Leisure^^Celebrating^^Learning^^Sleeping^^Spiritual^^"/>
  <p:tag name="WEIGHTS" val="1^^1^^1^^1^^1^^1^^1^^1^^1^^"/>
  <p:tag name="CORRECTANSWER" val="0^^0^^0^^0^^0^^0^^0^^0^^0^^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RESHOLDVALUE" val="100"/>
  <p:tag name="ADVONTHRESH" val="1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STYLE" val="0"/>
  <p:tag name="PERCENTDATA" val="1"/>
  <p:tag name="DATADECIMALS" val="0"/>
  <p:tag name="COLORCORRECTANSWER" val="False"/>
  <p:tag name="CORRECTANSWERCOLOR" val="-16777216"/>
  <p:tag name="MULTISERIES" val="1"/>
  <p:tag name="NUMOFSERIES" val="1"/>
  <p:tag name="DATACOLORING" val="0"/>
  <p:tag name="CHARTLABELS" val="0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PSLIDE" val="1090781184"/>
  <p:tag name="EXELEMGUID" val="02705dd4-7c25-4b15-b931-950504cb7795"/>
  <p:tag name="COMPARATIVESLIDE" val="False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IAS" val="The third area that I can have the Great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RESHOLDVALUE" val="100"/>
  <p:tag name="ADVONTH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RESHOLDVALUE" val="100"/>
  <p:tag name="ADVONTHRESH" val="1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STYLE" val="0"/>
  <p:tag name="PERCENTDATA" val="1"/>
  <p:tag name="DATADECIMALS" val="0"/>
  <p:tag name="COLORCORRECTANSWER" val="False"/>
  <p:tag name="CORRECTANSWERCOLOR" val="-16777216"/>
  <p:tag name="MULTISERIES" val="1"/>
  <p:tag name="NUMOFSERIES" val="1"/>
  <p:tag name="DATACOLORING" val="0"/>
  <p:tag name="CHARTLABELS" val="0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PSLIDE" val="1090781184"/>
  <p:tag name="EXELEMGUID" val="38bc5139-3b19-4d4c-b53e-29e121d41ca2"/>
  <p:tag name="COMPARATIVESLIDE" val="False"/>
  <p:tag name="EXERID" val="7"/>
  <p:tag name="SESGUID" val="16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IAS" val="Which one of these Little “p” Policies w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IASES" val="Choice 0^^More Fruits more Veggies^^Limit Fried Foods^^Increase Physical Activties^^Drink more water^^Restriction on Sweets^^Portion control^^Reduce desert consumption^^Life/Work Balance^^Increase home cooking^^"/>
  <p:tag name="WEIGHTS" val="1^^1^^1^^1^^1^^1^^1^^1^^1^^1^^"/>
  <p:tag name="CORRECTANSWER" val="0^^0^^0^^0^^0^^0^^0^^0^^0^^0^^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RESHOLDVALUE" val="100"/>
  <p:tag name="ADVONTHRESH" val="1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STYLE" val="0"/>
  <p:tag name="PERCENTDATA" val="1"/>
  <p:tag name="DATADECIMALS" val="0"/>
  <p:tag name="COLORCORRECTANSWER" val="False"/>
  <p:tag name="CORRECTANSWERCOLOR" val="-16777216"/>
  <p:tag name="MULTISERIES" val="1"/>
  <p:tag name="NUMOFSERIES" val="1"/>
  <p:tag name="DATACOLORING" val="0"/>
  <p:tag name="CHARTLABELS" val="0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PSLIDE" val="1090781184"/>
  <p:tag name="EXELEMGUID" val="8bf4d6de-56ef-4ed4-b373-11184926bd94"/>
  <p:tag name="COMPARATIVESLIDE" val="False"/>
  <p:tag name="EXERID" val="5"/>
  <p:tag name="SESGUID" val="9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IAS" val="Which one of these Little “p” Policies w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IASES" val="Choice 0^^"/>
  <p:tag name="WEIGHTS" val="1^^"/>
  <p:tag name="CORRECTANSWER" val="0^^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RESHOLDVALUE" val="100"/>
  <p:tag name="ADVONTH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STYLE" val="0"/>
  <p:tag name="PERCENTDATA" val="1"/>
  <p:tag name="DATADECIMALS" val="0"/>
  <p:tag name="COLORCORRECTANSWER" val="False"/>
  <p:tag name="CORRECTANSWERCOLOR" val="-16777216"/>
  <p:tag name="MULTISERIES" val="1"/>
  <p:tag name="NUMOFSERIES" val="1"/>
  <p:tag name="DATACOLORING" val="0"/>
  <p:tag name="CHARTLABELS" val="0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STYLE" val="0"/>
  <p:tag name="PERCENTDATA" val="1"/>
  <p:tag name="DATADECIMALS" val="0"/>
  <p:tag name="COLORCORRECTANSWER" val="False"/>
  <p:tag name="CORRECTANSWERCOLOR" val="-16777216"/>
  <p:tag name="MULTISERIES" val="1"/>
  <p:tag name="NUMOFSERIES" val="1"/>
  <p:tag name="DATACOLORING" val="0"/>
  <p:tag name="CHARTLABELS" val="0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PSLIDE" val="1090781184"/>
  <p:tag name="EXELEMGUID" val="5007186b-4c7e-4002-9ce4-f0cd81715f67"/>
  <p:tag name="COMPARATIVESLIDE" val="False"/>
  <p:tag name="EXERID" val="5"/>
  <p:tag name="SESGUID" val="9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IAS" val="Which one of these Little “p” Policies w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IASES" val="Choice 0^^Eat as a family^^Encourage family exercise^^Increase fruits and veggies^^Decrease soda and juice consumpt^^Modeling behavior for family^^Having color in all meals^^Reduce alcohol consumption^^Planned vacations^^Less screen time^^"/>
  <p:tag name="WEIGHTS" val="1^^1^^1^^1^^1^^1^^1^^1^^1^^1^^"/>
  <p:tag name="CORRECTANSWER" val="0^^0^^0^^0^^0^^0^^0^^0^^0^^0^^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RESHOLDVALUE" val="100"/>
  <p:tag name="ADVONTHRESH" val="1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STYLE" val="0"/>
  <p:tag name="PERCENTDATA" val="1"/>
  <p:tag name="DATADECIMALS" val="0"/>
  <p:tag name="COLORCORRECTANSWER" val="False"/>
  <p:tag name="CORRECTANSWERCOLOR" val="-16777216"/>
  <p:tag name="MULTISERIES" val="1"/>
  <p:tag name="NUMOFSERIES" val="1"/>
  <p:tag name="DATACOLORING" val="0"/>
  <p:tag name="CHARTLABELS" val="0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PSLIDE" val="1090781184"/>
  <p:tag name="EXELEMGUID" val="ec251c4d-59a1-481d-9e8b-0bc867d44212"/>
  <p:tag name="COMPARATIVESLIDE" val="False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IAS" val="To make change with my “p” I believe: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IASES" val="Choice 0^^Only work on three things^^Try to everything in the system ^^"/>
  <p:tag name="WEIGHTS" val="1^^1^^1^^"/>
  <p:tag name="CORRECTANSWER" val="0^^0^^0^^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RESHOLDVALUE" val="100"/>
  <p:tag name="ADVONTH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PSLIDE" val="1090781184"/>
  <p:tag name="EXELEMGUID" val="0a1aae3f-9b97-4110-9518-490e8e156d76"/>
  <p:tag name="COMPARATIVESLIDE" val="False"/>
  <p:tag name="EXERID" val="7"/>
  <p:tag name="SESGUID" val="16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STYLE" val="0"/>
  <p:tag name="PERCENTDATA" val="1"/>
  <p:tag name="DATADECIMALS" val="0"/>
  <p:tag name="COLORCORRECTANSWER" val="False"/>
  <p:tag name="CORRECTANSWERCOLOR" val="-16777216"/>
  <p:tag name="MULTISERIES" val="1"/>
  <p:tag name="NUMOFSERIES" val="1"/>
  <p:tag name="DATACOLORING" val="0"/>
  <p:tag name="CHARTLABELS" val="0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PSLIDE" val="1090781184"/>
  <p:tag name="EXELEMGUID" val="8108e8c0-a20c-4a0c-9ac7-248b3e576df5"/>
  <p:tag name="COMPARATIVESLIDE" val="False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IAS" val="Which one of these Little “p” Policies w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IASES" val="Choice 0^^"/>
  <p:tag name="WEIGHTS" val="1^^"/>
  <p:tag name="CORRECTANSWER" val="0^^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RESHOLDVALUE" val="100"/>
  <p:tag name="ADVONTHRESH" val="1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STYLE" val="0"/>
  <p:tag name="PERCENTDATA" val="1"/>
  <p:tag name="DATADECIMALS" val="0"/>
  <p:tag name="COLORCORRECTANSWER" val="False"/>
  <p:tag name="CORRECTANSWERCOLOR" val="-16777216"/>
  <p:tag name="MULTISERIES" val="1"/>
  <p:tag name="NUMOFSERIES" val="1"/>
  <p:tag name="DATACOLORING" val="0"/>
  <p:tag name="CHARTLABELS" val="0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PSLIDE" val="1090781184"/>
  <p:tag name="EXELEMGUID" val="eac7d310-d9a9-4938-a880-301b1abb067b"/>
  <p:tag name="COMPARATIVESLIDE" val="False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IAS" val="Which one of these Little “p” Policies w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IASES" val="Choice 0^^"/>
  <p:tag name="WEIGHTS" val="1^^"/>
  <p:tag name="CORRECTANSWER" val="0^^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RESHOLDVALUE" val="100"/>
  <p:tag name="ADVONTH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IAS" val="In Which State Do You Reside?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STYLE" val="0"/>
  <p:tag name="PERCENTDATA" val="1"/>
  <p:tag name="DATADECIMALS" val="0"/>
  <p:tag name="COLORCORRECTANSWER" val="False"/>
  <p:tag name="CORRECTANSWERCOLOR" val="-16777216"/>
  <p:tag name="MULTISERIES" val="1"/>
  <p:tag name="NUMOFSERIES" val="1"/>
  <p:tag name="DATACOLORING" val="0"/>
  <p:tag name="CHARTLABELS" val="0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PSLIDE" val="1090781184"/>
  <p:tag name="COMPARATIVESLIDE" val="False"/>
  <p:tag name="EXELEMGUID" val="89e0bfe5-f1d1-4932-852f-41daf20e8dc1"/>
  <p:tag name="EXERID" val="3"/>
  <p:tag name="SESGUID" val="7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IAS" val="Rate your current level of knowledge abo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IASES" val="Choice 0^^A lot^^Some^^A little^^Very little^^Nothing^^"/>
  <p:tag name="WEIGHTS" val="1^^1^^1^^1^^1^^1^^"/>
  <p:tag name="CORRECTANSWER" val="0^^0^^0^^0^^0^^0^^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RESHOLDVALUE" val="100"/>
  <p:tag name="ADVONTHRESH" val="1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STYLE" val="0"/>
  <p:tag name="PERCENTDATA" val="1"/>
  <p:tag name="DATADECIMALS" val="0"/>
  <p:tag name="COLORCORRECTANSWER" val="False"/>
  <p:tag name="CORRECTANSWERCOLOR" val="-16777216"/>
  <p:tag name="MULTISERIES" val="1"/>
  <p:tag name="NUMOFSERIES" val="1"/>
  <p:tag name="DATACOLORING" val="0"/>
  <p:tag name="CHARTLABELS" val="0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PSLIDE" val="1090781184"/>
  <p:tag name="COMPARATIVESLIDE" val="False"/>
  <p:tag name="EXERID" val="1"/>
  <p:tag name="EXELEMGUID" val="b32c1019-ad32-449c-aa30-79dd8eb1a3c1"/>
  <p:tag name="SESGUID" val="-1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IAS" val="I can have the Greatest impact on reduci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IASES" val="Choice 0^^Personal^^Family^^Working^^Leisure^^Celebrating^^Learning^^Sleeping^^"/>
  <p:tag name="WEIGHTS" val="1^^1^^1^^1^^1^^1^^1^^1^^"/>
  <p:tag name="CORRECTANSWER" val="0^^0^^0^^0^^0^^0^^0^^0^^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RESHOLDVALUE" val="100"/>
  <p:tag name="ADVONTH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IASES" val="Choice 0^^New Mexico^^North Carolina^^Oklahoma^^South Carolina^^Tennessee^^Texas^^West Virginia^^Virginia^^None of the Above^^"/>
  <p:tag name="WEIGHTS" val="1^^1^^1^^1^^1^^1^^1^^1^^1^^1^^"/>
  <p:tag name="CORRECTANSWER" val="0^^0^^0^^0^^0^^0^^0^^0^^0^^0^^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STYLE" val="0"/>
  <p:tag name="PERCENTDATA" val="1"/>
  <p:tag name="DATADECIMALS" val="0"/>
  <p:tag name="COLORCORRECTANSWER" val="False"/>
  <p:tag name="CORRECTANSWERCOLOR" val="-16777216"/>
  <p:tag name="MULTISERIES" val="1"/>
  <p:tag name="NUMOFSERIES" val="1"/>
  <p:tag name="DATACOLORING" val="0"/>
  <p:tag name="CHARTLABELS" val="0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PSLIDE" val="1090781184"/>
  <p:tag name="COMPARATIVESLIDE" val="False"/>
  <p:tag name="EXERID" val="1"/>
  <p:tag name="EXELEMGUID" val="d8728747-10d4-48af-9a8e-3f7c0e8a25ed"/>
  <p:tag name="SESGUID" val="-1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IAS" val="The second area that I can have the Grea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IASES" val="Choice 0^^Personal^^Family^^Working^^Leisure^^Celebrating^^Learning^^Sleeping^^"/>
  <p:tag name="WEIGHTS" val="1^^1^^1^^1^^1^^1^^1^^1^^"/>
  <p:tag name="CORRECTANSWER" val="0^^0^^0^^0^^0^^0^^0^^0^^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RESHOLDVALUE" val="100"/>
  <p:tag name="ADVONTHRESH" val="1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STYLE" val="0"/>
  <p:tag name="PERCENTDATA" val="1"/>
  <p:tag name="DATADECIMALS" val="0"/>
  <p:tag name="COLORCORRECTANSWER" val="False"/>
  <p:tag name="CORRECTANSWERCOLOR" val="-16777216"/>
  <p:tag name="MULTISERIES" val="1"/>
  <p:tag name="NUMOFSERIES" val="1"/>
  <p:tag name="DATACOLORING" val="0"/>
  <p:tag name="CHARTLABELS" val="0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PSLIDE" val="1090781184"/>
  <p:tag name="COMPARATIVESLIDE" val="False"/>
  <p:tag name="EXELEMGUID" val="dd857399-fada-4210-9f46-953fffbef78d"/>
  <p:tag name="SESGUID" val="-1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IAS" val="The third area that I can have the Great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IASES" val="Choice 0^^Personal^^Family^^Working^^Leisure^^Celebrating^^Learning^^Sleeping^^"/>
  <p:tag name="WEIGHTS" val="1^^1^^1^^1^^1^^1^^1^^1^^"/>
  <p:tag name="CORRECTANSWER" val="0^^0^^0^^0^^0^^0^^0^^0^^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RESHOLDVALUE" val="100"/>
  <p:tag name="ADVONTHRESH" val="1"/>
</p:tagLst>
</file>

<file path=ppt/theme/theme1.xml><?xml version="1.0" encoding="utf-8"?>
<a:theme xmlns:a="http://schemas.openxmlformats.org/drawingml/2006/main" name="Cooking 16x9">
  <a:themeElements>
    <a:clrScheme name="Cooking_16x9">
      <a:dk1>
        <a:srgbClr val="000000"/>
      </a:dk1>
      <a:lt1>
        <a:sysClr val="window" lastClr="FFFFFF"/>
      </a:lt1>
      <a:dk2>
        <a:srgbClr val="7F7F7F"/>
      </a:dk2>
      <a:lt2>
        <a:srgbClr val="E6E6E6"/>
      </a:lt2>
      <a:accent1>
        <a:srgbClr val="89C01C"/>
      </a:accent1>
      <a:accent2>
        <a:srgbClr val="FCB22C"/>
      </a:accent2>
      <a:accent3>
        <a:srgbClr val="FE750E"/>
      </a:accent3>
      <a:accent4>
        <a:srgbClr val="F23610"/>
      </a:accent4>
      <a:accent5>
        <a:srgbClr val="7C283A"/>
      </a:accent5>
      <a:accent6>
        <a:srgbClr val="3E7520"/>
      </a:accent6>
      <a:hlink>
        <a:srgbClr val="89C01C"/>
      </a:hlink>
      <a:folHlink>
        <a:srgbClr val="A6A6A6"/>
      </a:folHlink>
    </a:clrScheme>
    <a:fontScheme name="Constantia">
      <a:maj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1Subtle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l="180000" t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Cooking_16x9">
      <a:dk1>
        <a:srgbClr val="000000"/>
      </a:dk1>
      <a:lt1>
        <a:sysClr val="window" lastClr="FFFFFF"/>
      </a:lt1>
      <a:dk2>
        <a:srgbClr val="7F7F7F"/>
      </a:dk2>
      <a:lt2>
        <a:srgbClr val="E6E6E6"/>
      </a:lt2>
      <a:accent1>
        <a:srgbClr val="89C01C"/>
      </a:accent1>
      <a:accent2>
        <a:srgbClr val="FCB22C"/>
      </a:accent2>
      <a:accent3>
        <a:srgbClr val="FE750E"/>
      </a:accent3>
      <a:accent4>
        <a:srgbClr val="F23610"/>
      </a:accent4>
      <a:accent5>
        <a:srgbClr val="7C283A"/>
      </a:accent5>
      <a:accent6>
        <a:srgbClr val="3E7520"/>
      </a:accent6>
      <a:hlink>
        <a:srgbClr val="89C01C"/>
      </a:hlink>
      <a:folHlink>
        <a:srgbClr val="A6A6A6"/>
      </a:folHlink>
    </a:clrScheme>
    <a:fontScheme name="Constantia">
      <a:maj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1Subtle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l="180000" t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ooking_16x9">
      <a:dk1>
        <a:srgbClr val="000000"/>
      </a:dk1>
      <a:lt1>
        <a:sysClr val="window" lastClr="FFFFFF"/>
      </a:lt1>
      <a:dk2>
        <a:srgbClr val="7F7F7F"/>
      </a:dk2>
      <a:lt2>
        <a:srgbClr val="E6E6E6"/>
      </a:lt2>
      <a:accent1>
        <a:srgbClr val="89C01C"/>
      </a:accent1>
      <a:accent2>
        <a:srgbClr val="FCB22C"/>
      </a:accent2>
      <a:accent3>
        <a:srgbClr val="FE750E"/>
      </a:accent3>
      <a:accent4>
        <a:srgbClr val="F23610"/>
      </a:accent4>
      <a:accent5>
        <a:srgbClr val="7C283A"/>
      </a:accent5>
      <a:accent6>
        <a:srgbClr val="3E7520"/>
      </a:accent6>
      <a:hlink>
        <a:srgbClr val="89C01C"/>
      </a:hlink>
      <a:folHlink>
        <a:srgbClr val="A6A6A6"/>
      </a:folHlink>
    </a:clrScheme>
    <a:fontScheme name="Constantia">
      <a:maj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1Subtle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l="180000" t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5863CEF8-E427-41A3-B701-02CD4579E28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Fresh food presentation (widescreen)</Template>
  <TotalTime>0</TotalTime>
  <Words>1128</Words>
  <Application>Microsoft Office PowerPoint</Application>
  <PresentationFormat>Custom</PresentationFormat>
  <Paragraphs>276</Paragraphs>
  <Slides>27</Slides>
  <Notes>0</Notes>
  <HiddenSlides>1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Arial</vt:lpstr>
      <vt:lpstr>Calibri</vt:lpstr>
      <vt:lpstr>Constantia</vt:lpstr>
      <vt:lpstr>Times New Roman</vt:lpstr>
      <vt:lpstr>Cooking 16x9</vt:lpstr>
      <vt:lpstr>Chart</vt:lpstr>
      <vt:lpstr>   Little “p” Policy Session </vt:lpstr>
      <vt:lpstr>Option Finder Instructions Session 1</vt:lpstr>
      <vt:lpstr>In Which State Do You Reside?</vt:lpstr>
      <vt:lpstr>In Which State Do You Reside?</vt:lpstr>
      <vt:lpstr>What is your Age Category?</vt:lpstr>
      <vt:lpstr>Numbers of SOS’s Attended?</vt:lpstr>
      <vt:lpstr>Gender?</vt:lpstr>
      <vt:lpstr>Rate your current level of knowledge about  Little “p” Policy, I know:</vt:lpstr>
      <vt:lpstr>I can have the Greatest impact on reducing obesity by developing and implementing Little “p” Policy for the following area:</vt:lpstr>
      <vt:lpstr>The second area that I can have the Greatest impact on reducing obesity by developing and implementing Little “p” Policy for the following area:</vt:lpstr>
      <vt:lpstr>The third area that I can have the Greatest impact on reducing obesity by developing and implementing Little “p” Policy for the following area:</vt:lpstr>
      <vt:lpstr>Definition of Policy:</vt:lpstr>
      <vt:lpstr>Session Objectives</vt:lpstr>
      <vt:lpstr>The third area that I can have the Greatest impact on reducing obesity by developing and implementing Little “p” Policy for the following area:</vt:lpstr>
      <vt:lpstr>Which one of these Little “p” Policies will have the Greatest impact on reducing obesity on me Personally? </vt:lpstr>
      <vt:lpstr>To make change with my personal little “p” I believe only work:</vt:lpstr>
      <vt:lpstr>Which one of these Little “p” Policies will have the Greatest impact on reducing obesity as it relates to my Family?</vt:lpstr>
      <vt:lpstr>To make change with my “p” I believe:</vt:lpstr>
      <vt:lpstr> Which one of these Little “p” Policies will have the Greatest impact on reducing obesity as it relates to my Leisure Activity?</vt:lpstr>
      <vt:lpstr>To make change to my “p” I believe:</vt:lpstr>
      <vt:lpstr>Rate your current level of knowledge about  Little “p” Policy, I know:</vt:lpstr>
      <vt:lpstr>I can have the Greatest impact on reducing obesity by developing and implementing Little “p” Policy for the following area:</vt:lpstr>
      <vt:lpstr>The second area that I can have the Greatest impact on reducing obesity by developing and implementing Little “p” Policy for the following area:</vt:lpstr>
      <vt:lpstr>The third area that I can have the Greatest impact on reducing obesity by developing and implementing Little “p” Policy for the following area:</vt:lpstr>
      <vt:lpstr>ADDITONAL NOTES: I can have the Greatest Impact on reducing obesity by developing and implementing Little “p” Policy for the following areas:</vt:lpstr>
      <vt:lpstr>ADDITONAL NOTES: (Continued) I can have the Greatest Impact on reducing obesity by developing and implementing Little “p” Policy for the following areas: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2015-11-10T16:49:01Z</dcterms:created>
  <dcterms:modified xsi:type="dcterms:W3CDTF">2016-12-19T18:27:38Z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TC027879429991</vt:lpwstr>
  </property>
</Properties>
</file>