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8" r:id="rId3"/>
    <p:sldId id="259" r:id="rId4"/>
    <p:sldId id="260" r:id="rId5"/>
    <p:sldId id="270" r:id="rId6"/>
    <p:sldId id="266" r:id="rId7"/>
    <p:sldId id="263" r:id="rId8"/>
    <p:sldId id="264" r:id="rId9"/>
    <p:sldId id="272"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54127" autoAdjust="0"/>
  </p:normalViewPr>
  <p:slideViewPr>
    <p:cSldViewPr snapToGrid="0">
      <p:cViewPr varScale="1">
        <p:scale>
          <a:sx n="61" d="100"/>
          <a:sy n="61" d="100"/>
        </p:scale>
        <p:origin x="1650"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A4AB14-9955-43C9-BBF3-CFF4ADD90B63}" type="doc">
      <dgm:prSet loTypeId="urn:microsoft.com/office/officeart/2005/8/layout/hProcess9" loCatId="process" qsTypeId="urn:microsoft.com/office/officeart/2005/8/quickstyle/simple1" qsCatId="simple" csTypeId="urn:microsoft.com/office/officeart/2005/8/colors/accent0_1" csCatId="mainScheme" phldr="1"/>
      <dgm:spPr/>
    </dgm:pt>
    <dgm:pt modelId="{6F07F6AE-2369-49B5-8BD4-D1BAA8FC9C9D}">
      <dgm:prSet phldrT="[Text]" custT="1"/>
      <dgm:spPr/>
      <dgm:t>
        <a:bodyPr/>
        <a:lstStyle/>
        <a:p>
          <a:r>
            <a:rPr lang="en-US" sz="1800" dirty="0" smtClean="0"/>
            <a:t> </a:t>
          </a:r>
          <a:r>
            <a:rPr lang="en-US" sz="2000" dirty="0" smtClean="0"/>
            <a:t>Content Review: </a:t>
          </a:r>
        </a:p>
        <a:p>
          <a:r>
            <a:rPr lang="en-US" sz="2000" dirty="0" smtClean="0"/>
            <a:t>July 2015-February 2016</a:t>
          </a:r>
          <a:endParaRPr lang="en-US" sz="2000" dirty="0"/>
        </a:p>
      </dgm:t>
    </dgm:pt>
    <dgm:pt modelId="{0A5689A9-5ABC-4AC1-B1E3-1AC780760C8E}" type="parTrans" cxnId="{49498045-1ED3-433A-9133-612A130E4105}">
      <dgm:prSet/>
      <dgm:spPr/>
      <dgm:t>
        <a:bodyPr/>
        <a:lstStyle/>
        <a:p>
          <a:endParaRPr lang="en-US"/>
        </a:p>
      </dgm:t>
    </dgm:pt>
    <dgm:pt modelId="{684F7BDF-319D-4BE3-8277-C4154EA7138F}" type="sibTrans" cxnId="{49498045-1ED3-433A-9133-612A130E4105}">
      <dgm:prSet/>
      <dgm:spPr/>
      <dgm:t>
        <a:bodyPr/>
        <a:lstStyle/>
        <a:p>
          <a:endParaRPr lang="en-US"/>
        </a:p>
      </dgm:t>
    </dgm:pt>
    <dgm:pt modelId="{786E926D-6C67-4E6D-AF65-011D6D2CC6CC}">
      <dgm:prSet phldrT="[Text]"/>
      <dgm:spPr/>
      <dgm:t>
        <a:bodyPr/>
        <a:lstStyle/>
        <a:p>
          <a:r>
            <a:rPr lang="en-US" dirty="0" smtClean="0"/>
            <a:t>Pilot Testing 1: March 2016</a:t>
          </a:r>
          <a:endParaRPr lang="en-US" dirty="0"/>
        </a:p>
      </dgm:t>
    </dgm:pt>
    <dgm:pt modelId="{255B9328-FA76-4784-A572-C07FD9D76940}" type="parTrans" cxnId="{55D52BDD-12A5-4D69-9329-758D07280DF0}">
      <dgm:prSet/>
      <dgm:spPr/>
      <dgm:t>
        <a:bodyPr/>
        <a:lstStyle/>
        <a:p>
          <a:endParaRPr lang="en-US"/>
        </a:p>
      </dgm:t>
    </dgm:pt>
    <dgm:pt modelId="{C4B1B8EA-75CD-4350-9D60-A783948D1BE1}" type="sibTrans" cxnId="{55D52BDD-12A5-4D69-9329-758D07280DF0}">
      <dgm:prSet/>
      <dgm:spPr/>
      <dgm:t>
        <a:bodyPr/>
        <a:lstStyle/>
        <a:p>
          <a:endParaRPr lang="en-US"/>
        </a:p>
      </dgm:t>
    </dgm:pt>
    <dgm:pt modelId="{86D0030D-7165-476C-9544-00066F746363}">
      <dgm:prSet phldrT="[Text]"/>
      <dgm:spPr/>
      <dgm:t>
        <a:bodyPr/>
        <a:lstStyle/>
        <a:p>
          <a:r>
            <a:rPr lang="en-US" dirty="0" smtClean="0"/>
            <a:t>Focus Group: March 2016</a:t>
          </a:r>
          <a:endParaRPr lang="en-US" dirty="0"/>
        </a:p>
      </dgm:t>
    </dgm:pt>
    <dgm:pt modelId="{FBB922AB-F9F6-4E4F-9DA1-5F9A7B5D8F5E}" type="parTrans" cxnId="{9482C964-ECAC-4B90-985E-AAE7C646A571}">
      <dgm:prSet/>
      <dgm:spPr/>
      <dgm:t>
        <a:bodyPr/>
        <a:lstStyle/>
        <a:p>
          <a:endParaRPr lang="en-US"/>
        </a:p>
      </dgm:t>
    </dgm:pt>
    <dgm:pt modelId="{07EB11CF-EA59-4890-A99D-F34DC22804CB}" type="sibTrans" cxnId="{9482C964-ECAC-4B90-985E-AAE7C646A571}">
      <dgm:prSet/>
      <dgm:spPr/>
      <dgm:t>
        <a:bodyPr/>
        <a:lstStyle/>
        <a:p>
          <a:endParaRPr lang="en-US"/>
        </a:p>
      </dgm:t>
    </dgm:pt>
    <dgm:pt modelId="{ADF195E2-8EF7-4206-8C6D-A64322BAD667}">
      <dgm:prSet phldrT="[Text]"/>
      <dgm:spPr/>
      <dgm:t>
        <a:bodyPr/>
        <a:lstStyle/>
        <a:p>
          <a:r>
            <a:rPr lang="en-US" dirty="0" smtClean="0"/>
            <a:t>Pilot Testing 2: June 2016</a:t>
          </a:r>
          <a:endParaRPr lang="en-US" dirty="0"/>
        </a:p>
      </dgm:t>
    </dgm:pt>
    <dgm:pt modelId="{F69F7644-F5E0-4FD2-9CB3-E145D91AD4C4}" type="parTrans" cxnId="{EEE993FA-BAB0-41FA-A3C6-465534DD91AF}">
      <dgm:prSet/>
      <dgm:spPr/>
      <dgm:t>
        <a:bodyPr/>
        <a:lstStyle/>
        <a:p>
          <a:endParaRPr lang="en-US"/>
        </a:p>
      </dgm:t>
    </dgm:pt>
    <dgm:pt modelId="{898DBE79-60D8-4573-884D-C86BE55D7B26}" type="sibTrans" cxnId="{EEE993FA-BAB0-41FA-A3C6-465534DD91AF}">
      <dgm:prSet/>
      <dgm:spPr/>
      <dgm:t>
        <a:bodyPr/>
        <a:lstStyle/>
        <a:p>
          <a:endParaRPr lang="en-US"/>
        </a:p>
      </dgm:t>
    </dgm:pt>
    <dgm:pt modelId="{C6EC8E85-0E9C-4A3C-80A7-4D4D0E4FE6C1}">
      <dgm:prSet phldrT="[Text]"/>
      <dgm:spPr/>
      <dgm:t>
        <a:bodyPr/>
        <a:lstStyle/>
        <a:p>
          <a:r>
            <a:rPr lang="en-US" dirty="0" smtClean="0"/>
            <a:t>Master Trainers Training: July 2016</a:t>
          </a:r>
          <a:endParaRPr lang="en-US" dirty="0"/>
        </a:p>
      </dgm:t>
    </dgm:pt>
    <dgm:pt modelId="{A51C2610-C0FE-4651-95DB-5B50AD1519ED}" type="parTrans" cxnId="{074189C5-E8AA-4F0B-BD0B-F996D2898113}">
      <dgm:prSet/>
      <dgm:spPr/>
      <dgm:t>
        <a:bodyPr/>
        <a:lstStyle/>
        <a:p>
          <a:endParaRPr lang="en-US"/>
        </a:p>
      </dgm:t>
    </dgm:pt>
    <dgm:pt modelId="{B1A8C4F1-7741-4802-B4AF-0B7128AA25A1}" type="sibTrans" cxnId="{074189C5-E8AA-4F0B-BD0B-F996D2898113}">
      <dgm:prSet/>
      <dgm:spPr/>
      <dgm:t>
        <a:bodyPr/>
        <a:lstStyle/>
        <a:p>
          <a:endParaRPr lang="en-US"/>
        </a:p>
      </dgm:t>
    </dgm:pt>
    <dgm:pt modelId="{7185161D-5DB6-4880-98A9-12EEE7906863}">
      <dgm:prSet phldrT="[Text]"/>
      <dgm:spPr/>
      <dgm:t>
        <a:bodyPr/>
        <a:lstStyle/>
        <a:p>
          <a:r>
            <a:rPr lang="en-US" dirty="0" smtClean="0"/>
            <a:t>Parent Trainings: August 2016</a:t>
          </a:r>
          <a:endParaRPr lang="en-US" dirty="0"/>
        </a:p>
      </dgm:t>
    </dgm:pt>
    <dgm:pt modelId="{4DB8A2F3-DE1A-4F9A-967B-5D1C0BDACCF8}" type="parTrans" cxnId="{1E3247EF-FA07-4C9C-8E38-56E4458F11F4}">
      <dgm:prSet/>
      <dgm:spPr/>
      <dgm:t>
        <a:bodyPr/>
        <a:lstStyle/>
        <a:p>
          <a:endParaRPr lang="en-US"/>
        </a:p>
      </dgm:t>
    </dgm:pt>
    <dgm:pt modelId="{BCB8C8B1-036C-48EB-A1B0-072970D35908}" type="sibTrans" cxnId="{1E3247EF-FA07-4C9C-8E38-56E4458F11F4}">
      <dgm:prSet/>
      <dgm:spPr/>
      <dgm:t>
        <a:bodyPr/>
        <a:lstStyle/>
        <a:p>
          <a:endParaRPr lang="en-US"/>
        </a:p>
      </dgm:t>
    </dgm:pt>
    <dgm:pt modelId="{7AE44B3D-12A1-4AC7-9D18-88D490A935DD}" type="pres">
      <dgm:prSet presAssocID="{3BA4AB14-9955-43C9-BBF3-CFF4ADD90B63}" presName="CompostProcess" presStyleCnt="0">
        <dgm:presLayoutVars>
          <dgm:dir/>
          <dgm:resizeHandles val="exact"/>
        </dgm:presLayoutVars>
      </dgm:prSet>
      <dgm:spPr/>
    </dgm:pt>
    <dgm:pt modelId="{C38635F1-1797-42EE-801D-AA63846E843A}" type="pres">
      <dgm:prSet presAssocID="{3BA4AB14-9955-43C9-BBF3-CFF4ADD90B63}" presName="arrow" presStyleLbl="bgShp" presStyleIdx="0" presStyleCnt="1" custLinFactNeighborY="6663"/>
      <dgm:spPr/>
    </dgm:pt>
    <dgm:pt modelId="{63C9A328-0A0A-46E5-99D9-924E3C050B8C}" type="pres">
      <dgm:prSet presAssocID="{3BA4AB14-9955-43C9-BBF3-CFF4ADD90B63}" presName="linearProcess" presStyleCnt="0"/>
      <dgm:spPr/>
    </dgm:pt>
    <dgm:pt modelId="{27965D93-55C0-4698-9F6A-81A438094EC2}" type="pres">
      <dgm:prSet presAssocID="{6F07F6AE-2369-49B5-8BD4-D1BAA8FC9C9D}" presName="textNode" presStyleLbl="node1" presStyleIdx="0" presStyleCnt="6" custScaleX="93500" custScaleY="100244">
        <dgm:presLayoutVars>
          <dgm:bulletEnabled val="1"/>
        </dgm:presLayoutVars>
      </dgm:prSet>
      <dgm:spPr/>
      <dgm:t>
        <a:bodyPr/>
        <a:lstStyle/>
        <a:p>
          <a:endParaRPr lang="en-US"/>
        </a:p>
      </dgm:t>
    </dgm:pt>
    <dgm:pt modelId="{034F2C2E-D53C-4BF8-939A-DC2B42079402}" type="pres">
      <dgm:prSet presAssocID="{684F7BDF-319D-4BE3-8277-C4154EA7138F}" presName="sibTrans" presStyleCnt="0"/>
      <dgm:spPr/>
    </dgm:pt>
    <dgm:pt modelId="{4E488387-CBF1-4580-BE06-7B0457211273}" type="pres">
      <dgm:prSet presAssocID="{786E926D-6C67-4E6D-AF65-011D6D2CC6CC}" presName="textNode" presStyleLbl="node1" presStyleIdx="1" presStyleCnt="6">
        <dgm:presLayoutVars>
          <dgm:bulletEnabled val="1"/>
        </dgm:presLayoutVars>
      </dgm:prSet>
      <dgm:spPr/>
      <dgm:t>
        <a:bodyPr/>
        <a:lstStyle/>
        <a:p>
          <a:endParaRPr lang="en-US"/>
        </a:p>
      </dgm:t>
    </dgm:pt>
    <dgm:pt modelId="{3B676687-4E41-4F49-A7B0-5B5F08F3051B}" type="pres">
      <dgm:prSet presAssocID="{C4B1B8EA-75CD-4350-9D60-A783948D1BE1}" presName="sibTrans" presStyleCnt="0"/>
      <dgm:spPr/>
    </dgm:pt>
    <dgm:pt modelId="{4473782F-5D9C-4AA1-8416-4CF3B16542A6}" type="pres">
      <dgm:prSet presAssocID="{86D0030D-7165-476C-9544-00066F746363}" presName="textNode" presStyleLbl="node1" presStyleIdx="2" presStyleCnt="6">
        <dgm:presLayoutVars>
          <dgm:bulletEnabled val="1"/>
        </dgm:presLayoutVars>
      </dgm:prSet>
      <dgm:spPr/>
      <dgm:t>
        <a:bodyPr/>
        <a:lstStyle/>
        <a:p>
          <a:endParaRPr lang="en-US"/>
        </a:p>
      </dgm:t>
    </dgm:pt>
    <dgm:pt modelId="{BA42E368-DAA3-4314-A946-665C78792444}" type="pres">
      <dgm:prSet presAssocID="{07EB11CF-EA59-4890-A99D-F34DC22804CB}" presName="sibTrans" presStyleCnt="0"/>
      <dgm:spPr/>
    </dgm:pt>
    <dgm:pt modelId="{44EA6EE7-D8CA-4485-AB74-2D02F52B28FC}" type="pres">
      <dgm:prSet presAssocID="{ADF195E2-8EF7-4206-8C6D-A64322BAD667}" presName="textNode" presStyleLbl="node1" presStyleIdx="3" presStyleCnt="6">
        <dgm:presLayoutVars>
          <dgm:bulletEnabled val="1"/>
        </dgm:presLayoutVars>
      </dgm:prSet>
      <dgm:spPr/>
      <dgm:t>
        <a:bodyPr/>
        <a:lstStyle/>
        <a:p>
          <a:endParaRPr lang="en-US"/>
        </a:p>
      </dgm:t>
    </dgm:pt>
    <dgm:pt modelId="{B4EE578F-3CB7-4C71-8A33-A962E19A38D1}" type="pres">
      <dgm:prSet presAssocID="{898DBE79-60D8-4573-884D-C86BE55D7B26}" presName="sibTrans" presStyleCnt="0"/>
      <dgm:spPr/>
    </dgm:pt>
    <dgm:pt modelId="{30FB71A7-5F69-48C9-B738-AD351FCEDCB4}" type="pres">
      <dgm:prSet presAssocID="{C6EC8E85-0E9C-4A3C-80A7-4D4D0E4FE6C1}" presName="textNode" presStyleLbl="node1" presStyleIdx="4" presStyleCnt="6">
        <dgm:presLayoutVars>
          <dgm:bulletEnabled val="1"/>
        </dgm:presLayoutVars>
      </dgm:prSet>
      <dgm:spPr/>
      <dgm:t>
        <a:bodyPr/>
        <a:lstStyle/>
        <a:p>
          <a:endParaRPr lang="en-US"/>
        </a:p>
      </dgm:t>
    </dgm:pt>
    <dgm:pt modelId="{A4245574-5229-45DD-ABEB-DC77DA1448F5}" type="pres">
      <dgm:prSet presAssocID="{B1A8C4F1-7741-4802-B4AF-0B7128AA25A1}" presName="sibTrans" presStyleCnt="0"/>
      <dgm:spPr/>
    </dgm:pt>
    <dgm:pt modelId="{CCBDF49E-FFA9-481E-89B6-FF4FE7C4EFF4}" type="pres">
      <dgm:prSet presAssocID="{7185161D-5DB6-4880-98A9-12EEE7906863}" presName="textNode" presStyleLbl="node1" presStyleIdx="5" presStyleCnt="6">
        <dgm:presLayoutVars>
          <dgm:bulletEnabled val="1"/>
        </dgm:presLayoutVars>
      </dgm:prSet>
      <dgm:spPr/>
      <dgm:t>
        <a:bodyPr/>
        <a:lstStyle/>
        <a:p>
          <a:endParaRPr lang="en-US"/>
        </a:p>
      </dgm:t>
    </dgm:pt>
  </dgm:ptLst>
  <dgm:cxnLst>
    <dgm:cxn modelId="{1DF2DE4D-9001-4DCF-A48B-D304369C453C}" type="presOf" srcId="{ADF195E2-8EF7-4206-8C6D-A64322BAD667}" destId="{44EA6EE7-D8CA-4485-AB74-2D02F52B28FC}" srcOrd="0" destOrd="0" presId="urn:microsoft.com/office/officeart/2005/8/layout/hProcess9"/>
    <dgm:cxn modelId="{074189C5-E8AA-4F0B-BD0B-F996D2898113}" srcId="{3BA4AB14-9955-43C9-BBF3-CFF4ADD90B63}" destId="{C6EC8E85-0E9C-4A3C-80A7-4D4D0E4FE6C1}" srcOrd="4" destOrd="0" parTransId="{A51C2610-C0FE-4651-95DB-5B50AD1519ED}" sibTransId="{B1A8C4F1-7741-4802-B4AF-0B7128AA25A1}"/>
    <dgm:cxn modelId="{EEE993FA-BAB0-41FA-A3C6-465534DD91AF}" srcId="{3BA4AB14-9955-43C9-BBF3-CFF4ADD90B63}" destId="{ADF195E2-8EF7-4206-8C6D-A64322BAD667}" srcOrd="3" destOrd="0" parTransId="{F69F7644-F5E0-4FD2-9CB3-E145D91AD4C4}" sibTransId="{898DBE79-60D8-4573-884D-C86BE55D7B26}"/>
    <dgm:cxn modelId="{7DDA37DF-C7EF-4637-A0C6-EC544F860C61}" type="presOf" srcId="{7185161D-5DB6-4880-98A9-12EEE7906863}" destId="{CCBDF49E-FFA9-481E-89B6-FF4FE7C4EFF4}" srcOrd="0" destOrd="0" presId="urn:microsoft.com/office/officeart/2005/8/layout/hProcess9"/>
    <dgm:cxn modelId="{55D52BDD-12A5-4D69-9329-758D07280DF0}" srcId="{3BA4AB14-9955-43C9-BBF3-CFF4ADD90B63}" destId="{786E926D-6C67-4E6D-AF65-011D6D2CC6CC}" srcOrd="1" destOrd="0" parTransId="{255B9328-FA76-4784-A572-C07FD9D76940}" sibTransId="{C4B1B8EA-75CD-4350-9D60-A783948D1BE1}"/>
    <dgm:cxn modelId="{2A6309FD-DE8F-4D53-B0E6-674F6B053ECD}" type="presOf" srcId="{86D0030D-7165-476C-9544-00066F746363}" destId="{4473782F-5D9C-4AA1-8416-4CF3B16542A6}" srcOrd="0" destOrd="0" presId="urn:microsoft.com/office/officeart/2005/8/layout/hProcess9"/>
    <dgm:cxn modelId="{49498045-1ED3-433A-9133-612A130E4105}" srcId="{3BA4AB14-9955-43C9-BBF3-CFF4ADD90B63}" destId="{6F07F6AE-2369-49B5-8BD4-D1BAA8FC9C9D}" srcOrd="0" destOrd="0" parTransId="{0A5689A9-5ABC-4AC1-B1E3-1AC780760C8E}" sibTransId="{684F7BDF-319D-4BE3-8277-C4154EA7138F}"/>
    <dgm:cxn modelId="{F4336FDA-77FE-4491-A6BD-B65762B4899F}" type="presOf" srcId="{786E926D-6C67-4E6D-AF65-011D6D2CC6CC}" destId="{4E488387-CBF1-4580-BE06-7B0457211273}" srcOrd="0" destOrd="0" presId="urn:microsoft.com/office/officeart/2005/8/layout/hProcess9"/>
    <dgm:cxn modelId="{B79A22A1-6B20-4DCE-B784-79D61AA88FB8}" type="presOf" srcId="{6F07F6AE-2369-49B5-8BD4-D1BAA8FC9C9D}" destId="{27965D93-55C0-4698-9F6A-81A438094EC2}" srcOrd="0" destOrd="0" presId="urn:microsoft.com/office/officeart/2005/8/layout/hProcess9"/>
    <dgm:cxn modelId="{802CB37F-11C3-40A3-B816-2F82C3C091E6}" type="presOf" srcId="{C6EC8E85-0E9C-4A3C-80A7-4D4D0E4FE6C1}" destId="{30FB71A7-5F69-48C9-B738-AD351FCEDCB4}" srcOrd="0" destOrd="0" presId="urn:microsoft.com/office/officeart/2005/8/layout/hProcess9"/>
    <dgm:cxn modelId="{1E3247EF-FA07-4C9C-8E38-56E4458F11F4}" srcId="{3BA4AB14-9955-43C9-BBF3-CFF4ADD90B63}" destId="{7185161D-5DB6-4880-98A9-12EEE7906863}" srcOrd="5" destOrd="0" parTransId="{4DB8A2F3-DE1A-4F9A-967B-5D1C0BDACCF8}" sibTransId="{BCB8C8B1-036C-48EB-A1B0-072970D35908}"/>
    <dgm:cxn modelId="{5AE091C2-2AF8-45B8-BCB2-1A274925BFD4}" type="presOf" srcId="{3BA4AB14-9955-43C9-BBF3-CFF4ADD90B63}" destId="{7AE44B3D-12A1-4AC7-9D18-88D490A935DD}" srcOrd="0" destOrd="0" presId="urn:microsoft.com/office/officeart/2005/8/layout/hProcess9"/>
    <dgm:cxn modelId="{9482C964-ECAC-4B90-985E-AAE7C646A571}" srcId="{3BA4AB14-9955-43C9-BBF3-CFF4ADD90B63}" destId="{86D0030D-7165-476C-9544-00066F746363}" srcOrd="2" destOrd="0" parTransId="{FBB922AB-F9F6-4E4F-9DA1-5F9A7B5D8F5E}" sibTransId="{07EB11CF-EA59-4890-A99D-F34DC22804CB}"/>
    <dgm:cxn modelId="{AA6C212D-DFD9-432B-B67D-B3FB09F954D8}" type="presParOf" srcId="{7AE44B3D-12A1-4AC7-9D18-88D490A935DD}" destId="{C38635F1-1797-42EE-801D-AA63846E843A}" srcOrd="0" destOrd="0" presId="urn:microsoft.com/office/officeart/2005/8/layout/hProcess9"/>
    <dgm:cxn modelId="{96B1C8AA-BA21-4292-9556-BD6A53EFF4D4}" type="presParOf" srcId="{7AE44B3D-12A1-4AC7-9D18-88D490A935DD}" destId="{63C9A328-0A0A-46E5-99D9-924E3C050B8C}" srcOrd="1" destOrd="0" presId="urn:microsoft.com/office/officeart/2005/8/layout/hProcess9"/>
    <dgm:cxn modelId="{C2530D95-5F6F-41DB-BDE8-69692FBD0F04}" type="presParOf" srcId="{63C9A328-0A0A-46E5-99D9-924E3C050B8C}" destId="{27965D93-55C0-4698-9F6A-81A438094EC2}" srcOrd="0" destOrd="0" presId="urn:microsoft.com/office/officeart/2005/8/layout/hProcess9"/>
    <dgm:cxn modelId="{1F643D18-82F0-44CF-AD70-30F77519072A}" type="presParOf" srcId="{63C9A328-0A0A-46E5-99D9-924E3C050B8C}" destId="{034F2C2E-D53C-4BF8-939A-DC2B42079402}" srcOrd="1" destOrd="0" presId="urn:microsoft.com/office/officeart/2005/8/layout/hProcess9"/>
    <dgm:cxn modelId="{C04B9F70-8217-4441-AFAF-10B9D0A266A6}" type="presParOf" srcId="{63C9A328-0A0A-46E5-99D9-924E3C050B8C}" destId="{4E488387-CBF1-4580-BE06-7B0457211273}" srcOrd="2" destOrd="0" presId="urn:microsoft.com/office/officeart/2005/8/layout/hProcess9"/>
    <dgm:cxn modelId="{8AB7F98A-0AB4-41FC-A351-FFE4CE3B1462}" type="presParOf" srcId="{63C9A328-0A0A-46E5-99D9-924E3C050B8C}" destId="{3B676687-4E41-4F49-A7B0-5B5F08F3051B}" srcOrd="3" destOrd="0" presId="urn:microsoft.com/office/officeart/2005/8/layout/hProcess9"/>
    <dgm:cxn modelId="{52715179-A50E-4041-AE8D-07544E920055}" type="presParOf" srcId="{63C9A328-0A0A-46E5-99D9-924E3C050B8C}" destId="{4473782F-5D9C-4AA1-8416-4CF3B16542A6}" srcOrd="4" destOrd="0" presId="urn:microsoft.com/office/officeart/2005/8/layout/hProcess9"/>
    <dgm:cxn modelId="{65461667-C11D-4A16-B3F9-3DBC0F9EB986}" type="presParOf" srcId="{63C9A328-0A0A-46E5-99D9-924E3C050B8C}" destId="{BA42E368-DAA3-4314-A946-665C78792444}" srcOrd="5" destOrd="0" presId="urn:microsoft.com/office/officeart/2005/8/layout/hProcess9"/>
    <dgm:cxn modelId="{A4445827-4729-4D7B-A4DC-EF3A3D174BB0}" type="presParOf" srcId="{63C9A328-0A0A-46E5-99D9-924E3C050B8C}" destId="{44EA6EE7-D8CA-4485-AB74-2D02F52B28FC}" srcOrd="6" destOrd="0" presId="urn:microsoft.com/office/officeart/2005/8/layout/hProcess9"/>
    <dgm:cxn modelId="{900C01A3-5523-4A10-BAB2-6BA8C208F3BD}" type="presParOf" srcId="{63C9A328-0A0A-46E5-99D9-924E3C050B8C}" destId="{B4EE578F-3CB7-4C71-8A33-A962E19A38D1}" srcOrd="7" destOrd="0" presId="urn:microsoft.com/office/officeart/2005/8/layout/hProcess9"/>
    <dgm:cxn modelId="{C112CFD5-A7DE-4E8E-98CC-F618FAA1BCD4}" type="presParOf" srcId="{63C9A328-0A0A-46E5-99D9-924E3C050B8C}" destId="{30FB71A7-5F69-48C9-B738-AD351FCEDCB4}" srcOrd="8" destOrd="0" presId="urn:microsoft.com/office/officeart/2005/8/layout/hProcess9"/>
    <dgm:cxn modelId="{BB1D98E2-907A-451A-879D-D163474CD379}" type="presParOf" srcId="{63C9A328-0A0A-46E5-99D9-924E3C050B8C}" destId="{A4245574-5229-45DD-ABEB-DC77DA1448F5}" srcOrd="9" destOrd="0" presId="urn:microsoft.com/office/officeart/2005/8/layout/hProcess9"/>
    <dgm:cxn modelId="{D761EB57-4978-458A-9660-F70A41B81088}" type="presParOf" srcId="{63C9A328-0A0A-46E5-99D9-924E3C050B8C}" destId="{CCBDF49E-FFA9-481E-89B6-FF4FE7C4EFF4}"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5A73C6A-8E7E-4993-9EEA-AA689515BB5D}" type="datetimeFigureOut">
              <a:rPr lang="en-US" smtClean="0"/>
              <a:t>10/31/2016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D923826-A0FE-456F-BA2A-2861D608CDCD}" type="slidenum">
              <a:rPr lang="en-US" smtClean="0"/>
              <a:t>‹#›</a:t>
            </a:fld>
            <a:endParaRPr lang="en-US"/>
          </a:p>
        </p:txBody>
      </p:sp>
    </p:spTree>
    <p:extLst>
      <p:ext uri="{BB962C8B-B14F-4D97-AF65-F5344CB8AC3E}">
        <p14:creationId xmlns:p14="http://schemas.microsoft.com/office/powerpoint/2010/main" val="1112605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23826-A0FE-456F-BA2A-2861D608CDCD}" type="slidenum">
              <a:rPr lang="en-US" smtClean="0"/>
              <a:t>1</a:t>
            </a:fld>
            <a:endParaRPr lang="en-US"/>
          </a:p>
        </p:txBody>
      </p:sp>
    </p:spTree>
    <p:extLst>
      <p:ext uri="{BB962C8B-B14F-4D97-AF65-F5344CB8AC3E}">
        <p14:creationId xmlns:p14="http://schemas.microsoft.com/office/powerpoint/2010/main" val="2550868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DeKalb County Board of Health created the LEAD DeKalb (Local Efforts to Address Disparities in DeKalb) initiative with the goal of developing policy, systems and environmental change strategies that will reduce health disparities among African Americans. This project is funded through the Center for Disease Control and Prevention (CDC) grant program, Racial and Ethnic Approaches to Community Health (REACH). This funding supported the development of the training you will receive today for the Parent Health Ambassador Program, which is just one part of a much larger initiative</a:t>
            </a:r>
          </a:p>
          <a:p>
            <a:endParaRPr lang="en-US" dirty="0"/>
          </a:p>
          <a:p>
            <a:pPr marL="465887" indent="-465887">
              <a:buClr>
                <a:srgbClr val="0070C0"/>
              </a:buClr>
              <a:buFont typeface="Arial" panose="020B0604020202020204" pitchFamily="34" charset="0"/>
              <a:buChar char="•"/>
            </a:pPr>
            <a:r>
              <a:rPr lang="en-US" dirty="0"/>
              <a:t>Increase the number of people with access to environments with healthy food and beverage options</a:t>
            </a:r>
          </a:p>
          <a:p>
            <a:pPr marL="465887" indent="-465887">
              <a:buClr>
                <a:srgbClr val="0070C0"/>
              </a:buClr>
              <a:buFont typeface="Arial" panose="020B0604020202020204" pitchFamily="34" charset="0"/>
              <a:buChar char="•"/>
            </a:pPr>
            <a:r>
              <a:rPr lang="en-US" dirty="0"/>
              <a:t>Encourage nutrition assistance beneficiaries to purchase healthy, fresh foods</a:t>
            </a:r>
          </a:p>
          <a:p>
            <a:pPr marL="465887" indent="-465887">
              <a:buClr>
                <a:srgbClr val="0070C0"/>
              </a:buClr>
              <a:buFont typeface="Arial" panose="020B0604020202020204" pitchFamily="34" charset="0"/>
              <a:buChar char="•"/>
            </a:pPr>
            <a:r>
              <a:rPr lang="en-US" dirty="0"/>
              <a:t>Empower parents to be health advocates for their children in school settings</a:t>
            </a:r>
          </a:p>
          <a:p>
            <a:pPr marL="465887" indent="-465887">
              <a:buClr>
                <a:srgbClr val="0070C0"/>
              </a:buClr>
              <a:buFont typeface="Arial" panose="020B0604020202020204" pitchFamily="34" charset="0"/>
              <a:buChar char="•"/>
            </a:pPr>
            <a:r>
              <a:rPr lang="en-US" dirty="0"/>
              <a:t>Increase opportunities for physical activity in public settings</a:t>
            </a:r>
          </a:p>
          <a:p>
            <a:endParaRPr lang="en-US" dirty="0"/>
          </a:p>
        </p:txBody>
      </p:sp>
      <p:sp>
        <p:nvSpPr>
          <p:cNvPr id="4" name="Slide Number Placeholder 3"/>
          <p:cNvSpPr>
            <a:spLocks noGrp="1"/>
          </p:cNvSpPr>
          <p:nvPr>
            <p:ph type="sldNum" sz="quarter" idx="10"/>
          </p:nvPr>
        </p:nvSpPr>
        <p:spPr/>
        <p:txBody>
          <a:bodyPr/>
          <a:lstStyle/>
          <a:p>
            <a:fld id="{6D923826-A0FE-456F-BA2A-2861D608CDCD}" type="slidenum">
              <a:rPr lang="en-US" smtClean="0"/>
              <a:t>2</a:t>
            </a:fld>
            <a:endParaRPr lang="en-US"/>
          </a:p>
        </p:txBody>
      </p:sp>
    </p:spTree>
    <p:extLst>
      <p:ext uri="{BB962C8B-B14F-4D97-AF65-F5344CB8AC3E}">
        <p14:creationId xmlns:p14="http://schemas.microsoft.com/office/powerpoint/2010/main" val="3650001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school is required to develop a wellness plan as part of the DeKalb County School Wellness Policy. GSU worked with the DCBOH to develop a Parent Ambassador's Program so parents could gain knowledge and skills on basic principles of physical activity and nutrition (and public health issues) and to advocate for their children's wellness at the school level. The curriculum utilizes an interactive approach for trainers to engage participants in the content with group activities and presentations. Parents also learn about their local school board and how to be involved with developing their children's school wellness plan.</a:t>
            </a:r>
          </a:p>
          <a:p>
            <a:endParaRPr lang="en-US" dirty="0"/>
          </a:p>
          <a:p>
            <a:r>
              <a:rPr lang="en-US" dirty="0"/>
              <a:t>The Parent Health Ambassador Initiative is one part of a much larger initiative being carried out by the DeKalb County BOH / LEAD DeKalb as part of their REACH project with the CDC.</a:t>
            </a:r>
          </a:p>
          <a:p>
            <a:endParaRPr lang="en-US" dirty="0"/>
          </a:p>
          <a:p>
            <a:r>
              <a:rPr lang="en-US" dirty="0"/>
              <a:t>The target population of this initiative is African American parents with school-aged children enrolled in DeKalb County schools. </a:t>
            </a:r>
          </a:p>
          <a:p>
            <a:endParaRPr lang="en-US" dirty="0"/>
          </a:p>
          <a:p>
            <a:r>
              <a:rPr lang="en-US" dirty="0"/>
              <a:t>The target areas for this initiative are census tracts where: </a:t>
            </a:r>
          </a:p>
          <a:p>
            <a:pPr marL="232943" indent="-232943">
              <a:buAutoNum type="alphaLcParenBoth"/>
            </a:pPr>
            <a:r>
              <a:rPr lang="en-US" dirty="0"/>
              <a:t>there is a large African-American population, </a:t>
            </a:r>
          </a:p>
          <a:p>
            <a:pPr marL="232943" indent="-232943">
              <a:buAutoNum type="alphaLcParenBoth"/>
            </a:pPr>
            <a:r>
              <a:rPr lang="en-US" dirty="0"/>
              <a:t>at least 30% of the population has an income below 100% of the federal poverty level, and </a:t>
            </a:r>
          </a:p>
          <a:p>
            <a:pPr marL="232943" indent="-232943">
              <a:buAutoNum type="alphaLcParenBoth"/>
            </a:pPr>
            <a:r>
              <a:rPr lang="en-US" dirty="0"/>
              <a:t>at least 25% of adults 25 years of age or older are without a high school diploma.</a:t>
            </a:r>
          </a:p>
        </p:txBody>
      </p:sp>
      <p:sp>
        <p:nvSpPr>
          <p:cNvPr id="4" name="Slide Number Placeholder 3"/>
          <p:cNvSpPr>
            <a:spLocks noGrp="1"/>
          </p:cNvSpPr>
          <p:nvPr>
            <p:ph type="sldNum" sz="quarter" idx="10"/>
          </p:nvPr>
        </p:nvSpPr>
        <p:spPr/>
        <p:txBody>
          <a:bodyPr/>
          <a:lstStyle/>
          <a:p>
            <a:fld id="{6D923826-A0FE-456F-BA2A-2861D608CDCD}" type="slidenum">
              <a:rPr lang="en-US" smtClean="0"/>
              <a:t>3</a:t>
            </a:fld>
            <a:endParaRPr lang="en-US"/>
          </a:p>
        </p:txBody>
      </p:sp>
    </p:spTree>
    <p:extLst>
      <p:ext uri="{BB962C8B-B14F-4D97-AF65-F5344CB8AC3E}">
        <p14:creationId xmlns:p14="http://schemas.microsoft.com/office/powerpoint/2010/main" val="173849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utilized the AZ program materials as a rough guide for several of the modules, and also consulted/utilized CA Project LEAN materials. The rest of the modules were developed by incorporating government and related resources and creating an outline/framework around them - CDC's Parents for Healthy Schools materials (based on Action for Healthy Kids materials), USDA (ChooseMyPlate.gov, School nutrition policies) NIH We Can (Ways to Enhance Children's Activity and Nutrition), the UKS Community Tool, etc. </a:t>
            </a: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dirty="0" smtClean="0"/>
              <a:t>The AZ materials were primarily utilized for the advocacy (change agent) and action planning processes, while the governmental sources were primarily utilized for the physical activity/nutrition/health content. </a:t>
            </a:r>
          </a:p>
          <a:p>
            <a:pPr marL="174708" indent="-174708">
              <a:buFont typeface="Arial" panose="020B0604020202020204" pitchFamily="34" charset="0"/>
              <a:buChar char="•"/>
            </a:pPr>
            <a:r>
              <a:rPr lang="en-US" dirty="0" smtClean="0"/>
              <a:t>The parent engagement components came from a literature review (mostly CDC resources). </a:t>
            </a:r>
          </a:p>
          <a:p>
            <a:pPr marL="174708" indent="-174708">
              <a:buFont typeface="Arial" panose="020B0604020202020204" pitchFamily="34" charset="0"/>
              <a:buChar char="•"/>
            </a:pPr>
            <a:r>
              <a:rPr lang="en-US" dirty="0" smtClean="0"/>
              <a:t>The info in the school unit came from DeKalb Schools, and, when necessary, other Atlanta-area and GA school board resources. </a:t>
            </a:r>
          </a:p>
          <a:p>
            <a:endParaRPr lang="en-US" dirty="0" smtClean="0"/>
          </a:p>
          <a:p>
            <a:r>
              <a:rPr lang="en-US" dirty="0" smtClean="0"/>
              <a:t>The layout of the curriculum was designed as a “trainer-friendly” guide. The curriculum utilizes an interactive approach for trainers to engage participants in the training content with group activities and presentations. Master trainers were provided with a master trainer manual consisting of background information, an implementation guide, preparatory activities, and handouts. Parents were provided with training slides and related handouts. </a:t>
            </a:r>
            <a:endParaRPr lang="en-US" dirty="0"/>
          </a:p>
        </p:txBody>
      </p:sp>
      <p:sp>
        <p:nvSpPr>
          <p:cNvPr id="4" name="Slide Number Placeholder 3"/>
          <p:cNvSpPr>
            <a:spLocks noGrp="1"/>
          </p:cNvSpPr>
          <p:nvPr>
            <p:ph type="sldNum" sz="quarter" idx="10"/>
          </p:nvPr>
        </p:nvSpPr>
        <p:spPr/>
        <p:txBody>
          <a:bodyPr/>
          <a:lstStyle/>
          <a:p>
            <a:fld id="{6D923826-A0FE-456F-BA2A-2861D608CDCD}" type="slidenum">
              <a:rPr lang="en-US" smtClean="0"/>
              <a:t>4</a:t>
            </a:fld>
            <a:endParaRPr lang="en-US"/>
          </a:p>
        </p:txBody>
      </p:sp>
    </p:spTree>
    <p:extLst>
      <p:ext uri="{BB962C8B-B14F-4D97-AF65-F5344CB8AC3E}">
        <p14:creationId xmlns:p14="http://schemas.microsoft.com/office/powerpoint/2010/main" val="1912733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Literature and</a:t>
            </a:r>
            <a:r>
              <a:rPr lang="en-US" baseline="0" dirty="0" smtClean="0"/>
              <a:t> resource reviews and curriculum development occurred between October 2015-February 2016</a:t>
            </a:r>
          </a:p>
          <a:p>
            <a:endParaRPr lang="en-US" baseline="0" dirty="0" smtClean="0"/>
          </a:p>
          <a:p>
            <a:r>
              <a:rPr lang="en-US" baseline="0" dirty="0" smtClean="0"/>
              <a:t>The first pilot training occurred on March 5, 2016 and included 11 parents from DeKalb county who were recruited through a local youth wellness organization. </a:t>
            </a:r>
          </a:p>
          <a:p>
            <a:endParaRPr lang="en-US" baseline="0" dirty="0" smtClean="0"/>
          </a:p>
          <a:p>
            <a:r>
              <a:rPr lang="en-US" baseline="0" dirty="0" smtClean="0"/>
              <a:t>A focus group occurred on March 18 with 8/11 parents that attended the first pilot training</a:t>
            </a:r>
          </a:p>
          <a:p>
            <a:r>
              <a:rPr lang="en-US" baseline="0" dirty="0" smtClean="0"/>
              <a:t>	Findings from this training led to considerable revisions among the content, format, delivery, activities</a:t>
            </a:r>
          </a:p>
          <a:p>
            <a:endParaRPr lang="en-US" baseline="0" dirty="0" smtClean="0"/>
          </a:p>
          <a:p>
            <a:r>
              <a:rPr lang="en-US" baseline="0" dirty="0" smtClean="0"/>
              <a:t>A second pilot training was scheduled, 10 parents attended– additional feedback from parents was collected at the training</a:t>
            </a:r>
          </a:p>
          <a:p>
            <a:endParaRPr lang="en-US" baseline="0" dirty="0" smtClean="0"/>
          </a:p>
          <a:p>
            <a:r>
              <a:rPr lang="en-US" baseline="0" dirty="0" smtClean="0"/>
              <a:t>Revisions– including the reordering of content and the development of the master training manual occurred during June  and July.</a:t>
            </a:r>
          </a:p>
          <a:p>
            <a:endParaRPr lang="en-US" baseline="0" dirty="0" smtClean="0"/>
          </a:p>
          <a:p>
            <a:r>
              <a:rPr lang="en-US" baseline="0" dirty="0" smtClean="0"/>
              <a:t>Master Trainers (3) were trained on July 12/14 in 2-days. The training allowed for peer-learning and teach back opportunities.</a:t>
            </a:r>
          </a:p>
        </p:txBody>
      </p:sp>
      <p:sp>
        <p:nvSpPr>
          <p:cNvPr id="4" name="Slide Number Placeholder 3"/>
          <p:cNvSpPr>
            <a:spLocks noGrp="1"/>
          </p:cNvSpPr>
          <p:nvPr>
            <p:ph type="sldNum" sz="quarter" idx="10"/>
          </p:nvPr>
        </p:nvSpPr>
        <p:spPr/>
        <p:txBody>
          <a:bodyPr/>
          <a:lstStyle/>
          <a:p>
            <a:fld id="{6D923826-A0FE-456F-BA2A-2861D608CDCD}" type="slidenum">
              <a:rPr lang="en-US" smtClean="0"/>
              <a:t>5</a:t>
            </a:fld>
            <a:endParaRPr lang="en-US"/>
          </a:p>
        </p:txBody>
      </p:sp>
    </p:spTree>
    <p:extLst>
      <p:ext uri="{BB962C8B-B14F-4D97-AF65-F5344CB8AC3E}">
        <p14:creationId xmlns:p14="http://schemas.microsoft.com/office/powerpoint/2010/main" val="2108407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31774" lvl="2" indent="-349415">
              <a:spcAft>
                <a:spcPts val="611"/>
              </a:spcAft>
              <a:buClr>
                <a:srgbClr val="0070C0"/>
              </a:buClr>
              <a:buFont typeface="Wingdings" panose="05000000000000000000" pitchFamily="2" charset="2"/>
              <a:buChar char="§"/>
            </a:pPr>
            <a:r>
              <a:rPr lang="en-US" sz="2400" dirty="0"/>
              <a:t>MASTER TRAINERS --- Implementation with fidelity?</a:t>
            </a:r>
          </a:p>
          <a:p>
            <a:pPr lvl="5"/>
            <a:r>
              <a:rPr lang="en-US" sz="2000" dirty="0"/>
              <a:t>Good reviews from parents on the trainers but did they implement as designed</a:t>
            </a:r>
          </a:p>
          <a:p>
            <a:endParaRPr lang="en-US" dirty="0"/>
          </a:p>
        </p:txBody>
      </p:sp>
      <p:sp>
        <p:nvSpPr>
          <p:cNvPr id="4" name="Slide Number Placeholder 3"/>
          <p:cNvSpPr>
            <a:spLocks noGrp="1"/>
          </p:cNvSpPr>
          <p:nvPr>
            <p:ph type="sldNum" sz="quarter" idx="10"/>
          </p:nvPr>
        </p:nvSpPr>
        <p:spPr/>
        <p:txBody>
          <a:bodyPr/>
          <a:lstStyle/>
          <a:p>
            <a:fld id="{6D923826-A0FE-456F-BA2A-2861D608CDCD}" type="slidenum">
              <a:rPr lang="en-US" smtClean="0"/>
              <a:t>6</a:t>
            </a:fld>
            <a:endParaRPr lang="en-US"/>
          </a:p>
        </p:txBody>
      </p:sp>
    </p:spTree>
    <p:extLst>
      <p:ext uri="{BB962C8B-B14F-4D97-AF65-F5344CB8AC3E}">
        <p14:creationId xmlns:p14="http://schemas.microsoft.com/office/powerpoint/2010/main" val="392226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300" dirty="0"/>
              <a:t>Parents provided feedback on content, format, delivery, activities, and their overall training experience. This allowed the research team to reduce the materials covered in the curriculum, to reinforce the purpose and focus of the training (removed material not essential to schools), and increase time spent practicing communication and action planning.  The research team developed a script for master trainers to use when presenting materials and facilitating activities to help keep the training focused and on task. </a:t>
            </a:r>
          </a:p>
          <a:p>
            <a:pPr>
              <a:buClr>
                <a:srgbClr val="0070C0"/>
              </a:buClr>
            </a:pPr>
            <a:endParaRPr lang="en-US" sz="3300" dirty="0"/>
          </a:p>
          <a:p>
            <a:pPr marL="465887" indent="-465887">
              <a:buClr>
                <a:srgbClr val="0070C0"/>
              </a:buClr>
              <a:buFont typeface="Arial" panose="020B0604020202020204" pitchFamily="34" charset="0"/>
              <a:buChar char="•"/>
            </a:pPr>
            <a:r>
              <a:rPr lang="en-US" sz="3300" dirty="0"/>
              <a:t>Pilot #1 revealed – too much information, more focus on schools needed (structure, challenges), more practice time</a:t>
            </a:r>
          </a:p>
          <a:p>
            <a:pPr marL="931774" lvl="2" indent="-349415">
              <a:spcAft>
                <a:spcPts val="1223"/>
              </a:spcAft>
              <a:buClr>
                <a:srgbClr val="0070C0"/>
              </a:buClr>
              <a:buFont typeface="Wingdings" panose="05000000000000000000" pitchFamily="2" charset="2"/>
              <a:buChar char="§"/>
            </a:pPr>
            <a:r>
              <a:rPr lang="en-US" sz="2200" dirty="0"/>
              <a:t>Parent focus group revealed: too much information to take in during a half day training;  content needed to specifically focus on parent engagement in schools and action steps parents can take to engage</a:t>
            </a:r>
          </a:p>
          <a:p>
            <a:pPr marL="931774" lvl="2" indent="-349415">
              <a:spcAft>
                <a:spcPts val="1223"/>
              </a:spcAft>
              <a:buClr>
                <a:srgbClr val="0070C0"/>
              </a:buClr>
              <a:buFont typeface="Wingdings" panose="05000000000000000000" pitchFamily="2" charset="2"/>
              <a:buChar char="§"/>
            </a:pPr>
            <a:r>
              <a:rPr lang="en-US" sz="2200" dirty="0"/>
              <a:t>Considerable edits made, reordered of content -- research team therefore felt it was necessary to conduct a second pilot</a:t>
            </a:r>
          </a:p>
          <a:p>
            <a:pPr marL="465887" indent="-465887">
              <a:buClr>
                <a:srgbClr val="0070C0"/>
              </a:buClr>
              <a:buFont typeface="Arial" panose="020B0604020202020204" pitchFamily="34" charset="0"/>
              <a:buChar char="•"/>
            </a:pPr>
            <a:r>
              <a:rPr lang="en-US" sz="3300" dirty="0"/>
              <a:t>2nd pilot added – less content, more interaction and peer learning, more time in action planning </a:t>
            </a:r>
          </a:p>
          <a:p>
            <a:pPr marL="931774" lvl="2" indent="-349415">
              <a:spcAft>
                <a:spcPts val="1223"/>
              </a:spcAft>
              <a:buClr>
                <a:srgbClr val="0070C0"/>
              </a:buClr>
              <a:buFont typeface="Wingdings" panose="05000000000000000000" pitchFamily="2" charset="2"/>
              <a:buChar char="§"/>
            </a:pPr>
            <a:r>
              <a:rPr lang="en-US" sz="2200" dirty="0"/>
              <a:t>Additional revisions were made to improve the facilitation of activities </a:t>
            </a:r>
          </a:p>
          <a:p>
            <a:endParaRPr lang="en-US" dirty="0"/>
          </a:p>
          <a:p>
            <a:endParaRPr lang="en-US" dirty="0"/>
          </a:p>
          <a:p>
            <a:r>
              <a:rPr lang="en-US" dirty="0"/>
              <a:t>Eddy A. </a:t>
            </a:r>
            <a:r>
              <a:rPr lang="en-US" dirty="0" err="1"/>
              <a:t>Jara</a:t>
            </a:r>
            <a:r>
              <a:rPr lang="en-US" dirty="0"/>
              <a:t>, </a:t>
            </a:r>
            <a:r>
              <a:rPr lang="en-US" dirty="0" err="1"/>
              <a:t>DrPH</a:t>
            </a:r>
            <a:r>
              <a:rPr lang="en-US" dirty="0"/>
              <a:t>; Miranda </a:t>
            </a:r>
            <a:r>
              <a:rPr lang="en-US" dirty="0" err="1"/>
              <a:t>Ritterman</a:t>
            </a:r>
            <a:r>
              <a:rPr lang="en-US" dirty="0"/>
              <a:t> Weintraub, PhD, MPH; Nancy Clifton-Hawkins, MPH, MCHES; Nestor Martinez, MPH, RD. Effects of a Promotor Training on Local School Wellness Advocacy Capacity. Child, Adolescent, and School Health Focus Issue</a:t>
            </a:r>
          </a:p>
          <a:p>
            <a:r>
              <a:rPr lang="en-US" b="1" dirty="0"/>
              <a:t>Abstract</a:t>
            </a:r>
          </a:p>
          <a:p>
            <a:r>
              <a:rPr lang="en-US" dirty="0"/>
              <a:t>There is gap between the enactment and implementation of local school wellness policies. Building the</a:t>
            </a:r>
          </a:p>
          <a:p>
            <a:r>
              <a:rPr lang="en-US" dirty="0"/>
              <a:t>capacity of </a:t>
            </a:r>
            <a:r>
              <a:rPr lang="en-US" dirty="0" err="1"/>
              <a:t>promotores</a:t>
            </a:r>
            <a:r>
              <a:rPr lang="en-US" dirty="0"/>
              <a:t> to engage parents in strengthening local school wellness policy implementation is an innovative strategy. This evaluation study examines the effects of 6 hours of promotor advocacy training to improve local school wellness policy implementation. Consistent with psychological empowerment theory, the training and the related toolkit were designed to increase </a:t>
            </a:r>
            <a:r>
              <a:rPr lang="en-US" dirty="0" err="1"/>
              <a:t>promotores</a:t>
            </a:r>
            <a:r>
              <a:rPr lang="en-US" dirty="0"/>
              <a:t>’ knowledge and self-efficacy to engage parents in advocating for improved local school wellness policy implementation. Pre–post training questionnaires (n = 74), five </a:t>
            </a:r>
            <a:r>
              <a:rPr lang="en-US" dirty="0" err="1"/>
              <a:t>posttraining</a:t>
            </a:r>
            <a:r>
              <a:rPr lang="en-US" dirty="0"/>
              <a:t> participant focus groups, and four staff member focus groups explored changes in promotor and participating organization capacity. Findings show increased participant self-efficacy, knowledge, and attitudes to advocate for improved local school wellness policy implementation. Participating organizations reported intention to continue supporting promotor local school wellness policy advocacy. Findings illuminate strategies to strengthen promotor capacity to engage parents in local school wellness policy advocacy.</a:t>
            </a:r>
          </a:p>
          <a:p>
            <a:endParaRPr lang="en-US" dirty="0"/>
          </a:p>
          <a:p>
            <a:r>
              <a:rPr lang="en-US" dirty="0" err="1"/>
              <a:t>Muntanavadee</a:t>
            </a:r>
            <a:r>
              <a:rPr lang="en-US" dirty="0"/>
              <a:t> </a:t>
            </a:r>
            <a:r>
              <a:rPr lang="en-US" dirty="0" err="1"/>
              <a:t>Maytapattana</a:t>
            </a:r>
            <a:r>
              <a:rPr lang="en-US" dirty="0"/>
              <a:t>. The Effects of the Parent Training Program for Obesity Reduction on Health Behaviors of School- Age Children. World Academy of Science, Engineering and Technology</a:t>
            </a:r>
          </a:p>
          <a:p>
            <a:r>
              <a:rPr lang="en-US" dirty="0"/>
              <a:t>International Journal of Social, Behavioral, Educational, Economic and Management Engineering Vol:8, No:5, 2014</a:t>
            </a:r>
          </a:p>
          <a:p>
            <a:r>
              <a:rPr lang="en-US" b="1" dirty="0"/>
              <a:t>Abstract—</a:t>
            </a:r>
            <a:r>
              <a:rPr lang="en-US" dirty="0"/>
              <a:t>The purposes of the study were to evaluate the effectiveness of the Parent Training Program for Obesity Reduction (PTPOR) on health behaviors of school-age children. An Ecological Systems Theory (EST)  was approached the study and a randomized control trial was used in this study. Participants were school-age overweight or obese children and their parents. One hundred and one parent-child dyads were recruited and random assigned into the PTPOR (N=30), Educational Intervention or EI (N=32), and control</a:t>
            </a:r>
          </a:p>
          <a:p>
            <a:r>
              <a:rPr lang="en-US" dirty="0"/>
              <a:t>group (N=39). The parents in the PTPOR group participated in five sessions including an educational session, a cooking session, aerobic exercise training, 2-time group discussion sessions, and 4-time telephoned counseling sessions. Repeated Measure ANCOVA was used to analyze data. The results presented that the outcomes of the PTPOR group were better than the EI and the control groups at 1st, 8th,</a:t>
            </a:r>
          </a:p>
          <a:p>
            <a:r>
              <a:rPr lang="en-US" dirty="0"/>
              <a:t>and 32nd weeks after finishing the program such as child exercise behavior (F(2,97) = 3.98, p = .02) and child dietary behavior (F(2,97) = 9.42, p = .00). The results suggest that nurses and health care providers should utilize the PTPOR for child weight reduction and for the health promotion of a lifestyle among overweight and obese children.</a:t>
            </a:r>
          </a:p>
          <a:p>
            <a:endParaRPr lang="en-US" dirty="0"/>
          </a:p>
          <a:p>
            <a:endParaRPr lang="en-US" dirty="0"/>
          </a:p>
          <a:p>
            <a:r>
              <a:rPr lang="en-US" dirty="0" err="1"/>
              <a:t>Dinko</a:t>
            </a:r>
            <a:r>
              <a:rPr lang="en-US" dirty="0"/>
              <a:t> S. </a:t>
            </a:r>
            <a:r>
              <a:rPr lang="en-US" dirty="0" err="1"/>
              <a:t>Aleksandrov</a:t>
            </a:r>
            <a:r>
              <a:rPr lang="en-US" dirty="0"/>
              <a:t>, Alisha R. Bowen, and Jay </a:t>
            </a:r>
            <a:r>
              <a:rPr lang="en-US" dirty="0" err="1"/>
              <a:t>Colker</a:t>
            </a:r>
            <a:r>
              <a:rPr lang="en-US" dirty="0"/>
              <a:t>. Parent Training and Cultural Considerations</a:t>
            </a:r>
          </a:p>
          <a:p>
            <a:r>
              <a:rPr lang="en-US" dirty="0" smtClean="0"/>
              <a:t>The Journal o f Individual Psychology, Vol. 72, No. 2, .Summer 2016 </a:t>
            </a:r>
          </a:p>
          <a:p>
            <a:r>
              <a:rPr lang="en-US" b="1" dirty="0"/>
              <a:t>Abstract</a:t>
            </a:r>
          </a:p>
          <a:p>
            <a:r>
              <a:rPr lang="en-US" dirty="0"/>
              <a:t>Individual Psychology has served as the foundation for numerous parent training</a:t>
            </a:r>
          </a:p>
          <a:p>
            <a:r>
              <a:rPr lang="en-US" dirty="0"/>
              <a:t>programs (Lindquist &amp; Watkins, 2014; Nelsen, 2006; </a:t>
            </a:r>
            <a:r>
              <a:rPr lang="en-US" dirty="0" err="1"/>
              <a:t>Popkin</a:t>
            </a:r>
            <a:r>
              <a:rPr lang="en-US" dirty="0"/>
              <a:t>, 2014). The teachings</a:t>
            </a:r>
          </a:p>
          <a:p>
            <a:r>
              <a:rPr lang="en-US" dirty="0"/>
              <a:t>and effectiveness of this theory are well documented throughout the literature.</a:t>
            </a:r>
          </a:p>
          <a:p>
            <a:r>
              <a:rPr lang="en-US" dirty="0"/>
              <a:t>However, with the recent growth of cultural psychology, the American Psychological</a:t>
            </a:r>
          </a:p>
          <a:p>
            <a:r>
              <a:rPr lang="en-US" dirty="0"/>
              <a:t>Association's urge for emphasizing cultural sensitivity in training and education</a:t>
            </a:r>
          </a:p>
          <a:p>
            <a:r>
              <a:rPr lang="en-US" dirty="0"/>
              <a:t>(American Psychological Association, 2003), and with the rise of immigration, questions</a:t>
            </a:r>
          </a:p>
          <a:p>
            <a:r>
              <a:rPr lang="en-US" dirty="0"/>
              <a:t>have arisen as to whether or not Adlerian parent training programs are prepared</a:t>
            </a:r>
          </a:p>
          <a:p>
            <a:r>
              <a:rPr lang="en-US" dirty="0"/>
              <a:t>to meet these cultural demands. Therefore, in this paper the authors provide tentative</a:t>
            </a:r>
          </a:p>
          <a:p>
            <a:r>
              <a:rPr lang="en-US" dirty="0"/>
              <a:t>answers to this inquiry and also address questions that emerge in any discussion of</a:t>
            </a:r>
          </a:p>
          <a:p>
            <a:r>
              <a:rPr lang="en-US" dirty="0"/>
              <a:t>cultural sensitivity. In particular, we review empirical studies on the effects of authoritative</a:t>
            </a:r>
          </a:p>
          <a:p>
            <a:r>
              <a:rPr lang="en-US" dirty="0"/>
              <a:t>parenting on ethnic minorities. This is followed by a critical thinking discussion</a:t>
            </a:r>
          </a:p>
          <a:p>
            <a:r>
              <a:rPr lang="en-US" dirty="0"/>
              <a:t>on cultural diversity, related issues that may typically appear, and implications for</a:t>
            </a:r>
          </a:p>
          <a:p>
            <a:r>
              <a:rPr lang="en-US" dirty="0"/>
              <a:t>future parenting programs.</a:t>
            </a:r>
          </a:p>
          <a:p>
            <a:endParaRPr lang="en-US" dirty="0"/>
          </a:p>
          <a:p>
            <a:r>
              <a:rPr lang="en-US" dirty="0"/>
              <a:t>Carolyn Webster-Stratton (</a:t>
            </a:r>
            <a:r>
              <a:rPr lang="en-US" i="1" dirty="0"/>
              <a:t>1997</a:t>
            </a:r>
            <a:r>
              <a:rPr lang="en-US" dirty="0"/>
              <a:t>) From Parent Training to Community Building. Families in Society: The Journal of Contemporary Social Services: 1997, Vol. 78, No. 2, pp. 156-171.</a:t>
            </a:r>
          </a:p>
          <a:p>
            <a:r>
              <a:rPr lang="en-US" b="1" dirty="0"/>
              <a:t>Abstract</a:t>
            </a:r>
          </a:p>
          <a:p>
            <a:r>
              <a:rPr lang="en-US" dirty="0" smtClean="0"/>
              <a:t>For low-income families, particularly, parent-training programs need to be broadened and offered in communities in order to reduce isolation and strengthen support networks of families. Such an approach will lead not only to better parenting and fewer child-behavior problems, but also to greater collaboration with schools and more community building on the part of parents and teachers. The author describes a parent-training program's evolution from an initial goal of improving parenting skills in order to reduce children's conduct problems and promote their social competence to the broader goals of strengthening parents' social support and increasing their school and community involvement. Community-building strategies and processes embedded in the program designed to promote group cohesiveness and support networks are highlighted.</a:t>
            </a:r>
          </a:p>
          <a:p>
            <a:endParaRPr lang="en-US" dirty="0" smtClean="0"/>
          </a:p>
          <a:p>
            <a:r>
              <a:rPr lang="en-US" dirty="0" err="1" smtClean="0"/>
              <a:t>Danel</a:t>
            </a:r>
            <a:r>
              <a:rPr lang="en-US" dirty="0" smtClean="0"/>
              <a:t> A. </a:t>
            </a:r>
            <a:r>
              <a:rPr lang="en-US" dirty="0" err="1" smtClean="0"/>
              <a:t>Koonce</a:t>
            </a:r>
            <a:r>
              <a:rPr lang="en-US" dirty="0" smtClean="0"/>
              <a:t> &amp; Walter Harper, Jr. Engaging African American Parents in the Schools: A Community-Based Consultation Model. Journal Of Educational And Psychological Consultation Vol. 16 , </a:t>
            </a:r>
            <a:r>
              <a:rPr lang="en-US" dirty="0" err="1" smtClean="0"/>
              <a:t>Iss</a:t>
            </a:r>
            <a:r>
              <a:rPr lang="en-US" dirty="0" smtClean="0"/>
              <a:t>. 1-2,2005</a:t>
            </a:r>
          </a:p>
          <a:p>
            <a:r>
              <a:rPr lang="en-US" b="1" dirty="0" smtClean="0"/>
              <a:t>Abstract</a:t>
            </a:r>
          </a:p>
          <a:p>
            <a:r>
              <a:rPr lang="en-US" dirty="0" smtClean="0"/>
              <a:t>Although it has been well established that parental involvement in school is linked to positive outcomes for children, there are a myriad of issues that make it challenging for some African American families to engage school personnel in collaborative problem solving (e.g., Hill &amp; Craft, 2003). Some of the barriers that decrease involvement include parents' poor school experiences, intimidation by school personnel, and inconvenient meeting times. When parents' initial advocacy efforts are not effective, we must seek alternative methods. A recommended method is the collaborative efforts of community-based social service agencies and school consultants to engage African American families in mutually beneficial partnerships with schools to facilitate successful academic careers for their children (Witty, 1982). In this article, we discuss the barriers that African American families face when attempting to collaborate with schools and describe a multiphase model for engaging African American families with school to effectively advocate for their children's needs. A case study is presented describing the use of this model with a student exhibiting behavior problems in school.</a:t>
            </a:r>
            <a:endParaRPr lang="en-US" dirty="0"/>
          </a:p>
        </p:txBody>
      </p:sp>
      <p:sp>
        <p:nvSpPr>
          <p:cNvPr id="4" name="Slide Number Placeholder 3"/>
          <p:cNvSpPr>
            <a:spLocks noGrp="1"/>
          </p:cNvSpPr>
          <p:nvPr>
            <p:ph type="sldNum" sz="quarter" idx="10"/>
          </p:nvPr>
        </p:nvSpPr>
        <p:spPr/>
        <p:txBody>
          <a:bodyPr/>
          <a:lstStyle/>
          <a:p>
            <a:fld id="{6D923826-A0FE-456F-BA2A-2861D608CDCD}" type="slidenum">
              <a:rPr lang="en-US" smtClean="0"/>
              <a:t>7</a:t>
            </a:fld>
            <a:endParaRPr lang="en-US"/>
          </a:p>
        </p:txBody>
      </p:sp>
    </p:spTree>
    <p:extLst>
      <p:ext uri="{BB962C8B-B14F-4D97-AF65-F5344CB8AC3E}">
        <p14:creationId xmlns:p14="http://schemas.microsoft.com/office/powerpoint/2010/main" val="2673654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stepwise approach was helpful</a:t>
            </a:r>
          </a:p>
          <a:p>
            <a:endParaRPr lang="en-US" dirty="0" smtClean="0"/>
          </a:p>
          <a:p>
            <a:r>
              <a:rPr lang="en-US" dirty="0" smtClean="0"/>
              <a:t>Interactive activities help build confidence in parents</a:t>
            </a:r>
          </a:p>
          <a:p>
            <a:endParaRPr lang="en-US" dirty="0" smtClean="0"/>
          </a:p>
          <a:p>
            <a:r>
              <a:rPr lang="en-US" dirty="0" smtClean="0"/>
              <a:t>Abraham Salinas MD, MPH⁎, J.C. Smith MS, Kathleen Armstrong PhD. Engaging Fathers in Behavioral Parent Training: Listening to Fathers' Voices.</a:t>
            </a:r>
            <a:r>
              <a:rPr lang="en-US" baseline="0" dirty="0" smtClean="0"/>
              <a:t> </a:t>
            </a:r>
          </a:p>
          <a:p>
            <a:r>
              <a:rPr lang="en-US" b="1" baseline="0" dirty="0" smtClean="0"/>
              <a:t>Abstract</a:t>
            </a:r>
            <a:endParaRPr lang="en-US" b="1" dirty="0" smtClean="0"/>
          </a:p>
          <a:p>
            <a:r>
              <a:rPr lang="en-US" dirty="0" smtClean="0"/>
              <a:t>This is a qualitative study documenting the experiences of fathers who participated in the Helping Our</a:t>
            </a:r>
          </a:p>
          <a:p>
            <a:r>
              <a:rPr lang="en-US" dirty="0" smtClean="0"/>
              <a:t>Toddlers, Developing Our Children's Skills (HOT DOCS) behavioral parent training (BPT) series and</a:t>
            </a:r>
          </a:p>
          <a:p>
            <a:r>
              <a:rPr lang="en-US" dirty="0" smtClean="0"/>
              <a:t>later agreed to participate in a focus group. Focus groups methodology was used to capture the voices</a:t>
            </a:r>
          </a:p>
          <a:p>
            <a:r>
              <a:rPr lang="en-US" dirty="0" smtClean="0"/>
              <a:t>and perspectives of fathers regarding the benefits and barriers to their participation in BPT. The focus</a:t>
            </a:r>
          </a:p>
          <a:p>
            <a:r>
              <a:rPr lang="en-US" dirty="0" smtClean="0"/>
              <a:t>group interviews were conducted in both English and in Spanish, with three cohorts of male caregivers</a:t>
            </a:r>
          </a:p>
          <a:p>
            <a:r>
              <a:rPr lang="en-US" dirty="0" smtClean="0"/>
              <a:t>who were participants in HOT DOCS from 2006 to 2008. An analysis of their responses coded from</a:t>
            </a:r>
          </a:p>
          <a:p>
            <a:r>
              <a:rPr lang="en-US" dirty="0" smtClean="0"/>
              <a:t>transcripts of the focus groups identified five major themes, which are discussed as (a) motivational</a:t>
            </a:r>
          </a:p>
          <a:p>
            <a:r>
              <a:rPr lang="en-US" dirty="0" smtClean="0"/>
              <a:t>factors for joining BPT, (b) fathers' experiences with BPT, (c) barriers regarding fathers' participation,</a:t>
            </a:r>
          </a:p>
          <a:p>
            <a:r>
              <a:rPr lang="en-US" dirty="0" smtClean="0"/>
              <a:t>(d) changes in parenting as a result of BPT, and (e) perceived changes in children's behavior as a result</a:t>
            </a:r>
          </a:p>
          <a:p>
            <a:r>
              <a:rPr lang="en-US" dirty="0" smtClean="0"/>
              <a:t>of BPT. In addition, recommendations for improvement of BPT are presented. This research may be</a:t>
            </a:r>
          </a:p>
          <a:p>
            <a:r>
              <a:rPr lang="en-US" dirty="0" smtClean="0"/>
              <a:t>helpful in improving efforts to engage male caregivers in BPT and thereby reduce children's challenging</a:t>
            </a:r>
          </a:p>
          <a:p>
            <a:r>
              <a:rPr lang="en-US" dirty="0" smtClean="0"/>
              <a:t>behavior problems and improve program outcomes.</a:t>
            </a:r>
          </a:p>
          <a:p>
            <a:pPr defTabSz="931774">
              <a:defRPr/>
            </a:pPr>
            <a:endParaRPr lang="en-US" dirty="0" smtClean="0"/>
          </a:p>
          <a:p>
            <a:pPr defTabSz="931774">
              <a:defRPr/>
            </a:pPr>
            <a:r>
              <a:rPr lang="en-US" dirty="0" smtClean="0"/>
              <a:t>Reid MJ1, Webster-Stratton C, </a:t>
            </a:r>
            <a:r>
              <a:rPr lang="en-US" dirty="0" err="1" smtClean="0"/>
              <a:t>Beauchaine</a:t>
            </a:r>
            <a:r>
              <a:rPr lang="en-US" dirty="0" smtClean="0"/>
              <a:t> TP.</a:t>
            </a:r>
            <a:r>
              <a:rPr lang="en-US" b="1" dirty="0"/>
              <a:t> </a:t>
            </a:r>
            <a:r>
              <a:rPr lang="en-US" dirty="0"/>
              <a:t>Parent training in head start: a comparison of program response among African American, Asian American, Caucasian, and Hispanic mothers. </a:t>
            </a:r>
            <a:r>
              <a:rPr lang="it-IT" dirty="0"/>
              <a:t>Prev Sci. 2001 Dec;2(4):209-27.</a:t>
            </a:r>
            <a:endParaRPr lang="en-US" dirty="0" smtClean="0"/>
          </a:p>
          <a:p>
            <a:r>
              <a:rPr lang="en-US" b="1" dirty="0" smtClean="0"/>
              <a:t>Abstract</a:t>
            </a:r>
          </a:p>
          <a:p>
            <a:r>
              <a:rPr lang="en-US" b="0" dirty="0" smtClean="0"/>
              <a:t>The effectiveness of the Incredible Years Parenting Program was evaluated in a low-income sample of Caucasian, African American, Hispanic, and Asian mothers whose children were enrolled in Head Start. Data from two prior intervention studies [Webster-Stratton (1998) Journal of Consulting and Clinical Psychology, 66(5), 715-730; Webster-Stratton et al. (in press) Journal of Clinical Child Psychology] were combined, yielding a sample of 634 families (370 Caucasian, 120 African American, 73 Asian, 71 Hispanic) across 23 Head Start centers. Centers were matched and assigned randomly to either an experimental condition (8-12 weeks of weekly 2-hr parenting classes), or a control condition (the regular Head Start Program without parenting groups). Families in both conditions were assessed using home observations of parent-child interactions and parent reports of parenting style and discipline strategies and child behavior problems in the fall (baseline) and spring (</a:t>
            </a:r>
            <a:r>
              <a:rPr lang="en-US" b="0" dirty="0" err="1" smtClean="0"/>
              <a:t>postintervention</a:t>
            </a:r>
            <a:r>
              <a:rPr lang="en-US" b="0" dirty="0" smtClean="0"/>
              <a:t>) of the children's Head Start year. Families were reassessed 1 year later. Following treatment, intervention mothers were observed to be more positive, less critical, more consistent, and more competent in their parenting than were control mothers. Additionally, children of intervention parents were observed to exhibit fewer behavior problems than were control children. Differences in treatment response across ethnic groups were few, and did not exceed the number expected by chance. Parents from all groups reported high satisfaction levels following the parenting program. Results indicate that the Incredible Years Program is accepted by and effective with diverse populations.</a:t>
            </a:r>
          </a:p>
        </p:txBody>
      </p:sp>
      <p:sp>
        <p:nvSpPr>
          <p:cNvPr id="4" name="Slide Number Placeholder 3"/>
          <p:cNvSpPr>
            <a:spLocks noGrp="1"/>
          </p:cNvSpPr>
          <p:nvPr>
            <p:ph type="sldNum" sz="quarter" idx="10"/>
          </p:nvPr>
        </p:nvSpPr>
        <p:spPr/>
        <p:txBody>
          <a:bodyPr/>
          <a:lstStyle/>
          <a:p>
            <a:fld id="{6D923826-A0FE-456F-BA2A-2861D608CDCD}" type="slidenum">
              <a:rPr lang="en-US" smtClean="0"/>
              <a:t>8</a:t>
            </a:fld>
            <a:endParaRPr lang="en-US"/>
          </a:p>
        </p:txBody>
      </p:sp>
    </p:spTree>
    <p:extLst>
      <p:ext uri="{BB962C8B-B14F-4D97-AF65-F5344CB8AC3E}">
        <p14:creationId xmlns:p14="http://schemas.microsoft.com/office/powerpoint/2010/main" val="5151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923826-A0FE-456F-BA2A-2861D608CDCD}" type="slidenum">
              <a:rPr lang="en-US" smtClean="0"/>
              <a:t>9</a:t>
            </a:fld>
            <a:endParaRPr lang="en-US"/>
          </a:p>
        </p:txBody>
      </p:sp>
    </p:spTree>
    <p:extLst>
      <p:ext uri="{BB962C8B-B14F-4D97-AF65-F5344CB8AC3E}">
        <p14:creationId xmlns:p14="http://schemas.microsoft.com/office/powerpoint/2010/main" val="1547579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37BDBD-F67E-46DE-AC1A-D0DDCED3E08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9476E-82EF-49E3-A894-D066E21A6DF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86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37BDBD-F67E-46DE-AC1A-D0DDCED3E08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9476E-82EF-49E3-A894-D066E21A6DF8}" type="slidenum">
              <a:rPr lang="en-US" smtClean="0"/>
              <a:t>‹#›</a:t>
            </a:fld>
            <a:endParaRPr lang="en-US"/>
          </a:p>
        </p:txBody>
      </p:sp>
    </p:spTree>
    <p:extLst>
      <p:ext uri="{BB962C8B-B14F-4D97-AF65-F5344CB8AC3E}">
        <p14:creationId xmlns:p14="http://schemas.microsoft.com/office/powerpoint/2010/main" val="145004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37BDBD-F67E-46DE-AC1A-D0DDCED3E08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9476E-82EF-49E3-A894-D066E21A6DF8}" type="slidenum">
              <a:rPr lang="en-US" smtClean="0"/>
              <a:t>‹#›</a:t>
            </a:fld>
            <a:endParaRPr lang="en-US"/>
          </a:p>
        </p:txBody>
      </p:sp>
    </p:spTree>
    <p:extLst>
      <p:ext uri="{BB962C8B-B14F-4D97-AF65-F5344CB8AC3E}">
        <p14:creationId xmlns:p14="http://schemas.microsoft.com/office/powerpoint/2010/main" val="13055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37BDBD-F67E-46DE-AC1A-D0DDCED3E08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9476E-82EF-49E3-A894-D066E21A6DF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434" y="6028118"/>
            <a:ext cx="2194560" cy="680316"/>
          </a:xfrm>
          <a:prstGeom prst="rect">
            <a:avLst/>
          </a:prstGeom>
        </p:spPr>
      </p:pic>
      <p:pic>
        <p:nvPicPr>
          <p:cNvPr id="9" name="Picture 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29802" y="5677562"/>
            <a:ext cx="2164077" cy="1047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89430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7BDBD-F67E-46DE-AC1A-D0DDCED3E08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9476E-82EF-49E3-A894-D066E21A6DF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24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37BDBD-F67E-46DE-AC1A-D0DDCED3E089}"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9476E-82EF-49E3-A894-D066E21A6DF8}" type="slidenum">
              <a:rPr lang="en-US" smtClean="0"/>
              <a:t>‹#›</a:t>
            </a:fld>
            <a:endParaRPr lang="en-US"/>
          </a:p>
        </p:txBody>
      </p:sp>
    </p:spTree>
    <p:extLst>
      <p:ext uri="{BB962C8B-B14F-4D97-AF65-F5344CB8AC3E}">
        <p14:creationId xmlns:p14="http://schemas.microsoft.com/office/powerpoint/2010/main" val="88294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37BDBD-F67E-46DE-AC1A-D0DDCED3E089}"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C9476E-82EF-49E3-A894-D066E21A6DF8}" type="slidenum">
              <a:rPr lang="en-US" smtClean="0"/>
              <a:t>‹#›</a:t>
            </a:fld>
            <a:endParaRPr lang="en-US"/>
          </a:p>
        </p:txBody>
      </p:sp>
    </p:spTree>
    <p:extLst>
      <p:ext uri="{BB962C8B-B14F-4D97-AF65-F5344CB8AC3E}">
        <p14:creationId xmlns:p14="http://schemas.microsoft.com/office/powerpoint/2010/main" val="80637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37BDBD-F67E-46DE-AC1A-D0DDCED3E089}"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C9476E-82EF-49E3-A894-D066E21A6DF8}" type="slidenum">
              <a:rPr lang="en-US" smtClean="0"/>
              <a:t>‹#›</a:t>
            </a:fld>
            <a:endParaRPr lang="en-US"/>
          </a:p>
        </p:txBody>
      </p:sp>
    </p:spTree>
    <p:extLst>
      <p:ext uri="{BB962C8B-B14F-4D97-AF65-F5344CB8AC3E}">
        <p14:creationId xmlns:p14="http://schemas.microsoft.com/office/powerpoint/2010/main" val="1514284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137BDBD-F67E-46DE-AC1A-D0DDCED3E089}" type="datetimeFigureOut">
              <a:rPr lang="en-US" smtClean="0"/>
              <a:t>10/31/2016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5C9476E-82EF-49E3-A894-D066E21A6DF8}" type="slidenum">
              <a:rPr lang="en-US" smtClean="0"/>
              <a:t>‹#›</a:t>
            </a:fld>
            <a:endParaRPr lang="en-US"/>
          </a:p>
        </p:txBody>
      </p:sp>
    </p:spTree>
    <p:extLst>
      <p:ext uri="{BB962C8B-B14F-4D97-AF65-F5344CB8AC3E}">
        <p14:creationId xmlns:p14="http://schemas.microsoft.com/office/powerpoint/2010/main" val="570720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137BDBD-F67E-46DE-AC1A-D0DDCED3E089}" type="datetimeFigureOut">
              <a:rPr lang="en-US" smtClean="0"/>
              <a:t>10/31/2016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5C9476E-82EF-49E3-A894-D066E21A6DF8}" type="slidenum">
              <a:rPr lang="en-US" smtClean="0"/>
              <a:t>‹#›</a:t>
            </a:fld>
            <a:endParaRPr lang="en-US"/>
          </a:p>
        </p:txBody>
      </p:sp>
    </p:spTree>
    <p:extLst>
      <p:ext uri="{BB962C8B-B14F-4D97-AF65-F5344CB8AC3E}">
        <p14:creationId xmlns:p14="http://schemas.microsoft.com/office/powerpoint/2010/main" val="33341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7BDBD-F67E-46DE-AC1A-D0DDCED3E089}"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9476E-82EF-49E3-A894-D066E21A6DF8}" type="slidenum">
              <a:rPr lang="en-US" smtClean="0"/>
              <a:t>‹#›</a:t>
            </a:fld>
            <a:endParaRPr lang="en-US"/>
          </a:p>
        </p:txBody>
      </p:sp>
    </p:spTree>
    <p:extLst>
      <p:ext uri="{BB962C8B-B14F-4D97-AF65-F5344CB8AC3E}">
        <p14:creationId xmlns:p14="http://schemas.microsoft.com/office/powerpoint/2010/main" val="368966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137BDBD-F67E-46DE-AC1A-D0DDCED3E089}" type="datetimeFigureOut">
              <a:rPr lang="en-US" smtClean="0"/>
              <a:t>10/31/2016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5C9476E-82EF-49E3-A894-D066E21A6DF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068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1647" y="489317"/>
            <a:ext cx="10462846" cy="1420423"/>
          </a:xfrm>
        </p:spPr>
        <p:txBody>
          <a:bodyPr>
            <a:noAutofit/>
          </a:bodyPr>
          <a:lstStyle/>
          <a:p>
            <a:pPr algn="ctr">
              <a:lnSpc>
                <a:spcPct val="100000"/>
              </a:lnSpc>
            </a:pPr>
            <a:r>
              <a:rPr lang="en-US" sz="4000" b="1" dirty="0" smtClean="0"/>
              <a:t>Engaging African American Parents in School Health: Lessons Learned from a Pilot Parent Health Ambassador Training Program</a:t>
            </a:r>
            <a:endParaRPr lang="en-US" sz="4000" b="1" dirty="0"/>
          </a:p>
        </p:txBody>
      </p:sp>
      <p:sp>
        <p:nvSpPr>
          <p:cNvPr id="4" name="Subtitle 4"/>
          <p:cNvSpPr>
            <a:spLocks noGrp="1"/>
          </p:cNvSpPr>
          <p:nvPr>
            <p:ph type="subTitle" idx="1"/>
          </p:nvPr>
        </p:nvSpPr>
        <p:spPr>
          <a:xfrm>
            <a:off x="0" y="4603595"/>
            <a:ext cx="12192000" cy="861646"/>
          </a:xfrm>
        </p:spPr>
        <p:txBody>
          <a:bodyPr>
            <a:noAutofit/>
          </a:bodyPr>
          <a:lstStyle/>
          <a:p>
            <a:pPr algn="ctr">
              <a:lnSpc>
                <a:spcPct val="100000"/>
              </a:lnSpc>
              <a:spcBef>
                <a:spcPts val="400"/>
              </a:spcBef>
            </a:pPr>
            <a:r>
              <a:rPr lang="en-US" b="1" cap="none" dirty="0" smtClean="0"/>
              <a:t>Presenter: Debra Kibbe, GA Health </a:t>
            </a:r>
            <a:r>
              <a:rPr lang="en-US" b="1" cap="none" dirty="0"/>
              <a:t>P</a:t>
            </a:r>
            <a:r>
              <a:rPr lang="en-US" b="1" cap="none" dirty="0" smtClean="0"/>
              <a:t>olicy Center, GA State University</a:t>
            </a:r>
          </a:p>
          <a:p>
            <a:pPr algn="ctr">
              <a:lnSpc>
                <a:spcPct val="100000"/>
              </a:lnSpc>
              <a:spcBef>
                <a:spcPts val="400"/>
              </a:spcBef>
            </a:pPr>
            <a:r>
              <a:rPr lang="en-US" b="1" cap="none" dirty="0" smtClean="0"/>
              <a:t>Southern </a:t>
            </a:r>
            <a:r>
              <a:rPr lang="en-US" b="1" cap="none" dirty="0"/>
              <a:t>O</a:t>
            </a:r>
            <a:r>
              <a:rPr lang="en-US" b="1" cap="none" dirty="0" smtClean="0"/>
              <a:t>besity Summit, Houston, TX </a:t>
            </a:r>
          </a:p>
          <a:p>
            <a:pPr algn="ctr">
              <a:lnSpc>
                <a:spcPct val="100000"/>
              </a:lnSpc>
              <a:spcBef>
                <a:spcPts val="400"/>
              </a:spcBef>
            </a:pPr>
            <a:r>
              <a:rPr lang="en-US" b="1" cap="none" dirty="0" smtClean="0"/>
              <a:t>November 15, 2016</a:t>
            </a:r>
            <a:endParaRPr lang="en-US" b="1"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5536" y="2002966"/>
            <a:ext cx="3468460" cy="2311455"/>
          </a:xfrm>
          <a:prstGeom prst="rect">
            <a:avLst/>
          </a:prstGeom>
          <a:ln>
            <a:noFill/>
          </a:ln>
          <a:effectLst>
            <a:softEdge rad="112500"/>
          </a:effectLst>
        </p:spPr>
      </p:pic>
    </p:spTree>
    <p:extLst>
      <p:ext uri="{BB962C8B-B14F-4D97-AF65-F5344CB8AC3E}">
        <p14:creationId xmlns:p14="http://schemas.microsoft.com/office/powerpoint/2010/main" val="3611563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47541"/>
            <a:ext cx="10697309" cy="1073045"/>
          </a:xfrm>
        </p:spPr>
        <p:txBody>
          <a:bodyPr>
            <a:normAutofit/>
          </a:bodyPr>
          <a:lstStyle/>
          <a:p>
            <a:r>
              <a:rPr lang="en-US" b="1" dirty="0" smtClean="0"/>
              <a:t>LEAD DeKalb </a:t>
            </a:r>
            <a:r>
              <a:rPr lang="en-US" sz="3200" b="1" dirty="0" smtClean="0"/>
              <a:t>(Local Efforts to Address Disparities in DeKalb)</a:t>
            </a: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2368" y="5666016"/>
            <a:ext cx="2978330" cy="1097280"/>
          </a:xfrm>
          <a:prstGeom prst="rect">
            <a:avLst/>
          </a:prstGeom>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1" y="5768790"/>
            <a:ext cx="2164077" cy="1047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txBox="1">
            <a:spLocks/>
          </p:cNvSpPr>
          <p:nvPr/>
        </p:nvSpPr>
        <p:spPr bwMode="auto">
          <a:xfrm>
            <a:off x="652002" y="2607514"/>
            <a:ext cx="5128312"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0" fontAlgn="base" latinLnBrk="0" hangingPunct="0">
              <a:lnSpc>
                <a:spcPct val="90000"/>
              </a:lnSpc>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18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1800">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sz="1800">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sz="1800">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sz="1800">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sz="1800">
                <a:solidFill>
                  <a:schemeClr val="tx1"/>
                </a:solidFill>
                <a:latin typeface="+mn-lt"/>
              </a:defRPr>
            </a:lvl9pPr>
          </a:lstStyle>
          <a:p>
            <a:pPr eaLnBrk="1" hangingPunct="1">
              <a:defRPr/>
            </a:pPr>
            <a:r>
              <a:rPr lang="en-US" sz="3000" b="1" dirty="0" smtClean="0">
                <a:solidFill>
                  <a:schemeClr val="bg2">
                    <a:lumMod val="25000"/>
                  </a:schemeClr>
                </a:solidFill>
                <a:latin typeface="Calibri" panose="020F0502020204030204" pitchFamily="34" charset="0"/>
              </a:rPr>
              <a:t>Population*:   </a:t>
            </a:r>
            <a:r>
              <a:rPr lang="en-US" sz="3000" dirty="0" smtClean="0">
                <a:solidFill>
                  <a:schemeClr val="bg2">
                    <a:lumMod val="25000"/>
                  </a:schemeClr>
                </a:solidFill>
                <a:latin typeface="Calibri" panose="020F0502020204030204" pitchFamily="34" charset="0"/>
              </a:rPr>
              <a:t>734,871</a:t>
            </a:r>
            <a:endParaRPr lang="en-US" sz="3000" dirty="0">
              <a:solidFill>
                <a:schemeClr val="bg2">
                  <a:lumMod val="25000"/>
                </a:schemeClr>
              </a:solidFill>
              <a:latin typeface="Calibri" panose="020F0502020204030204" pitchFamily="34" charset="0"/>
            </a:endParaRPr>
          </a:p>
          <a:p>
            <a:pPr lvl="1" eaLnBrk="1" hangingPunct="1">
              <a:defRPr/>
            </a:pPr>
            <a:r>
              <a:rPr lang="en-US" sz="3000" dirty="0" smtClean="0">
                <a:solidFill>
                  <a:schemeClr val="bg2">
                    <a:lumMod val="25000"/>
                  </a:schemeClr>
                </a:solidFill>
                <a:latin typeface="Calibri" panose="020F0502020204030204" pitchFamily="34" charset="0"/>
              </a:rPr>
              <a:t>54% </a:t>
            </a:r>
            <a:r>
              <a:rPr lang="en-US" sz="3000" dirty="0">
                <a:solidFill>
                  <a:schemeClr val="bg2">
                    <a:lumMod val="25000"/>
                  </a:schemeClr>
                </a:solidFill>
                <a:latin typeface="Calibri" panose="020F0502020204030204" pitchFamily="34" charset="0"/>
              </a:rPr>
              <a:t>African American</a:t>
            </a:r>
          </a:p>
          <a:p>
            <a:pPr lvl="1" eaLnBrk="1" hangingPunct="1">
              <a:defRPr/>
            </a:pPr>
            <a:r>
              <a:rPr lang="en-US" sz="3000" dirty="0" smtClean="0">
                <a:solidFill>
                  <a:schemeClr val="bg2">
                    <a:lumMod val="25000"/>
                  </a:schemeClr>
                </a:solidFill>
                <a:latin typeface="Calibri" panose="020F0502020204030204" pitchFamily="34" charset="0"/>
              </a:rPr>
              <a:t>36% </a:t>
            </a:r>
            <a:r>
              <a:rPr lang="en-US" sz="3000" dirty="0">
                <a:solidFill>
                  <a:schemeClr val="bg2">
                    <a:lumMod val="25000"/>
                  </a:schemeClr>
                </a:solidFill>
                <a:latin typeface="Calibri" panose="020F0502020204030204" pitchFamily="34" charset="0"/>
              </a:rPr>
              <a:t>White</a:t>
            </a:r>
          </a:p>
          <a:p>
            <a:pPr lvl="1" eaLnBrk="1" hangingPunct="1">
              <a:defRPr/>
            </a:pPr>
            <a:r>
              <a:rPr lang="en-US" sz="3000" dirty="0">
                <a:solidFill>
                  <a:schemeClr val="bg2">
                    <a:lumMod val="25000"/>
                  </a:schemeClr>
                </a:solidFill>
                <a:latin typeface="Calibri" panose="020F0502020204030204" pitchFamily="34" charset="0"/>
              </a:rPr>
              <a:t>9</a:t>
            </a:r>
            <a:r>
              <a:rPr lang="en-US" sz="3000" dirty="0" smtClean="0">
                <a:solidFill>
                  <a:schemeClr val="bg2">
                    <a:lumMod val="25000"/>
                  </a:schemeClr>
                </a:solidFill>
                <a:latin typeface="Calibri" panose="020F0502020204030204" pitchFamily="34" charset="0"/>
              </a:rPr>
              <a:t>% </a:t>
            </a:r>
            <a:r>
              <a:rPr lang="en-US" sz="3000" dirty="0">
                <a:solidFill>
                  <a:schemeClr val="bg2">
                    <a:lumMod val="25000"/>
                  </a:schemeClr>
                </a:solidFill>
                <a:latin typeface="Calibri" panose="020F0502020204030204" pitchFamily="34" charset="0"/>
              </a:rPr>
              <a:t>Hispanic</a:t>
            </a:r>
          </a:p>
          <a:p>
            <a:pPr lvl="1" eaLnBrk="1" hangingPunct="1">
              <a:defRPr/>
            </a:pPr>
            <a:r>
              <a:rPr lang="en-US" sz="3000" dirty="0" smtClean="0">
                <a:solidFill>
                  <a:schemeClr val="bg2">
                    <a:lumMod val="25000"/>
                  </a:schemeClr>
                </a:solidFill>
                <a:latin typeface="Calibri" panose="020F0502020204030204" pitchFamily="34" charset="0"/>
              </a:rPr>
              <a:t>1% </a:t>
            </a:r>
            <a:r>
              <a:rPr lang="en-US" sz="3000" dirty="0">
                <a:solidFill>
                  <a:schemeClr val="bg2">
                    <a:lumMod val="25000"/>
                  </a:schemeClr>
                </a:solidFill>
                <a:latin typeface="Calibri" panose="020F0502020204030204" pitchFamily="34" charset="0"/>
              </a:rPr>
              <a:t>Asian or other</a:t>
            </a:r>
          </a:p>
          <a:p>
            <a:pPr eaLnBrk="1" hangingPunct="1">
              <a:defRPr/>
            </a:pPr>
            <a:endParaRPr lang="en-US" dirty="0">
              <a:latin typeface="Calibri" panose="020F0502020204030204" pitchFamily="34" charset="0"/>
            </a:endParaRPr>
          </a:p>
        </p:txBody>
      </p:sp>
      <p:sp>
        <p:nvSpPr>
          <p:cNvPr id="8" name="Content Placeholder 8"/>
          <p:cNvSpPr>
            <a:spLocks noGrp="1"/>
          </p:cNvSpPr>
          <p:nvPr/>
        </p:nvSpPr>
        <p:spPr bwMode="auto">
          <a:xfrm>
            <a:off x="5654199" y="2467571"/>
            <a:ext cx="6265658"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18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1800">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sz="1800">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sz="1800">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sz="1800">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sz="1800">
                <a:solidFill>
                  <a:schemeClr val="tx1"/>
                </a:solidFill>
                <a:latin typeface="+mn-lt"/>
              </a:defRPr>
            </a:lvl9pPr>
          </a:lstStyle>
          <a:p>
            <a:pPr eaLnBrk="1" hangingPunct="1">
              <a:defRPr/>
            </a:pPr>
            <a:r>
              <a:rPr lang="en-US" sz="3000" b="1" dirty="0" smtClean="0">
                <a:solidFill>
                  <a:schemeClr val="bg2">
                    <a:lumMod val="25000"/>
                  </a:schemeClr>
                </a:solidFill>
                <a:latin typeface="Calibri" panose="020F0502020204030204" pitchFamily="34" charset="0"/>
              </a:rPr>
              <a:t>Socioeconomics:</a:t>
            </a:r>
          </a:p>
          <a:p>
            <a:pPr lvl="1" eaLnBrk="1" hangingPunct="1">
              <a:defRPr/>
            </a:pPr>
            <a:r>
              <a:rPr lang="en-US" sz="3000" dirty="0" smtClean="0">
                <a:solidFill>
                  <a:schemeClr val="bg2">
                    <a:lumMod val="25000"/>
                  </a:schemeClr>
                </a:solidFill>
                <a:latin typeface="Calibri" panose="020F0502020204030204" pitchFamily="34" charset="0"/>
              </a:rPr>
              <a:t>20% - Residents in Poverty</a:t>
            </a:r>
          </a:p>
          <a:p>
            <a:pPr lvl="2" eaLnBrk="1" hangingPunct="1">
              <a:defRPr/>
            </a:pPr>
            <a:r>
              <a:rPr lang="en-US" sz="2600" dirty="0" smtClean="0">
                <a:solidFill>
                  <a:schemeClr val="bg2">
                    <a:lumMod val="25000"/>
                  </a:schemeClr>
                </a:solidFill>
                <a:latin typeface="Calibri" panose="020F0502020204030204" pitchFamily="34" charset="0"/>
              </a:rPr>
              <a:t>22% for African Americans</a:t>
            </a:r>
          </a:p>
          <a:p>
            <a:pPr lvl="1" eaLnBrk="1" hangingPunct="1">
              <a:defRPr/>
            </a:pPr>
            <a:r>
              <a:rPr lang="en-US" sz="3000" dirty="0" smtClean="0">
                <a:solidFill>
                  <a:schemeClr val="bg2">
                    <a:lumMod val="25000"/>
                  </a:schemeClr>
                </a:solidFill>
                <a:latin typeface="Calibri" panose="020F0502020204030204" pitchFamily="34" charset="0"/>
              </a:rPr>
              <a:t>11% - African American Residents w/o a high school diploma</a:t>
            </a:r>
          </a:p>
          <a:p>
            <a:pPr lvl="1" eaLnBrk="1" hangingPunct="1">
              <a:defRPr/>
            </a:pPr>
            <a:r>
              <a:rPr lang="en-US" sz="3000" dirty="0" smtClean="0">
                <a:solidFill>
                  <a:schemeClr val="bg2">
                    <a:lumMod val="25000"/>
                  </a:schemeClr>
                </a:solidFill>
                <a:latin typeface="Calibri" panose="020F0502020204030204" pitchFamily="34" charset="0"/>
              </a:rPr>
              <a:t>19.4% - Uninsured Residents</a:t>
            </a:r>
          </a:p>
          <a:p>
            <a:pPr marL="457200" lvl="1" indent="0" eaLnBrk="1" hangingPunct="1">
              <a:spcBef>
                <a:spcPts val="900"/>
              </a:spcBef>
              <a:buNone/>
              <a:defRPr/>
            </a:pPr>
            <a:endParaRPr lang="en-US" dirty="0" smtClean="0">
              <a:latin typeface="Calibri" panose="020F0502020204030204" pitchFamily="34" charset="0"/>
            </a:endParaRPr>
          </a:p>
        </p:txBody>
      </p:sp>
      <p:sp>
        <p:nvSpPr>
          <p:cNvPr id="9" name="Rectangle 8"/>
          <p:cNvSpPr/>
          <p:nvPr/>
        </p:nvSpPr>
        <p:spPr>
          <a:xfrm>
            <a:off x="3460672" y="1885298"/>
            <a:ext cx="4639283" cy="523220"/>
          </a:xfrm>
          <a:prstGeom prst="rect">
            <a:avLst/>
          </a:prstGeom>
        </p:spPr>
        <p:txBody>
          <a:bodyPr wrap="none">
            <a:spAutoFit/>
          </a:bodyPr>
          <a:lstStyle/>
          <a:p>
            <a:r>
              <a:rPr lang="en-US" sz="2800" b="1" dirty="0" smtClean="0">
                <a:solidFill>
                  <a:srgbClr val="C00000"/>
                </a:solidFill>
              </a:rPr>
              <a:t>DeKalb County Characteristics</a:t>
            </a:r>
            <a:endParaRPr lang="en-US" sz="2800" dirty="0">
              <a:solidFill>
                <a:srgbClr val="C00000"/>
              </a:solidFill>
            </a:endParaRPr>
          </a:p>
        </p:txBody>
      </p:sp>
      <p:sp>
        <p:nvSpPr>
          <p:cNvPr id="10" name="TextBox 9"/>
          <p:cNvSpPr txBox="1"/>
          <p:nvPr/>
        </p:nvSpPr>
        <p:spPr>
          <a:xfrm>
            <a:off x="2857500" y="5745166"/>
            <a:ext cx="4082143" cy="369332"/>
          </a:xfrm>
          <a:prstGeom prst="rect">
            <a:avLst/>
          </a:prstGeom>
          <a:noFill/>
        </p:spPr>
        <p:txBody>
          <a:bodyPr wrap="square" rtlCol="0">
            <a:spAutoFit/>
          </a:bodyPr>
          <a:lstStyle/>
          <a:p>
            <a:r>
              <a:rPr lang="en-US" dirty="0" smtClean="0"/>
              <a:t>*U.S. Census Bureau, July 2015</a:t>
            </a:r>
            <a:endParaRPr lang="en-US" dirty="0"/>
          </a:p>
        </p:txBody>
      </p:sp>
    </p:spTree>
    <p:extLst>
      <p:ext uri="{BB962C8B-B14F-4D97-AF65-F5344CB8AC3E}">
        <p14:creationId xmlns:p14="http://schemas.microsoft.com/office/powerpoint/2010/main" val="817941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3509"/>
            <a:ext cx="10515600" cy="1092391"/>
          </a:xfrm>
        </p:spPr>
        <p:txBody>
          <a:bodyPr/>
          <a:lstStyle/>
          <a:p>
            <a:r>
              <a:rPr lang="en-US" b="1" dirty="0" smtClean="0"/>
              <a:t>Parent Health Ambassador Program</a:t>
            </a:r>
            <a:endParaRPr lang="en-US" b="1" dirty="0"/>
          </a:p>
        </p:txBody>
      </p:sp>
      <p:sp>
        <p:nvSpPr>
          <p:cNvPr id="3" name="Content Placeholder 2"/>
          <p:cNvSpPr>
            <a:spLocks noGrp="1"/>
          </p:cNvSpPr>
          <p:nvPr>
            <p:ph idx="1"/>
          </p:nvPr>
        </p:nvSpPr>
        <p:spPr>
          <a:xfrm>
            <a:off x="1083129" y="1889803"/>
            <a:ext cx="10270671" cy="4625297"/>
          </a:xfrm>
        </p:spPr>
        <p:txBody>
          <a:bodyPr>
            <a:normAutofit/>
          </a:bodyPr>
          <a:lstStyle/>
          <a:p>
            <a:pPr marL="457200" indent="-457200">
              <a:buClr>
                <a:srgbClr val="0070C0"/>
              </a:buClr>
              <a:buFont typeface="Arial" panose="020B0604020202020204" pitchFamily="34" charset="0"/>
              <a:buChar char="•"/>
            </a:pPr>
            <a:r>
              <a:rPr lang="en-US" sz="3200" dirty="0"/>
              <a:t>Purpose</a:t>
            </a:r>
            <a:r>
              <a:rPr lang="en-US" sz="3200" dirty="0" smtClean="0"/>
              <a:t>:    </a:t>
            </a:r>
            <a:r>
              <a:rPr lang="en-US" sz="2500" dirty="0" smtClean="0"/>
              <a:t>Develop &amp; test a curriculum </a:t>
            </a:r>
            <a:r>
              <a:rPr lang="en-US" sz="2500" dirty="0"/>
              <a:t>focused on creating a network of well-informed, civically-engaged </a:t>
            </a:r>
            <a:r>
              <a:rPr lang="en-US" sz="2500" dirty="0" smtClean="0"/>
              <a:t>parents. Focus is on </a:t>
            </a:r>
            <a:r>
              <a:rPr lang="en-US" sz="2500" dirty="0"/>
              <a:t>mobilizing parents to work collaboratively with schools to create policy, systems, and environmental </a:t>
            </a:r>
            <a:r>
              <a:rPr lang="en-US" sz="2500" dirty="0" smtClean="0"/>
              <a:t>improvements to </a:t>
            </a:r>
            <a:r>
              <a:rPr lang="en-US" sz="2500" dirty="0"/>
              <a:t>address physical activity and nutrition.</a:t>
            </a:r>
          </a:p>
          <a:p>
            <a:pPr marL="457200" indent="-457200">
              <a:buClr>
                <a:srgbClr val="0070C0"/>
              </a:buClr>
              <a:buFont typeface="Arial" panose="020B0604020202020204" pitchFamily="34" charset="0"/>
              <a:buChar char="•"/>
            </a:pPr>
            <a:r>
              <a:rPr lang="en-US" sz="3200" dirty="0"/>
              <a:t>Target</a:t>
            </a:r>
            <a:r>
              <a:rPr lang="en-US" sz="3200" dirty="0" smtClean="0"/>
              <a:t>:  </a:t>
            </a:r>
            <a:r>
              <a:rPr lang="en-US" sz="2800" dirty="0" smtClean="0"/>
              <a:t>African </a:t>
            </a:r>
            <a:r>
              <a:rPr lang="en-US" sz="2800" dirty="0"/>
              <a:t>American parents that reside in DeKalb County with children enrolled in DeKalb County schools</a:t>
            </a:r>
          </a:p>
          <a:p>
            <a:pPr marL="457200" indent="-457200">
              <a:buClr>
                <a:srgbClr val="0070C0"/>
              </a:buClr>
              <a:buFont typeface="Arial" panose="020B0604020202020204" pitchFamily="34" charset="0"/>
              <a:buChar char="•"/>
            </a:pPr>
            <a:r>
              <a:rPr lang="en-US" sz="3200" dirty="0" smtClean="0"/>
              <a:t>Reach (as </a:t>
            </a:r>
            <a:r>
              <a:rPr lang="en-US" sz="3200" dirty="0"/>
              <a:t>of August </a:t>
            </a:r>
            <a:r>
              <a:rPr lang="en-US" sz="3200" dirty="0" smtClean="0"/>
              <a:t>2016):  </a:t>
            </a:r>
            <a:r>
              <a:rPr lang="en-US" sz="2800" dirty="0" smtClean="0"/>
              <a:t>21 parents in 2 </a:t>
            </a:r>
            <a:r>
              <a:rPr lang="en-US" sz="2800" dirty="0"/>
              <a:t>pilot </a:t>
            </a:r>
            <a:r>
              <a:rPr lang="en-US" sz="2800" dirty="0" smtClean="0"/>
              <a:t>trainings; 3 master trainers have trained 120 parents</a:t>
            </a:r>
          </a:p>
          <a:p>
            <a:endParaRPr lang="en-US" dirty="0"/>
          </a:p>
        </p:txBody>
      </p:sp>
    </p:spTree>
    <p:extLst>
      <p:ext uri="{BB962C8B-B14F-4D97-AF65-F5344CB8AC3E}">
        <p14:creationId xmlns:p14="http://schemas.microsoft.com/office/powerpoint/2010/main" val="4278437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17654"/>
          </a:xfrm>
        </p:spPr>
        <p:txBody>
          <a:bodyPr/>
          <a:lstStyle/>
          <a:p>
            <a:r>
              <a:rPr lang="en-US" b="1" dirty="0" smtClean="0"/>
              <a:t>Curriculum Development</a:t>
            </a:r>
            <a:endParaRPr lang="en-US" b="1" dirty="0"/>
          </a:p>
        </p:txBody>
      </p:sp>
      <p:sp>
        <p:nvSpPr>
          <p:cNvPr id="3" name="Content Placeholder 2"/>
          <p:cNvSpPr>
            <a:spLocks noGrp="1"/>
          </p:cNvSpPr>
          <p:nvPr>
            <p:ph idx="1"/>
          </p:nvPr>
        </p:nvSpPr>
        <p:spPr>
          <a:xfrm>
            <a:off x="838200" y="1976362"/>
            <a:ext cx="10279966" cy="4023360"/>
          </a:xfrm>
        </p:spPr>
        <p:txBody>
          <a:bodyPr>
            <a:normAutofit/>
          </a:bodyPr>
          <a:lstStyle/>
          <a:p>
            <a:pPr marL="457200" indent="-457200">
              <a:buClr>
                <a:srgbClr val="0070C0"/>
              </a:buClr>
              <a:buFont typeface="Arial" panose="020B0604020202020204" pitchFamily="34" charset="0"/>
              <a:buChar char="•"/>
            </a:pPr>
            <a:r>
              <a:rPr lang="en-US" sz="3200" dirty="0"/>
              <a:t>Limited “parent ambassador-like” resources from which to source </a:t>
            </a:r>
            <a:r>
              <a:rPr lang="en-US" sz="3200" dirty="0" smtClean="0"/>
              <a:t>content</a:t>
            </a:r>
          </a:p>
          <a:p>
            <a:pPr marL="1093788" lvl="1" indent="-522288">
              <a:buClr>
                <a:srgbClr val="0070C0"/>
              </a:buClr>
              <a:buFont typeface="Arial" panose="020B0604020202020204" pitchFamily="34" charset="0"/>
              <a:buChar char="•"/>
            </a:pPr>
            <a:r>
              <a:rPr lang="en-US" sz="2800" b="1" spc="-80" dirty="0"/>
              <a:t>Sources:  </a:t>
            </a:r>
            <a:r>
              <a:rPr lang="en-US" sz="2800" dirty="0"/>
              <a:t>Project Lean, University of Kansas Community Tool Box, Arizona Parent Health Ambassador </a:t>
            </a:r>
            <a:r>
              <a:rPr lang="en-US" sz="2800" dirty="0" smtClean="0"/>
              <a:t>Training</a:t>
            </a:r>
            <a:endParaRPr lang="en-US" sz="2600" spc="-80" dirty="0" smtClean="0">
              <a:solidFill>
                <a:schemeClr val="tx1"/>
              </a:solidFill>
            </a:endParaRPr>
          </a:p>
          <a:p>
            <a:pPr marL="457200" indent="-457200">
              <a:buClr>
                <a:srgbClr val="0070C0"/>
              </a:buClr>
              <a:buFont typeface="Arial" panose="020B0604020202020204" pitchFamily="34" charset="0"/>
              <a:buChar char="•"/>
            </a:pPr>
            <a:r>
              <a:rPr lang="en-US" sz="3200" dirty="0" smtClean="0"/>
              <a:t>Train-the-trainer </a:t>
            </a:r>
            <a:r>
              <a:rPr lang="en-US" sz="3200" dirty="0"/>
              <a:t>model consisted of separate training materials for master trainers and </a:t>
            </a:r>
            <a:r>
              <a:rPr lang="en-US" sz="3200" dirty="0" smtClean="0"/>
              <a:t>parents</a:t>
            </a:r>
          </a:p>
          <a:p>
            <a:pPr marL="1093788" lvl="1" indent="-522288">
              <a:buClr>
                <a:srgbClr val="0070C0"/>
              </a:buClr>
              <a:buFont typeface="Arial" panose="020B0604020202020204" pitchFamily="34" charset="0"/>
              <a:buChar char="•"/>
            </a:pPr>
            <a:r>
              <a:rPr lang="en-US" sz="2800" b="1" spc="-80" dirty="0" smtClean="0"/>
              <a:t>Curriculum includes:   </a:t>
            </a:r>
            <a:r>
              <a:rPr lang="en-US" sz="2800" spc="-80" dirty="0" smtClean="0"/>
              <a:t>master </a:t>
            </a:r>
            <a:r>
              <a:rPr lang="en-US" sz="2800" spc="-80" dirty="0"/>
              <a:t>trainer manual with a facilitation guide and parent materials (slides and handouts)</a:t>
            </a:r>
          </a:p>
          <a:p>
            <a:pPr marL="1093788" lvl="1" indent="-522288">
              <a:buClr>
                <a:srgbClr val="0070C0"/>
              </a:buClr>
              <a:buFont typeface="Arial" panose="020B0604020202020204" pitchFamily="34" charset="0"/>
              <a:buChar char="•"/>
            </a:pPr>
            <a:endParaRPr lang="en-US" sz="2800" spc="-80" dirty="0">
              <a:solidFill>
                <a:schemeClr val="tx1"/>
              </a:solidFill>
            </a:endParaRPr>
          </a:p>
        </p:txBody>
      </p:sp>
      <p:sp>
        <p:nvSpPr>
          <p:cNvPr id="7" name="Title 1"/>
          <p:cNvSpPr txBox="1">
            <a:spLocks/>
          </p:cNvSpPr>
          <p:nvPr/>
        </p:nvSpPr>
        <p:spPr>
          <a:xfrm>
            <a:off x="838200" y="3565825"/>
            <a:ext cx="10226040" cy="137160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b="0" kern="1200" cap="all" spc="-80" baseline="0">
                <a:solidFill>
                  <a:schemeClr val="tx1"/>
                </a:solidFill>
                <a:latin typeface="+mj-lt"/>
                <a:ea typeface="+mj-ea"/>
                <a:cs typeface="+mj-cs"/>
              </a:defRPr>
            </a:lvl1pPr>
          </a:lstStyle>
          <a:p>
            <a:pPr>
              <a:lnSpc>
                <a:spcPct val="150000"/>
              </a:lnSpc>
            </a:pPr>
            <a:endParaRPr lang="en-US" sz="2800" cap="none" dirty="0">
              <a:latin typeface="+mn-lt"/>
              <a:ea typeface="+mn-ea"/>
              <a:cs typeface="+mn-cs"/>
            </a:endParaRPr>
          </a:p>
        </p:txBody>
      </p:sp>
    </p:spTree>
    <p:extLst>
      <p:ext uri="{BB962C8B-B14F-4D97-AF65-F5344CB8AC3E}">
        <p14:creationId xmlns:p14="http://schemas.microsoft.com/office/powerpoint/2010/main" val="380572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04446" y="175700"/>
            <a:ext cx="10515600" cy="886651"/>
          </a:xfrm>
        </p:spPr>
        <p:txBody>
          <a:bodyPr/>
          <a:lstStyle/>
          <a:p>
            <a:r>
              <a:rPr lang="en-US" b="1" dirty="0" smtClean="0"/>
              <a:t>Curriculum Development &amp; Timeline</a:t>
            </a:r>
            <a:endParaRPr lang="en-US" b="1" dirty="0"/>
          </a:p>
        </p:txBody>
      </p:sp>
      <p:graphicFrame>
        <p:nvGraphicFramePr>
          <p:cNvPr id="6" name="Diagram 5"/>
          <p:cNvGraphicFramePr/>
          <p:nvPr>
            <p:extLst>
              <p:ext uri="{D42A27DB-BD31-4B8C-83A1-F6EECF244321}">
                <p14:modId xmlns:p14="http://schemas.microsoft.com/office/powerpoint/2010/main" val="4131313023"/>
              </p:ext>
            </p:extLst>
          </p:nvPr>
        </p:nvGraphicFramePr>
        <p:xfrm>
          <a:off x="404445" y="1708976"/>
          <a:ext cx="11352125" cy="5149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404446" y="1079673"/>
            <a:ext cx="10078498" cy="1384995"/>
          </a:xfrm>
          <a:prstGeom prst="rect">
            <a:avLst/>
          </a:prstGeom>
        </p:spPr>
        <p:txBody>
          <a:bodyPr wrap="square">
            <a:spAutoFit/>
          </a:bodyPr>
          <a:lstStyle/>
          <a:p>
            <a:r>
              <a:rPr lang="en-US" sz="2800" b="1" dirty="0">
                <a:solidFill>
                  <a:srgbClr val="C00000"/>
                </a:solidFill>
              </a:rPr>
              <a:t>Four </a:t>
            </a:r>
            <a:r>
              <a:rPr lang="en-US" sz="2800" b="1" dirty="0" smtClean="0">
                <a:solidFill>
                  <a:srgbClr val="C00000"/>
                </a:solidFill>
              </a:rPr>
              <a:t>Units: </a:t>
            </a:r>
          </a:p>
          <a:p>
            <a:r>
              <a:rPr lang="en-US" sz="2800" dirty="0" smtClean="0">
                <a:solidFill>
                  <a:srgbClr val="C00000"/>
                </a:solidFill>
              </a:rPr>
              <a:t>1</a:t>
            </a:r>
            <a:r>
              <a:rPr lang="en-US" sz="2800" dirty="0">
                <a:solidFill>
                  <a:srgbClr val="C00000"/>
                </a:solidFill>
              </a:rPr>
              <a:t>) </a:t>
            </a:r>
            <a:r>
              <a:rPr lang="en-US" sz="2800" dirty="0"/>
              <a:t>Healthy schools, Healthy </a:t>
            </a:r>
            <a:r>
              <a:rPr lang="en-US" sz="2800" dirty="0" smtClean="0"/>
              <a:t>Kids; </a:t>
            </a:r>
            <a:r>
              <a:rPr lang="en-US" sz="2800" dirty="0" smtClean="0">
                <a:solidFill>
                  <a:srgbClr val="C00000"/>
                </a:solidFill>
              </a:rPr>
              <a:t>2) </a:t>
            </a:r>
            <a:r>
              <a:rPr lang="en-US" sz="2800" dirty="0" smtClean="0"/>
              <a:t>Becoming </a:t>
            </a:r>
            <a:r>
              <a:rPr lang="en-US" sz="2800" dirty="0"/>
              <a:t>an Agent for </a:t>
            </a:r>
            <a:r>
              <a:rPr lang="en-US" sz="2800" dirty="0" smtClean="0"/>
              <a:t>Change; </a:t>
            </a:r>
            <a:r>
              <a:rPr lang="en-US" sz="2800" dirty="0" smtClean="0">
                <a:solidFill>
                  <a:srgbClr val="C00000"/>
                </a:solidFill>
              </a:rPr>
              <a:t>3) </a:t>
            </a:r>
            <a:r>
              <a:rPr lang="en-US" sz="2800" dirty="0" smtClean="0"/>
              <a:t>Planning </a:t>
            </a:r>
            <a:r>
              <a:rPr lang="en-US" sz="2800" dirty="0"/>
              <a:t>for </a:t>
            </a:r>
            <a:r>
              <a:rPr lang="en-US" sz="2800" dirty="0" smtClean="0"/>
              <a:t>Action;</a:t>
            </a:r>
            <a:r>
              <a:rPr lang="en-US" sz="2800" dirty="0" smtClean="0">
                <a:solidFill>
                  <a:srgbClr val="C00000"/>
                </a:solidFill>
              </a:rPr>
              <a:t> 4) </a:t>
            </a:r>
            <a:r>
              <a:rPr lang="en-US" sz="2800" dirty="0" smtClean="0"/>
              <a:t>Understanding </a:t>
            </a:r>
            <a:r>
              <a:rPr lang="en-US" sz="2800" dirty="0"/>
              <a:t>the School Environment</a:t>
            </a:r>
          </a:p>
        </p:txBody>
      </p:sp>
    </p:spTree>
    <p:extLst>
      <p:ext uri="{BB962C8B-B14F-4D97-AF65-F5344CB8AC3E}">
        <p14:creationId xmlns:p14="http://schemas.microsoft.com/office/powerpoint/2010/main" val="199322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58149"/>
          </a:xfrm>
        </p:spPr>
        <p:txBody>
          <a:bodyPr/>
          <a:lstStyle/>
          <a:p>
            <a:r>
              <a:rPr lang="en-US" b="1" dirty="0" smtClean="0"/>
              <a:t>Challenges</a:t>
            </a:r>
            <a:endParaRPr lang="en-US" b="1" dirty="0"/>
          </a:p>
        </p:txBody>
      </p:sp>
      <p:sp>
        <p:nvSpPr>
          <p:cNvPr id="3" name="Content Placeholder 2"/>
          <p:cNvSpPr>
            <a:spLocks noGrp="1"/>
          </p:cNvSpPr>
          <p:nvPr>
            <p:ph idx="1"/>
          </p:nvPr>
        </p:nvSpPr>
        <p:spPr>
          <a:xfrm>
            <a:off x="2563586" y="1764088"/>
            <a:ext cx="9459274" cy="4344051"/>
          </a:xfrm>
        </p:spPr>
        <p:txBody>
          <a:bodyPr>
            <a:noAutofit/>
          </a:bodyPr>
          <a:lstStyle/>
          <a:p>
            <a:pPr marL="457200" indent="-457200">
              <a:lnSpc>
                <a:spcPct val="100000"/>
              </a:lnSpc>
              <a:buClr>
                <a:srgbClr val="0070C0"/>
              </a:buClr>
              <a:buFont typeface="Arial" panose="020B0604020202020204" pitchFamily="34" charset="0"/>
              <a:buChar char="•"/>
            </a:pPr>
            <a:r>
              <a:rPr lang="en-US" sz="2800" dirty="0"/>
              <a:t>Different levels of readiness among parents</a:t>
            </a:r>
          </a:p>
          <a:p>
            <a:pPr marL="914400" lvl="2" indent="-342900">
              <a:lnSpc>
                <a:spcPct val="100000"/>
              </a:lnSpc>
              <a:spcAft>
                <a:spcPts val="600"/>
              </a:spcAft>
              <a:buClr>
                <a:srgbClr val="0070C0"/>
              </a:buClr>
              <a:buFont typeface="Wingdings" panose="05000000000000000000" pitchFamily="2" charset="2"/>
              <a:buChar char="§"/>
            </a:pPr>
            <a:r>
              <a:rPr lang="en-US" sz="2400" dirty="0"/>
              <a:t>Some already involved in school councils and wellness groups</a:t>
            </a:r>
          </a:p>
          <a:p>
            <a:pPr marL="914400" lvl="2" indent="-342900">
              <a:lnSpc>
                <a:spcPct val="100000"/>
              </a:lnSpc>
              <a:spcAft>
                <a:spcPts val="600"/>
              </a:spcAft>
              <a:buClr>
                <a:srgbClr val="0070C0"/>
              </a:buClr>
              <a:buFont typeface="Wingdings" panose="05000000000000000000" pitchFamily="2" charset="2"/>
              <a:buChar char="§"/>
            </a:pPr>
            <a:r>
              <a:rPr lang="en-US" sz="2400" dirty="0"/>
              <a:t>Others wanting to focus on their behaviors at home first</a:t>
            </a:r>
          </a:p>
          <a:p>
            <a:pPr marL="457200" indent="-457200">
              <a:lnSpc>
                <a:spcPct val="100000"/>
              </a:lnSpc>
              <a:buClr>
                <a:srgbClr val="0070C0"/>
              </a:buClr>
              <a:buFont typeface="Arial" panose="020B0604020202020204" pitchFamily="34" charset="0"/>
              <a:buChar char="•"/>
            </a:pPr>
            <a:r>
              <a:rPr lang="en-US" sz="2800" dirty="0"/>
              <a:t>Master Trainers</a:t>
            </a:r>
          </a:p>
          <a:p>
            <a:pPr marL="914400" lvl="2" indent="-342900">
              <a:lnSpc>
                <a:spcPct val="100000"/>
              </a:lnSpc>
              <a:spcAft>
                <a:spcPts val="600"/>
              </a:spcAft>
              <a:buClr>
                <a:srgbClr val="0070C0"/>
              </a:buClr>
              <a:buFont typeface="Wingdings" panose="05000000000000000000" pitchFamily="2" charset="2"/>
              <a:buChar char="§"/>
            </a:pPr>
            <a:r>
              <a:rPr lang="en-US" sz="2400" dirty="0"/>
              <a:t>Personal biases</a:t>
            </a:r>
          </a:p>
          <a:p>
            <a:pPr marL="914400" lvl="2" indent="-342900">
              <a:lnSpc>
                <a:spcPct val="100000"/>
              </a:lnSpc>
              <a:spcAft>
                <a:spcPts val="600"/>
              </a:spcAft>
              <a:buClr>
                <a:srgbClr val="0070C0"/>
              </a:buClr>
              <a:buFont typeface="Wingdings" panose="05000000000000000000" pitchFamily="2" charset="2"/>
              <a:buChar char="§"/>
            </a:pPr>
            <a:r>
              <a:rPr lang="en-US" sz="2400" dirty="0"/>
              <a:t>Developing command of unfamiliar content is challenging</a:t>
            </a:r>
          </a:p>
          <a:p>
            <a:pPr marL="914400" lvl="2" indent="-342900">
              <a:lnSpc>
                <a:spcPct val="100000"/>
              </a:lnSpc>
              <a:spcAft>
                <a:spcPts val="600"/>
              </a:spcAft>
              <a:buClr>
                <a:srgbClr val="0070C0"/>
              </a:buClr>
              <a:buFont typeface="Wingdings" panose="05000000000000000000" pitchFamily="2" charset="2"/>
              <a:buChar char="§"/>
            </a:pPr>
            <a:r>
              <a:rPr lang="en-US" sz="2400" dirty="0"/>
              <a:t>Implementation with fidelity?</a:t>
            </a:r>
          </a:p>
          <a:p>
            <a:pPr marL="457200" indent="-457200">
              <a:lnSpc>
                <a:spcPct val="100000"/>
              </a:lnSpc>
              <a:buClr>
                <a:srgbClr val="0070C0"/>
              </a:buClr>
              <a:buFont typeface="Arial" panose="020B0604020202020204" pitchFamily="34" charset="0"/>
              <a:buChar char="•"/>
            </a:pPr>
            <a:r>
              <a:rPr lang="en-US" sz="2800" dirty="0" smtClean="0"/>
              <a:t>Engagement </a:t>
            </a:r>
            <a:r>
              <a:rPr lang="en-US" sz="2800" dirty="0"/>
              <a:t>with school district</a:t>
            </a:r>
          </a:p>
          <a:p>
            <a:pPr marL="914400" lvl="2" indent="-342900">
              <a:lnSpc>
                <a:spcPct val="120000"/>
              </a:lnSpc>
              <a:spcAft>
                <a:spcPts val="600"/>
              </a:spcAft>
              <a:buClr>
                <a:srgbClr val="0070C0"/>
              </a:buClr>
              <a:buFont typeface="Wingdings" panose="05000000000000000000" pitchFamily="2" charset="2"/>
              <a:buChar char="§"/>
            </a:pPr>
            <a:r>
              <a:rPr lang="en-US" sz="2400" dirty="0"/>
              <a:t>Missed opportunities to engage with school district </a:t>
            </a:r>
          </a:p>
        </p:txBody>
      </p:sp>
    </p:spTree>
    <p:extLst>
      <p:ext uri="{BB962C8B-B14F-4D97-AF65-F5344CB8AC3E}">
        <p14:creationId xmlns:p14="http://schemas.microsoft.com/office/powerpoint/2010/main" val="2693219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84997"/>
          </a:xfrm>
        </p:spPr>
        <p:txBody>
          <a:bodyPr/>
          <a:lstStyle/>
          <a:p>
            <a:r>
              <a:rPr lang="en-US" b="1" dirty="0" smtClean="0"/>
              <a:t>Lessons Learned </a:t>
            </a:r>
            <a:endParaRPr lang="en-US" b="1" dirty="0"/>
          </a:p>
        </p:txBody>
      </p:sp>
      <p:sp>
        <p:nvSpPr>
          <p:cNvPr id="3" name="Content Placeholder 2"/>
          <p:cNvSpPr>
            <a:spLocks noGrp="1"/>
          </p:cNvSpPr>
          <p:nvPr>
            <p:ph idx="1"/>
          </p:nvPr>
        </p:nvSpPr>
        <p:spPr>
          <a:xfrm>
            <a:off x="1097280" y="1715105"/>
            <a:ext cx="9320349" cy="4604052"/>
          </a:xfrm>
        </p:spPr>
        <p:txBody>
          <a:bodyPr>
            <a:normAutofit fontScale="92500" lnSpcReduction="20000"/>
          </a:bodyPr>
          <a:lstStyle/>
          <a:p>
            <a:pPr marL="457200" indent="-457200">
              <a:lnSpc>
                <a:spcPct val="110000"/>
              </a:lnSpc>
              <a:buClr>
                <a:srgbClr val="0070C0"/>
              </a:buClr>
              <a:buFont typeface="Arial" panose="020B0604020202020204" pitchFamily="34" charset="0"/>
              <a:buChar char="•"/>
            </a:pPr>
            <a:r>
              <a:rPr lang="en-US" sz="3800" dirty="0"/>
              <a:t>Content</a:t>
            </a:r>
          </a:p>
          <a:p>
            <a:pPr marL="914400" lvl="2" indent="-342900">
              <a:lnSpc>
                <a:spcPct val="110000"/>
              </a:lnSpc>
              <a:spcAft>
                <a:spcPts val="1200"/>
              </a:spcAft>
              <a:buClr>
                <a:srgbClr val="0070C0"/>
              </a:buClr>
              <a:buFont typeface="Wingdings" panose="05000000000000000000" pitchFamily="2" charset="2"/>
              <a:buChar char="§"/>
            </a:pPr>
            <a:r>
              <a:rPr lang="en-US" sz="2800" dirty="0" smtClean="0"/>
              <a:t>Pilot Testing is Critical - Cuts </a:t>
            </a:r>
            <a:r>
              <a:rPr lang="en-US" sz="2800" dirty="0"/>
              <a:t>and more </a:t>
            </a:r>
            <a:r>
              <a:rPr lang="en-US" sz="2800" dirty="0" smtClean="0"/>
              <a:t>cuts!</a:t>
            </a:r>
            <a:endParaRPr lang="en-US" sz="2800" dirty="0"/>
          </a:p>
          <a:p>
            <a:pPr marL="457200" indent="-457200">
              <a:lnSpc>
                <a:spcPct val="110000"/>
              </a:lnSpc>
              <a:buClr>
                <a:srgbClr val="0070C0"/>
              </a:buClr>
              <a:buFont typeface="Arial" panose="020B0604020202020204" pitchFamily="34" charset="0"/>
              <a:buChar char="•"/>
            </a:pPr>
            <a:r>
              <a:rPr lang="en-US" sz="3800" dirty="0"/>
              <a:t>Cultural Relevance / Competence</a:t>
            </a:r>
          </a:p>
          <a:p>
            <a:pPr marL="914400" lvl="2" indent="-342900">
              <a:lnSpc>
                <a:spcPct val="110000"/>
              </a:lnSpc>
              <a:spcAft>
                <a:spcPts val="1200"/>
              </a:spcAft>
              <a:buClr>
                <a:srgbClr val="0070C0"/>
              </a:buClr>
              <a:buFont typeface="Wingdings" panose="05000000000000000000" pitchFamily="2" charset="2"/>
              <a:buChar char="§"/>
            </a:pPr>
            <a:r>
              <a:rPr lang="en-US" sz="2800" dirty="0"/>
              <a:t>You’re not from around here….</a:t>
            </a:r>
          </a:p>
          <a:p>
            <a:pPr marL="457200" indent="-457200">
              <a:lnSpc>
                <a:spcPct val="110000"/>
              </a:lnSpc>
              <a:buClr>
                <a:srgbClr val="0070C0"/>
              </a:buClr>
              <a:buFont typeface="Arial" panose="020B0604020202020204" pitchFamily="34" charset="0"/>
              <a:buChar char="•"/>
            </a:pPr>
            <a:r>
              <a:rPr lang="en-US" sz="3700" dirty="0" smtClean="0"/>
              <a:t>Parents </a:t>
            </a:r>
            <a:r>
              <a:rPr lang="en-US" sz="3700" dirty="0"/>
              <a:t>want to know…</a:t>
            </a:r>
          </a:p>
          <a:p>
            <a:pPr marL="914400" lvl="2" indent="-342900">
              <a:lnSpc>
                <a:spcPct val="110000"/>
              </a:lnSpc>
              <a:spcAft>
                <a:spcPts val="1200"/>
              </a:spcAft>
              <a:buClr>
                <a:srgbClr val="0070C0"/>
              </a:buClr>
              <a:buFont typeface="Wingdings" panose="05000000000000000000" pitchFamily="2" charset="2"/>
              <a:buChar char="§"/>
            </a:pPr>
            <a:r>
              <a:rPr lang="en-US" sz="2800" dirty="0"/>
              <a:t>Great deal of interest in school nutrition and physical activity</a:t>
            </a:r>
          </a:p>
          <a:p>
            <a:pPr marL="1485900" lvl="6" indent="-415925">
              <a:buClr>
                <a:srgbClr val="0070C0"/>
              </a:buClr>
            </a:pPr>
            <a:r>
              <a:rPr lang="en-US" sz="2800" dirty="0" smtClean="0"/>
              <a:t>School System Structure, Budgets, Spending</a:t>
            </a:r>
          </a:p>
          <a:p>
            <a:pPr marL="1485900" lvl="6" indent="-415925">
              <a:buClr>
                <a:srgbClr val="0070C0"/>
              </a:buClr>
            </a:pPr>
            <a:r>
              <a:rPr lang="en-US" sz="2800" dirty="0" smtClean="0"/>
              <a:t>Requirements and guidelines around nutrition and physical activity</a:t>
            </a:r>
            <a:endParaRPr lang="en-US" sz="2800" dirty="0"/>
          </a:p>
          <a:p>
            <a:pPr lvl="1"/>
            <a:endParaRPr lang="en-US" dirty="0" smtClean="0"/>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4256" y="106632"/>
            <a:ext cx="3798257" cy="2529935"/>
          </a:xfrm>
          <a:prstGeom prst="rect">
            <a:avLst/>
          </a:prstGeom>
        </p:spPr>
      </p:pic>
    </p:spTree>
    <p:extLst>
      <p:ext uri="{BB962C8B-B14F-4D97-AF65-F5344CB8AC3E}">
        <p14:creationId xmlns:p14="http://schemas.microsoft.com/office/powerpoint/2010/main" val="2969600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26549"/>
          </a:xfrm>
        </p:spPr>
        <p:txBody>
          <a:bodyPr/>
          <a:lstStyle/>
          <a:p>
            <a:r>
              <a:rPr lang="en-US" b="1" dirty="0" smtClean="0"/>
              <a:t>Lessons Learned (continued)</a:t>
            </a:r>
            <a:endParaRPr lang="en-US" b="1" dirty="0"/>
          </a:p>
        </p:txBody>
      </p:sp>
      <p:sp>
        <p:nvSpPr>
          <p:cNvPr id="3" name="Content Placeholder 2"/>
          <p:cNvSpPr>
            <a:spLocks noGrp="1"/>
          </p:cNvSpPr>
          <p:nvPr>
            <p:ph idx="1"/>
          </p:nvPr>
        </p:nvSpPr>
        <p:spPr/>
        <p:txBody>
          <a:bodyPr/>
          <a:lstStyle/>
          <a:p>
            <a:pPr marL="457200" indent="-457200">
              <a:buClr>
                <a:srgbClr val="0070C0"/>
              </a:buClr>
              <a:buFont typeface="Arial" panose="020B0604020202020204" pitchFamily="34" charset="0"/>
              <a:buChar char="•"/>
            </a:pPr>
            <a:r>
              <a:rPr lang="en-US" sz="3200" dirty="0"/>
              <a:t>Time Vs. Action</a:t>
            </a:r>
          </a:p>
          <a:p>
            <a:pPr marL="914400" lvl="2" indent="-342900">
              <a:spcAft>
                <a:spcPts val="1200"/>
              </a:spcAft>
              <a:buClr>
                <a:srgbClr val="0070C0"/>
              </a:buClr>
              <a:buFont typeface="Wingdings" panose="05000000000000000000" pitchFamily="2" charset="2"/>
              <a:buChar char="§"/>
            </a:pPr>
            <a:r>
              <a:rPr lang="en-US" sz="2400" dirty="0"/>
              <a:t>Parents don’t become “change agents” in one 4-hour session</a:t>
            </a:r>
          </a:p>
          <a:p>
            <a:pPr marL="914400" lvl="2" indent="-342900">
              <a:spcAft>
                <a:spcPts val="1200"/>
              </a:spcAft>
              <a:buClr>
                <a:srgbClr val="0070C0"/>
              </a:buClr>
              <a:buFont typeface="Wingdings" panose="05000000000000000000" pitchFamily="2" charset="2"/>
              <a:buChar char="§"/>
            </a:pPr>
            <a:r>
              <a:rPr lang="en-US" sz="2400" dirty="0"/>
              <a:t>Set them on a path with “baby steps” – realistic expectations</a:t>
            </a:r>
          </a:p>
          <a:p>
            <a:pPr marL="457200" indent="-457200">
              <a:buClr>
                <a:srgbClr val="0070C0"/>
              </a:buClr>
              <a:buFont typeface="Arial" panose="020B0604020202020204" pitchFamily="34" charset="0"/>
              <a:buChar char="•"/>
            </a:pPr>
            <a:r>
              <a:rPr lang="en-US" sz="3200" dirty="0" smtClean="0"/>
              <a:t>Communication</a:t>
            </a:r>
            <a:endParaRPr lang="en-US" sz="3200" dirty="0"/>
          </a:p>
          <a:p>
            <a:pPr marL="914400" lvl="2" indent="-342900">
              <a:spcAft>
                <a:spcPts val="1200"/>
              </a:spcAft>
              <a:buClr>
                <a:srgbClr val="0070C0"/>
              </a:buClr>
              <a:buFont typeface="Wingdings" panose="05000000000000000000" pitchFamily="2" charset="2"/>
              <a:buChar char="§"/>
            </a:pPr>
            <a:r>
              <a:rPr lang="en-US" sz="2400" dirty="0"/>
              <a:t>Facilitators role played scenarios</a:t>
            </a:r>
          </a:p>
          <a:p>
            <a:pPr marL="914400" lvl="2" indent="-342900">
              <a:spcAft>
                <a:spcPts val="1200"/>
              </a:spcAft>
              <a:buClr>
                <a:srgbClr val="0070C0"/>
              </a:buClr>
              <a:buFont typeface="Wingdings" panose="05000000000000000000" pitchFamily="2" charset="2"/>
              <a:buChar char="§"/>
            </a:pPr>
            <a:r>
              <a:rPr lang="en-US" sz="2400" dirty="0"/>
              <a:t>Parents coached to engage in active listening (feelings, priorities, needs, barriers) and open ended questions using case studies</a:t>
            </a:r>
          </a:p>
        </p:txBody>
      </p:sp>
      <p:sp>
        <p:nvSpPr>
          <p:cNvPr id="4" name="TextBox 3"/>
          <p:cNvSpPr txBox="1"/>
          <p:nvPr/>
        </p:nvSpPr>
        <p:spPr>
          <a:xfrm>
            <a:off x="2764256" y="5207727"/>
            <a:ext cx="5486400" cy="523220"/>
          </a:xfrm>
          <a:prstGeom prst="rect">
            <a:avLst/>
          </a:prstGeom>
          <a:noFill/>
        </p:spPr>
        <p:txBody>
          <a:bodyPr wrap="square" rtlCol="0">
            <a:spAutoFit/>
          </a:bodyPr>
          <a:lstStyle/>
          <a:p>
            <a:pPr algn="ctr"/>
            <a:r>
              <a:rPr lang="en-US" sz="2800" b="1" dirty="0" smtClean="0"/>
              <a:t>This part was hard for parents!</a:t>
            </a:r>
            <a:endParaRPr lang="en-US" sz="2800" b="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7243" y="286603"/>
            <a:ext cx="2860855" cy="1946160"/>
          </a:xfrm>
          <a:prstGeom prst="rect">
            <a:avLst/>
          </a:prstGeom>
        </p:spPr>
      </p:pic>
    </p:spTree>
    <p:extLst>
      <p:ext uri="{BB962C8B-B14F-4D97-AF65-F5344CB8AC3E}">
        <p14:creationId xmlns:p14="http://schemas.microsoft.com/office/powerpoint/2010/main" val="353978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447020" cy="1450757"/>
          </a:xfrm>
        </p:spPr>
        <p:txBody>
          <a:bodyPr/>
          <a:lstStyle/>
          <a:p>
            <a:r>
              <a:rPr lang="en-US" b="1" dirty="0" smtClean="0"/>
              <a:t>THANK YOU!                                    Questions?</a:t>
            </a:r>
            <a:endParaRPr lang="en-US" b="1" dirty="0"/>
          </a:p>
        </p:txBody>
      </p:sp>
      <p:sp>
        <p:nvSpPr>
          <p:cNvPr id="3" name="Content Placeholder 2"/>
          <p:cNvSpPr>
            <a:spLocks noGrp="1"/>
          </p:cNvSpPr>
          <p:nvPr>
            <p:ph idx="1"/>
          </p:nvPr>
        </p:nvSpPr>
        <p:spPr>
          <a:xfrm>
            <a:off x="787033" y="1845734"/>
            <a:ext cx="11094721" cy="4391780"/>
          </a:xfrm>
        </p:spPr>
        <p:txBody>
          <a:bodyPr>
            <a:normAutofit fontScale="77500" lnSpcReduction="20000"/>
          </a:bodyPr>
          <a:lstStyle/>
          <a:p>
            <a:endParaRPr lang="en-US" dirty="0"/>
          </a:p>
          <a:p>
            <a:r>
              <a:rPr lang="en-US" sz="3100" dirty="0" smtClean="0"/>
              <a:t>Acknowledgements:</a:t>
            </a:r>
          </a:p>
          <a:p>
            <a:pPr marL="914400" lvl="2" indent="-342900">
              <a:lnSpc>
                <a:spcPct val="110000"/>
              </a:lnSpc>
              <a:spcAft>
                <a:spcPts val="1200"/>
              </a:spcAft>
              <a:buClr>
                <a:srgbClr val="0070C0"/>
              </a:buClr>
              <a:buFont typeface="Wingdings" panose="05000000000000000000" pitchFamily="2" charset="2"/>
              <a:buChar char="§"/>
            </a:pPr>
            <a:r>
              <a:rPr lang="en-US" sz="3100" dirty="0"/>
              <a:t>Dr. Rodney Lyn and Erica Sheldon, </a:t>
            </a:r>
            <a:r>
              <a:rPr lang="en-US" sz="3100" dirty="0" smtClean="0"/>
              <a:t>GA State </a:t>
            </a:r>
            <a:r>
              <a:rPr lang="en-US" sz="3100" dirty="0"/>
              <a:t>University School of Public Health</a:t>
            </a:r>
          </a:p>
          <a:p>
            <a:pPr marL="914400" lvl="2" indent="-342900">
              <a:lnSpc>
                <a:spcPct val="110000"/>
              </a:lnSpc>
              <a:spcAft>
                <a:spcPts val="1200"/>
              </a:spcAft>
              <a:buClr>
                <a:srgbClr val="0070C0"/>
              </a:buClr>
              <a:buFont typeface="Wingdings" panose="05000000000000000000" pitchFamily="2" charset="2"/>
              <a:buChar char="§"/>
            </a:pPr>
            <a:r>
              <a:rPr lang="en-US" sz="3100" dirty="0"/>
              <a:t>DeKalb County Board of Health</a:t>
            </a:r>
          </a:p>
          <a:p>
            <a:pPr marL="914400" lvl="2" indent="-342900">
              <a:lnSpc>
                <a:spcPct val="110000"/>
              </a:lnSpc>
              <a:spcAft>
                <a:spcPts val="1200"/>
              </a:spcAft>
              <a:buClr>
                <a:srgbClr val="0070C0"/>
              </a:buClr>
              <a:buFont typeface="Wingdings" panose="05000000000000000000" pitchFamily="2" charset="2"/>
              <a:buChar char="§"/>
            </a:pPr>
            <a:r>
              <a:rPr lang="en-US" sz="3100" dirty="0"/>
              <a:t>Centers for Disease Control and Prevention</a:t>
            </a:r>
          </a:p>
          <a:p>
            <a:pPr marL="914400" lvl="2" indent="-342900">
              <a:lnSpc>
                <a:spcPct val="110000"/>
              </a:lnSpc>
              <a:spcAft>
                <a:spcPts val="1200"/>
              </a:spcAft>
              <a:buClr>
                <a:srgbClr val="0070C0"/>
              </a:buClr>
              <a:buFont typeface="Wingdings" panose="05000000000000000000" pitchFamily="2" charset="2"/>
              <a:buChar char="§"/>
            </a:pPr>
            <a:r>
              <a:rPr lang="en-US" sz="3100" dirty="0"/>
              <a:t>Parent Health Ambassador Master Trainers</a:t>
            </a:r>
          </a:p>
          <a:p>
            <a:endParaRPr lang="en-US" sz="3100" dirty="0"/>
          </a:p>
          <a:p>
            <a:r>
              <a:rPr lang="en-US" sz="3100" dirty="0" smtClean="0"/>
              <a:t>For more information:</a:t>
            </a:r>
          </a:p>
          <a:p>
            <a:r>
              <a:rPr lang="en-US" sz="3100" dirty="0" smtClean="0"/>
              <a:t>Debra Kibbe, Georgia Health Policy Center		dkibbe@gsu.edu</a:t>
            </a:r>
            <a:endParaRPr lang="en-US" sz="3100" dirty="0"/>
          </a:p>
        </p:txBody>
      </p:sp>
    </p:spTree>
    <p:extLst>
      <p:ext uri="{BB962C8B-B14F-4D97-AF65-F5344CB8AC3E}">
        <p14:creationId xmlns:p14="http://schemas.microsoft.com/office/powerpoint/2010/main" val="587754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1730</TotalTime>
  <Words>2366</Words>
  <Application>Microsoft Office PowerPoint</Application>
  <PresentationFormat>Widescreen</PresentationFormat>
  <Paragraphs>186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Retrospect</vt:lpstr>
      <vt:lpstr>Engaging African American Parents in School Health: Lessons Learned from a Pilot Parent Health Ambassador Training Program</vt:lpstr>
      <vt:lpstr>LEAD DeKalb (Local Efforts to Address Disparities in DeKalb)</vt:lpstr>
      <vt:lpstr>Parent Health Ambassador Program</vt:lpstr>
      <vt:lpstr>Curriculum Development</vt:lpstr>
      <vt:lpstr>Curriculum Development &amp; Timeline</vt:lpstr>
      <vt:lpstr>Challenges</vt:lpstr>
      <vt:lpstr>Lessons Learned </vt:lpstr>
      <vt:lpstr>Lessons Learned (continued)</vt:lpstr>
      <vt:lpstr>THANK YOU!                                    Questions?</vt:lpstr>
    </vt:vector>
  </TitlesOfParts>
  <Company>GSU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R Sheldon</dc:creator>
  <cp:lastModifiedBy>Carol Gamble</cp:lastModifiedBy>
  <cp:revision>28</cp:revision>
  <cp:lastPrinted>2016-10-31T14:37:33Z</cp:lastPrinted>
  <dcterms:created xsi:type="dcterms:W3CDTF">2016-10-06T16:37:20Z</dcterms:created>
  <dcterms:modified xsi:type="dcterms:W3CDTF">2016-10-31T14:38:00Z</dcterms:modified>
</cp:coreProperties>
</file>