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11"/>
  </p:notesMasterIdLst>
  <p:sldIdLst>
    <p:sldId id="270" r:id="rId2"/>
    <p:sldId id="272" r:id="rId3"/>
    <p:sldId id="260" r:id="rId4"/>
    <p:sldId id="261" r:id="rId5"/>
    <p:sldId id="257" r:id="rId6"/>
    <p:sldId id="263" r:id="rId7"/>
    <p:sldId id="264" r:id="rId8"/>
    <p:sldId id="266" r:id="rId9"/>
    <p:sldId id="274" r:id="rId1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7E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79" autoAdjust="0"/>
    <p:restoredTop sz="94660"/>
  </p:normalViewPr>
  <p:slideViewPr>
    <p:cSldViewPr>
      <p:cViewPr varScale="1">
        <p:scale>
          <a:sx n="106" d="100"/>
          <a:sy n="106" d="100"/>
        </p:scale>
        <p:origin x="1164"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6822D7B-F57E-4741-AA87-E3B0C18F7271}" type="datetimeFigureOut">
              <a:rPr lang="en-US" smtClean="0"/>
              <a:t>10/31/2016</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AF117C0-98F0-418C-A864-6844F9F7A1F0}" type="slidenum">
              <a:rPr lang="en-US" smtClean="0"/>
              <a:t>‹#›</a:t>
            </a:fld>
            <a:endParaRPr lang="en-US"/>
          </a:p>
        </p:txBody>
      </p:sp>
    </p:spTree>
    <p:extLst>
      <p:ext uri="{BB962C8B-B14F-4D97-AF65-F5344CB8AC3E}">
        <p14:creationId xmlns:p14="http://schemas.microsoft.com/office/powerpoint/2010/main" val="1856548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latin typeface="Calibri" panose="020F0502020204030204" pitchFamily="34" charset="0"/>
                <a:ea typeface="Calibri" panose="020F0502020204030204" pitchFamily="34" charset="0"/>
                <a:cs typeface="Times New Roman" panose="02020603050405020304" pitchFamily="18" charset="0"/>
              </a:rPr>
              <a:t>“The BOOST initiative has reminded me of the importance of healthy lifestyles for not only the students we serve, but the staff and adults that students are led by and look up to as well…</a:t>
            </a:r>
          </a:p>
          <a:p>
            <a:endParaRPr lang="en-US" sz="100" i="1" dirty="0">
              <a:latin typeface="Calibri" panose="020F0502020204030204" pitchFamily="34" charset="0"/>
              <a:ea typeface="Calibri" panose="020F0502020204030204" pitchFamily="34" charset="0"/>
              <a:cs typeface="Times New Roman" panose="02020603050405020304" pitchFamily="18" charset="0"/>
            </a:endParaRPr>
          </a:p>
          <a:p>
            <a:r>
              <a:rPr lang="en-US" i="1" dirty="0" smtClean="0">
                <a:latin typeface="Calibri" panose="020F0502020204030204" pitchFamily="34" charset="0"/>
                <a:ea typeface="Calibri" panose="020F0502020204030204" pitchFamily="34" charset="0"/>
                <a:cs typeface="Times New Roman" panose="02020603050405020304" pitchFamily="18" charset="0"/>
              </a:rPr>
              <a:t>I have cut out sodas completely and I make sure to always encourage water breaks and drinking water from the fountains along with the students… </a:t>
            </a:r>
          </a:p>
          <a:p>
            <a:endParaRPr lang="en-US" sz="100" i="1" dirty="0">
              <a:latin typeface="Calibri" panose="020F0502020204030204" pitchFamily="34" charset="0"/>
              <a:ea typeface="Calibri" panose="020F0502020204030204" pitchFamily="34" charset="0"/>
              <a:cs typeface="Times New Roman" panose="02020603050405020304" pitchFamily="18" charset="0"/>
            </a:endParaRPr>
          </a:p>
          <a:p>
            <a:r>
              <a:rPr lang="en-US" i="1" dirty="0" smtClean="0">
                <a:latin typeface="Calibri" panose="020F0502020204030204" pitchFamily="34" charset="0"/>
                <a:ea typeface="Calibri" panose="020F0502020204030204" pitchFamily="34" charset="0"/>
                <a:cs typeface="Times New Roman" panose="02020603050405020304" pitchFamily="18" charset="0"/>
              </a:rPr>
              <a:t>There is an ever-increasing amount of group games and ways to play being created by the students and instructors…I am not sure if it is a direct result, but behavior issues and removed students have dropped since the BOOST initiative has picked up speed ….” -LEAD Program Specialist, Del Valle ISD.</a:t>
            </a:r>
            <a:endParaRPr lang="en-US"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FAF117C0-98F0-418C-A864-6844F9F7A1F0}" type="slidenum">
              <a:rPr lang="en-US" smtClean="0"/>
              <a:t>9</a:t>
            </a:fld>
            <a:endParaRPr lang="en-US"/>
          </a:p>
        </p:txBody>
      </p:sp>
    </p:spTree>
    <p:extLst>
      <p:ext uri="{BB962C8B-B14F-4D97-AF65-F5344CB8AC3E}">
        <p14:creationId xmlns:p14="http://schemas.microsoft.com/office/powerpoint/2010/main" val="17803440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21.jpeg"/><Relationship Id="rId1" Type="http://schemas.openxmlformats.org/officeDocument/2006/relationships/slideMaster" Target="../slideMasters/slideMaster1.xml"/><Relationship Id="rId5" Type="http://schemas.openxmlformats.org/officeDocument/2006/relationships/image" Target="../media/image18.emf"/><Relationship Id="rId4" Type="http://schemas.openxmlformats.org/officeDocument/2006/relationships/image" Target="../media/image16.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Master" Target="../slideMasters/slideMaster1.xml"/><Relationship Id="rId5" Type="http://schemas.openxmlformats.org/officeDocument/2006/relationships/image" Target="../media/image18.emf"/><Relationship Id="rId4" Type="http://schemas.openxmlformats.org/officeDocument/2006/relationships/image" Target="../media/image22.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Master" Target="../slideMasters/slideMaster1.xml"/><Relationship Id="rId5" Type="http://schemas.openxmlformats.org/officeDocument/2006/relationships/image" Target="../media/image18.emf"/><Relationship Id="rId4" Type="http://schemas.openxmlformats.org/officeDocument/2006/relationships/image" Target="../media/image23.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24.jpeg"/><Relationship Id="rId1" Type="http://schemas.openxmlformats.org/officeDocument/2006/relationships/slideMaster" Target="../slideMasters/slideMaster1.xml"/><Relationship Id="rId5" Type="http://schemas.openxmlformats.org/officeDocument/2006/relationships/image" Target="../media/image18.emf"/><Relationship Id="rId4" Type="http://schemas.openxmlformats.org/officeDocument/2006/relationships/image" Target="../media/image16.emf"/></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1.emf"/><Relationship Id="rId7" Type="http://schemas.openxmlformats.org/officeDocument/2006/relationships/image" Target="../media/image11.jpe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10.jpeg"/><Relationship Id="rId11" Type="http://schemas.openxmlformats.org/officeDocument/2006/relationships/image" Target="../media/image5.png"/><Relationship Id="rId5" Type="http://schemas.openxmlformats.org/officeDocument/2006/relationships/image" Target="../media/image9.jpeg"/><Relationship Id="rId10" Type="http://schemas.openxmlformats.org/officeDocument/2006/relationships/image" Target="../media/image4.png"/><Relationship Id="rId4" Type="http://schemas.openxmlformats.org/officeDocument/2006/relationships/image" Target="../media/image2.emf"/><Relationship Id="rId9" Type="http://schemas.openxmlformats.org/officeDocument/2006/relationships/image" Target="../media/image13.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Master" Target="../slideMasters/slideMaster1.xml"/><Relationship Id="rId5" Type="http://schemas.openxmlformats.org/officeDocument/2006/relationships/image" Target="../media/image18.emf"/><Relationship Id="rId4" Type="http://schemas.openxmlformats.org/officeDocument/2006/relationships/image" Target="../media/image17.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9.jpeg"/><Relationship Id="rId1" Type="http://schemas.openxmlformats.org/officeDocument/2006/relationships/slideMaster" Target="../slideMasters/slideMaster1.xml"/><Relationship Id="rId5" Type="http://schemas.openxmlformats.org/officeDocument/2006/relationships/image" Target="../media/image16.emf"/><Relationship Id="rId4" Type="http://schemas.openxmlformats.org/officeDocument/2006/relationships/image" Target="../media/image18.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5.emf"/><Relationship Id="rId1" Type="http://schemas.openxmlformats.org/officeDocument/2006/relationships/slideMaster" Target="../slideMasters/slideMaster1.xml"/><Relationship Id="rId5" Type="http://schemas.openxmlformats.org/officeDocument/2006/relationships/image" Target="../media/image20.jpeg"/><Relationship Id="rId4" Type="http://schemas.openxmlformats.org/officeDocument/2006/relationships/image" Target="../media/image16.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Option 1">
    <p:spTree>
      <p:nvGrpSpPr>
        <p:cNvPr id="1" name=""/>
        <p:cNvGrpSpPr/>
        <p:nvPr/>
      </p:nvGrpSpPr>
      <p:grpSpPr>
        <a:xfrm>
          <a:off x="0" y="0"/>
          <a:ext cx="0" cy="0"/>
          <a:chOff x="0" y="0"/>
          <a:chExt cx="0" cy="0"/>
        </a:xfrm>
      </p:grpSpPr>
      <p:sp>
        <p:nvSpPr>
          <p:cNvPr id="23" name="Rectangle 22"/>
          <p:cNvSpPr/>
          <p:nvPr/>
        </p:nvSpPr>
        <p:spPr>
          <a:xfrm>
            <a:off x="3748244" y="0"/>
            <a:ext cx="5395756" cy="5750446"/>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n-US" sz="1800"/>
          </a:p>
        </p:txBody>
      </p:sp>
      <p:pic>
        <p:nvPicPr>
          <p:cNvPr id="6" name="Picture 5" descr="dchllogo_left_color.eps"/>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3852298" y="6160870"/>
            <a:ext cx="3389156" cy="5430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descr="SPH-Aus_2c_hor+side_pms.eps"/>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98452" y="6208283"/>
            <a:ext cx="3258086" cy="5196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8" name="Straight Connector 7"/>
          <p:cNvCxnSpPr/>
          <p:nvPr/>
        </p:nvCxnSpPr>
        <p:spPr>
          <a:xfrm flipH="1">
            <a:off x="3493444" y="6204847"/>
            <a:ext cx="1" cy="513761"/>
          </a:xfrm>
          <a:prstGeom prst="line">
            <a:avLst/>
          </a:prstGeom>
          <a:ln w="31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Placeholder 1"/>
          <p:cNvSpPr>
            <a:spLocks noGrp="1"/>
          </p:cNvSpPr>
          <p:nvPr>
            <p:ph type="title"/>
          </p:nvPr>
        </p:nvSpPr>
        <p:spPr>
          <a:xfrm>
            <a:off x="3826898" y="0"/>
            <a:ext cx="5317101" cy="4230077"/>
          </a:xfrm>
          <a:prstGeom prst="rect">
            <a:avLst/>
          </a:prstGeom>
        </p:spPr>
        <p:txBody>
          <a:bodyPr rtlCol="0" anchor="t">
            <a:noAutofit/>
          </a:bodyPr>
          <a:lstStyle>
            <a:lvl1pPr algn="ctr">
              <a:defRPr sz="4400" b="1">
                <a:solidFill>
                  <a:schemeClr val="bg1"/>
                </a:solidFill>
              </a:defRPr>
            </a:lvl1pPr>
          </a:lstStyle>
          <a:p>
            <a:r>
              <a:rPr lang="en-US" smtClean="0"/>
              <a:t>Click to edit Master title style</a:t>
            </a:r>
            <a:endParaRPr lang="en-US" dirty="0"/>
          </a:p>
        </p:txBody>
      </p:sp>
      <p:pic>
        <p:nvPicPr>
          <p:cNvPr id="21" name="Picture 20" descr="DellCenter_5.jpg"/>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1113" y="0"/>
            <a:ext cx="3759357" cy="5750446"/>
          </a:xfrm>
          <a:prstGeom prst="rect">
            <a:avLst/>
          </a:prstGeom>
        </p:spPr>
      </p:pic>
      <p:sp>
        <p:nvSpPr>
          <p:cNvPr id="26" name="Text Placeholder 25"/>
          <p:cNvSpPr>
            <a:spLocks noGrp="1"/>
          </p:cNvSpPr>
          <p:nvPr>
            <p:ph type="body" sz="quarter" idx="10"/>
          </p:nvPr>
        </p:nvSpPr>
        <p:spPr>
          <a:xfrm>
            <a:off x="3946525" y="4357688"/>
            <a:ext cx="4972050" cy="1298575"/>
          </a:xfrm>
        </p:spPr>
        <p:txBody>
          <a:bodyPr/>
          <a:lstStyle>
            <a:lvl1pPr marL="0" indent="0" algn="ctr">
              <a:buNone/>
              <a:defRPr>
                <a:solidFill>
                  <a:srgbClr val="FFFFFF"/>
                </a:solidFill>
              </a:defRPr>
            </a:lvl1pPr>
            <a:lvl2pPr marL="457200" indent="0" algn="ctr">
              <a:buNone/>
              <a:defRPr>
                <a:solidFill>
                  <a:srgbClr val="FFFFFF"/>
                </a:solidFill>
              </a:defRPr>
            </a:lvl2pPr>
            <a:lvl3pPr marL="914400" indent="0" algn="ctr">
              <a:buNone/>
              <a:defRPr>
                <a:solidFill>
                  <a:srgbClr val="FFFFFF"/>
                </a:solidFill>
              </a:defRPr>
            </a:lvl3pPr>
            <a:lvl4pPr marL="1371600" indent="0" algn="ctr">
              <a:buNone/>
              <a:defRPr>
                <a:solidFill>
                  <a:srgbClr val="FFFFFF"/>
                </a:solidFill>
              </a:defRPr>
            </a:lvl4pPr>
            <a:lvl5pPr marL="1828800" indent="0" algn="ctr">
              <a:buNone/>
              <a:defRPr>
                <a:solidFill>
                  <a:srgbClr val="FFFFFF"/>
                </a:solidFill>
              </a:defRPr>
            </a:lvl5pPr>
          </a:lstStyle>
          <a:p>
            <a:pPr lvl="0"/>
            <a:r>
              <a:rPr lang="en-US" smtClean="0"/>
              <a:t>Click to edit Master text styles</a:t>
            </a:r>
          </a:p>
        </p:txBody>
      </p:sp>
      <p:sp>
        <p:nvSpPr>
          <p:cNvPr id="27" name="Rectangle 26"/>
          <p:cNvSpPr/>
          <p:nvPr/>
        </p:nvSpPr>
        <p:spPr>
          <a:xfrm>
            <a:off x="1894703" y="6343135"/>
            <a:ext cx="1311189" cy="17848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Tree>
    <p:extLst>
      <p:ext uri="{BB962C8B-B14F-4D97-AF65-F5344CB8AC3E}">
        <p14:creationId xmlns:p14="http://schemas.microsoft.com/office/powerpoint/2010/main" val="3794275521"/>
      </p:ext>
    </p:extLst>
  </p:cSld>
  <p:clrMapOvr>
    <a:masterClrMapping/>
  </p:clrMapOvr>
  <p:transition advClick="0"/>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Layout 5">
    <p:spTree>
      <p:nvGrpSpPr>
        <p:cNvPr id="1" name=""/>
        <p:cNvGrpSpPr/>
        <p:nvPr/>
      </p:nvGrpSpPr>
      <p:grpSpPr>
        <a:xfrm>
          <a:off x="0" y="0"/>
          <a:ext cx="0" cy="0"/>
          <a:chOff x="0" y="0"/>
          <a:chExt cx="0" cy="0"/>
        </a:xfrm>
      </p:grpSpPr>
      <p:pic>
        <p:nvPicPr>
          <p:cNvPr id="14" name="Picture 13" descr="DellCenter_15.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7198666" y="708876"/>
            <a:ext cx="1945334" cy="5552858"/>
          </a:xfrm>
          <a:prstGeom prst="rect">
            <a:avLst/>
          </a:prstGeom>
        </p:spPr>
      </p:pic>
      <p:sp>
        <p:nvSpPr>
          <p:cNvPr id="5" name="Rectangle 4"/>
          <p:cNvSpPr/>
          <p:nvPr/>
        </p:nvSpPr>
        <p:spPr>
          <a:xfrm>
            <a:off x="0" y="0"/>
            <a:ext cx="9144000" cy="99060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n-US" sz="1800"/>
          </a:p>
        </p:txBody>
      </p:sp>
      <p:pic>
        <p:nvPicPr>
          <p:cNvPr id="6" name="Picture 6" descr="dchllogo_center_white.eps"/>
          <p:cNvPicPr>
            <a:picLocks noChangeAspect="1"/>
          </p:cNvPicPr>
          <p:nvPr/>
        </p:nvPicPr>
        <p:blipFill>
          <a:blip r:embed="rId3" cstate="print">
            <a:extLst>
              <a:ext uri="{28A0092B-C50C-407E-A947-70E740481C1C}">
                <a14:useLocalDpi xmlns:a14="http://schemas.microsoft.com/office/drawing/2010/main"/>
              </a:ext>
            </a:extLst>
          </a:blip>
          <a:srcRect l="32468" r="20393" b="42805"/>
          <a:stretch>
            <a:fillRect/>
          </a:stretch>
        </p:blipFill>
        <p:spPr bwMode="auto">
          <a:xfrm>
            <a:off x="0" y="76200"/>
            <a:ext cx="1563688" cy="962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8" name="Straight Connector 7"/>
          <p:cNvCxnSpPr/>
          <p:nvPr/>
        </p:nvCxnSpPr>
        <p:spPr>
          <a:xfrm flipH="1">
            <a:off x="8153400" y="6437313"/>
            <a:ext cx="0" cy="382587"/>
          </a:xfrm>
          <a:prstGeom prst="line">
            <a:avLst/>
          </a:prstGeom>
          <a:ln w="31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9" name="Picture 8" descr="dchllogo_center_color.eps"/>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8229600" y="6400800"/>
            <a:ext cx="838200" cy="422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Content Placeholder 2"/>
          <p:cNvSpPr>
            <a:spLocks noGrp="1"/>
          </p:cNvSpPr>
          <p:nvPr>
            <p:ph idx="1"/>
          </p:nvPr>
        </p:nvSpPr>
        <p:spPr>
          <a:xfrm>
            <a:off x="84650" y="1066800"/>
            <a:ext cx="7010400" cy="5715000"/>
          </a:xfrm>
        </p:spPr>
        <p:txBody>
          <a:bodyPr/>
          <a:lstStyle>
            <a:lvl1pPr>
              <a:defRPr>
                <a:latin typeface="Franklin Gothic Book" pitchFamily="34" charset="0"/>
                <a:cs typeface="Arial" pitchFamily="34" charset="0"/>
              </a:defRPr>
            </a:lvl1pPr>
            <a:lvl2pPr>
              <a:defRPr>
                <a:latin typeface="Franklin Gothic Book" pitchFamily="34" charset="0"/>
                <a:cs typeface="Arial" pitchFamily="34" charset="0"/>
              </a:defRPr>
            </a:lvl2pPr>
            <a:lvl3pPr>
              <a:defRPr>
                <a:latin typeface="Franklin Gothic Book" pitchFamily="34" charset="0"/>
                <a:cs typeface="Arial" pitchFamily="34" charset="0"/>
              </a:defRPr>
            </a:lvl3pPr>
            <a:lvl4pPr>
              <a:defRPr>
                <a:latin typeface="Franklin Gothic Book" pitchFamily="34" charset="0"/>
                <a:cs typeface="Arial" pitchFamily="34" charset="0"/>
              </a:defRPr>
            </a:lvl4pPr>
            <a:lvl5pPr>
              <a:defRPr>
                <a:latin typeface="Franklin Gothic Book"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Placeholder 1"/>
          <p:cNvSpPr>
            <a:spLocks noGrp="1"/>
          </p:cNvSpPr>
          <p:nvPr>
            <p:ph type="title"/>
          </p:nvPr>
        </p:nvSpPr>
        <p:spPr>
          <a:xfrm>
            <a:off x="1524000" y="152400"/>
            <a:ext cx="7543800" cy="685800"/>
          </a:xfrm>
          <a:prstGeom prst="rect">
            <a:avLst/>
          </a:prstGeom>
        </p:spPr>
        <p:txBody>
          <a:bodyPr rtlCol="0">
            <a:noAutofit/>
          </a:bodyPr>
          <a:lstStyle>
            <a:lvl1pPr algn="l">
              <a:defRPr sz="3200" b="1">
                <a:solidFill>
                  <a:srgbClr val="FFFFFF"/>
                </a:solidFill>
              </a:defRPr>
            </a:lvl1pPr>
          </a:lstStyle>
          <a:p>
            <a:r>
              <a:rPr lang="en-US" smtClean="0"/>
              <a:t>Click to edit Master title style</a:t>
            </a:r>
            <a:endParaRPr lang="en-US" dirty="0"/>
          </a:p>
        </p:txBody>
      </p:sp>
      <p:pic>
        <p:nvPicPr>
          <p:cNvPr id="12" name="Picture 11" descr="SPH-Aus_2c_hor+below_pms.eps"/>
          <p:cNvPicPr>
            <a:picLocks noChangeAspect="1"/>
          </p:cNvPicPr>
          <p:nvPr/>
        </p:nvPicPr>
        <p:blipFill rotWithShape="1">
          <a:blip r:embed="rId5" cstate="print">
            <a:extLst>
              <a:ext uri="{28A0092B-C50C-407E-A947-70E740481C1C}">
                <a14:useLocalDpi xmlns:a14="http://schemas.microsoft.com/office/drawing/2010/main"/>
              </a:ext>
            </a:extLst>
          </a:blip>
          <a:srcRect b="11152"/>
          <a:stretch/>
        </p:blipFill>
        <p:spPr bwMode="auto">
          <a:xfrm>
            <a:off x="7239000" y="6402389"/>
            <a:ext cx="838200" cy="379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603795747"/>
      </p:ext>
    </p:extLst>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Layout 6">
    <p:spTree>
      <p:nvGrpSpPr>
        <p:cNvPr id="1" name=""/>
        <p:cNvGrpSpPr/>
        <p:nvPr/>
      </p:nvGrpSpPr>
      <p:grpSpPr>
        <a:xfrm>
          <a:off x="0" y="0"/>
          <a:ext cx="0" cy="0"/>
          <a:chOff x="0" y="0"/>
          <a:chExt cx="0" cy="0"/>
        </a:xfrm>
      </p:grpSpPr>
      <p:sp>
        <p:nvSpPr>
          <p:cNvPr id="5" name="Rectangle 4"/>
          <p:cNvSpPr/>
          <p:nvPr/>
        </p:nvSpPr>
        <p:spPr>
          <a:xfrm>
            <a:off x="0" y="0"/>
            <a:ext cx="7315200" cy="99060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n-US" sz="1800"/>
          </a:p>
        </p:txBody>
      </p:sp>
      <p:pic>
        <p:nvPicPr>
          <p:cNvPr id="6" name="Picture 6" descr="dchllogo_center_white.eps"/>
          <p:cNvPicPr>
            <a:picLocks noChangeAspect="1"/>
          </p:cNvPicPr>
          <p:nvPr/>
        </p:nvPicPr>
        <p:blipFill>
          <a:blip r:embed="rId2" cstate="print">
            <a:extLst>
              <a:ext uri="{28A0092B-C50C-407E-A947-70E740481C1C}">
                <a14:useLocalDpi xmlns:a14="http://schemas.microsoft.com/office/drawing/2010/main"/>
              </a:ext>
            </a:extLst>
          </a:blip>
          <a:srcRect l="32468" r="20393" b="42805"/>
          <a:stretch>
            <a:fillRect/>
          </a:stretch>
        </p:blipFill>
        <p:spPr bwMode="auto">
          <a:xfrm>
            <a:off x="0" y="76200"/>
            <a:ext cx="1563688" cy="962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8" name="Straight Connector 7"/>
          <p:cNvCxnSpPr/>
          <p:nvPr/>
        </p:nvCxnSpPr>
        <p:spPr>
          <a:xfrm flipH="1">
            <a:off x="8153400" y="6437313"/>
            <a:ext cx="0" cy="382587"/>
          </a:xfrm>
          <a:prstGeom prst="line">
            <a:avLst/>
          </a:prstGeom>
          <a:ln w="31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9" name="Picture 8" descr="dchllogo_center_color.eps"/>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8229600" y="6400800"/>
            <a:ext cx="838200" cy="422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Content Placeholder 2"/>
          <p:cNvSpPr>
            <a:spLocks noGrp="1"/>
          </p:cNvSpPr>
          <p:nvPr>
            <p:ph idx="1"/>
          </p:nvPr>
        </p:nvSpPr>
        <p:spPr>
          <a:xfrm>
            <a:off x="84650" y="1066800"/>
            <a:ext cx="7010400" cy="5715000"/>
          </a:xfrm>
        </p:spPr>
        <p:txBody>
          <a:bodyPr/>
          <a:lstStyle>
            <a:lvl1pPr>
              <a:defRPr>
                <a:latin typeface="Franklin Gothic Book" pitchFamily="34" charset="0"/>
                <a:cs typeface="Arial" pitchFamily="34" charset="0"/>
              </a:defRPr>
            </a:lvl1pPr>
            <a:lvl2pPr>
              <a:defRPr>
                <a:latin typeface="Franklin Gothic Book" pitchFamily="34" charset="0"/>
                <a:cs typeface="Arial" pitchFamily="34" charset="0"/>
              </a:defRPr>
            </a:lvl2pPr>
            <a:lvl3pPr>
              <a:defRPr>
                <a:latin typeface="Franklin Gothic Book" pitchFamily="34" charset="0"/>
                <a:cs typeface="Arial" pitchFamily="34" charset="0"/>
              </a:defRPr>
            </a:lvl3pPr>
            <a:lvl4pPr>
              <a:defRPr>
                <a:latin typeface="Franklin Gothic Book" pitchFamily="34" charset="0"/>
                <a:cs typeface="Arial" pitchFamily="34" charset="0"/>
              </a:defRPr>
            </a:lvl4pPr>
            <a:lvl5pPr>
              <a:defRPr>
                <a:latin typeface="Franklin Gothic Book"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Placeholder 1"/>
          <p:cNvSpPr>
            <a:spLocks noGrp="1"/>
          </p:cNvSpPr>
          <p:nvPr>
            <p:ph type="title"/>
          </p:nvPr>
        </p:nvSpPr>
        <p:spPr>
          <a:xfrm>
            <a:off x="1524000" y="152400"/>
            <a:ext cx="5562600" cy="685800"/>
          </a:xfrm>
          <a:prstGeom prst="rect">
            <a:avLst/>
          </a:prstGeom>
        </p:spPr>
        <p:txBody>
          <a:bodyPr rtlCol="0">
            <a:noAutofit/>
          </a:bodyPr>
          <a:lstStyle>
            <a:lvl1pPr algn="l">
              <a:defRPr sz="3200" b="1">
                <a:solidFill>
                  <a:srgbClr val="FFFFFF"/>
                </a:solidFill>
              </a:defRPr>
            </a:lvl1pPr>
          </a:lstStyle>
          <a:p>
            <a:r>
              <a:rPr lang="en-US" smtClean="0"/>
              <a:t>Click to edit Master title style</a:t>
            </a:r>
            <a:endParaRPr lang="en-US" dirty="0"/>
          </a:p>
        </p:txBody>
      </p:sp>
      <p:pic>
        <p:nvPicPr>
          <p:cNvPr id="13" name="Picture 12" descr="DellCenter_9.jp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165123" y="0"/>
            <a:ext cx="1978877" cy="6308734"/>
          </a:xfrm>
          <a:prstGeom prst="rect">
            <a:avLst/>
          </a:prstGeom>
        </p:spPr>
      </p:pic>
      <p:pic>
        <p:nvPicPr>
          <p:cNvPr id="12" name="Picture 11" descr="SPH-Aus_2c_hor+below_pms.eps"/>
          <p:cNvPicPr>
            <a:picLocks noChangeAspect="1"/>
          </p:cNvPicPr>
          <p:nvPr/>
        </p:nvPicPr>
        <p:blipFill rotWithShape="1">
          <a:blip r:embed="rId5" cstate="print">
            <a:extLst>
              <a:ext uri="{28A0092B-C50C-407E-A947-70E740481C1C}">
                <a14:useLocalDpi xmlns:a14="http://schemas.microsoft.com/office/drawing/2010/main"/>
              </a:ext>
            </a:extLst>
          </a:blip>
          <a:srcRect b="11152"/>
          <a:stretch/>
        </p:blipFill>
        <p:spPr bwMode="auto">
          <a:xfrm>
            <a:off x="7239000" y="6402389"/>
            <a:ext cx="838200" cy="379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539952115"/>
      </p:ext>
    </p:extLst>
  </p:cSld>
  <p:clrMapOvr>
    <a:masterClrMapping/>
  </p:clrMapOvr>
  <p:transition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ayout 7">
    <p:spTree>
      <p:nvGrpSpPr>
        <p:cNvPr id="1" name=""/>
        <p:cNvGrpSpPr/>
        <p:nvPr/>
      </p:nvGrpSpPr>
      <p:grpSpPr>
        <a:xfrm>
          <a:off x="0" y="0"/>
          <a:ext cx="0" cy="0"/>
          <a:chOff x="0" y="0"/>
          <a:chExt cx="0" cy="0"/>
        </a:xfrm>
      </p:grpSpPr>
      <p:sp>
        <p:nvSpPr>
          <p:cNvPr id="5" name="Rectangle 4"/>
          <p:cNvSpPr/>
          <p:nvPr/>
        </p:nvSpPr>
        <p:spPr>
          <a:xfrm>
            <a:off x="1752600" y="0"/>
            <a:ext cx="7391400" cy="99060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n-US" sz="1800"/>
          </a:p>
        </p:txBody>
      </p:sp>
      <p:pic>
        <p:nvPicPr>
          <p:cNvPr id="6" name="Picture 6" descr="dchllogo_center_white.eps"/>
          <p:cNvPicPr>
            <a:picLocks noChangeAspect="1"/>
          </p:cNvPicPr>
          <p:nvPr/>
        </p:nvPicPr>
        <p:blipFill>
          <a:blip r:embed="rId2" cstate="print">
            <a:extLst>
              <a:ext uri="{28A0092B-C50C-407E-A947-70E740481C1C}">
                <a14:useLocalDpi xmlns:a14="http://schemas.microsoft.com/office/drawing/2010/main"/>
              </a:ext>
            </a:extLst>
          </a:blip>
          <a:srcRect l="20297" r="35789" b="43478"/>
          <a:stretch>
            <a:fillRect/>
          </a:stretch>
        </p:blipFill>
        <p:spPr bwMode="auto">
          <a:xfrm>
            <a:off x="7686675" y="76200"/>
            <a:ext cx="1457325" cy="950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8" name="Straight Connector 7"/>
          <p:cNvCxnSpPr/>
          <p:nvPr/>
        </p:nvCxnSpPr>
        <p:spPr>
          <a:xfrm flipH="1">
            <a:off x="990600" y="6446838"/>
            <a:ext cx="0" cy="381000"/>
          </a:xfrm>
          <a:prstGeom prst="line">
            <a:avLst/>
          </a:prstGeom>
          <a:ln w="31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9" name="Picture 8" descr="dchllogo_center_color.eps"/>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066800" y="6410325"/>
            <a:ext cx="838200" cy="420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Content Placeholder 2"/>
          <p:cNvSpPr>
            <a:spLocks noGrp="1"/>
          </p:cNvSpPr>
          <p:nvPr>
            <p:ph idx="1"/>
          </p:nvPr>
        </p:nvSpPr>
        <p:spPr>
          <a:xfrm>
            <a:off x="2067484" y="990600"/>
            <a:ext cx="6924115" cy="5791200"/>
          </a:xfrm>
        </p:spPr>
        <p:txBody>
          <a:bodyPr/>
          <a:lstStyle>
            <a:lvl1pPr>
              <a:defRPr>
                <a:latin typeface="Franklin Gothic Book" pitchFamily="34" charset="0"/>
                <a:cs typeface="Arial" pitchFamily="34" charset="0"/>
              </a:defRPr>
            </a:lvl1pPr>
            <a:lvl2pPr>
              <a:defRPr>
                <a:latin typeface="Franklin Gothic Book" pitchFamily="34" charset="0"/>
                <a:cs typeface="Arial" pitchFamily="34" charset="0"/>
              </a:defRPr>
            </a:lvl2pPr>
            <a:lvl3pPr>
              <a:defRPr>
                <a:latin typeface="Franklin Gothic Book" pitchFamily="34" charset="0"/>
                <a:cs typeface="Arial" pitchFamily="34" charset="0"/>
              </a:defRPr>
            </a:lvl3pPr>
            <a:lvl4pPr>
              <a:defRPr>
                <a:latin typeface="Franklin Gothic Book" pitchFamily="34" charset="0"/>
                <a:cs typeface="Arial" pitchFamily="34" charset="0"/>
              </a:defRPr>
            </a:lvl4pPr>
            <a:lvl5pPr>
              <a:defRPr>
                <a:latin typeface="Franklin Gothic Book"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Placeholder 1"/>
          <p:cNvSpPr>
            <a:spLocks noGrp="1"/>
          </p:cNvSpPr>
          <p:nvPr>
            <p:ph type="title"/>
          </p:nvPr>
        </p:nvSpPr>
        <p:spPr>
          <a:xfrm>
            <a:off x="2067484" y="152400"/>
            <a:ext cx="5704916" cy="685800"/>
          </a:xfrm>
          <a:prstGeom prst="rect">
            <a:avLst/>
          </a:prstGeom>
        </p:spPr>
        <p:txBody>
          <a:bodyPr rtlCol="0">
            <a:noAutofit/>
          </a:bodyPr>
          <a:lstStyle>
            <a:lvl1pPr algn="l">
              <a:defRPr sz="3200" b="1">
                <a:solidFill>
                  <a:srgbClr val="FFFFFF"/>
                </a:solidFill>
              </a:defRPr>
            </a:lvl1pPr>
          </a:lstStyle>
          <a:p>
            <a:r>
              <a:rPr lang="en-US" smtClean="0"/>
              <a:t>Click to edit Master title style</a:t>
            </a:r>
            <a:endParaRPr lang="en-US" dirty="0"/>
          </a:p>
        </p:txBody>
      </p:sp>
      <p:pic>
        <p:nvPicPr>
          <p:cNvPr id="13" name="Picture 12" descr="DellCenter_4.jp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0" y="0"/>
            <a:ext cx="1905000" cy="6360295"/>
          </a:xfrm>
          <a:prstGeom prst="rect">
            <a:avLst/>
          </a:prstGeom>
        </p:spPr>
      </p:pic>
      <p:pic>
        <p:nvPicPr>
          <p:cNvPr id="12" name="Picture 11" descr="SPH-Aus_2c_hor+below_pms.eps"/>
          <p:cNvPicPr>
            <a:picLocks noChangeAspect="1"/>
          </p:cNvPicPr>
          <p:nvPr/>
        </p:nvPicPr>
        <p:blipFill rotWithShape="1">
          <a:blip r:embed="rId5" cstate="print">
            <a:extLst>
              <a:ext uri="{28A0092B-C50C-407E-A947-70E740481C1C}">
                <a14:useLocalDpi xmlns:a14="http://schemas.microsoft.com/office/drawing/2010/main"/>
              </a:ext>
            </a:extLst>
          </a:blip>
          <a:srcRect b="13060"/>
          <a:stretch/>
        </p:blipFill>
        <p:spPr bwMode="auto">
          <a:xfrm>
            <a:off x="76200" y="6411913"/>
            <a:ext cx="8382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335090246"/>
      </p:ext>
    </p:extLst>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Layout 8">
    <p:spTree>
      <p:nvGrpSpPr>
        <p:cNvPr id="1" name=""/>
        <p:cNvGrpSpPr/>
        <p:nvPr/>
      </p:nvGrpSpPr>
      <p:grpSpPr>
        <a:xfrm>
          <a:off x="0" y="0"/>
          <a:ext cx="0" cy="0"/>
          <a:chOff x="0" y="0"/>
          <a:chExt cx="0" cy="0"/>
        </a:xfrm>
      </p:grpSpPr>
      <p:pic>
        <p:nvPicPr>
          <p:cNvPr id="21" name="Picture 20" descr="DellCenter_5.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909288"/>
            <a:ext cx="1905000" cy="5378299"/>
          </a:xfrm>
          <a:prstGeom prst="rect">
            <a:avLst/>
          </a:prstGeom>
        </p:spPr>
      </p:pic>
      <p:sp>
        <p:nvSpPr>
          <p:cNvPr id="13" name="Rectangle 12"/>
          <p:cNvSpPr/>
          <p:nvPr/>
        </p:nvSpPr>
        <p:spPr>
          <a:xfrm>
            <a:off x="0" y="0"/>
            <a:ext cx="9144000" cy="99060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n-US" sz="1800"/>
          </a:p>
        </p:txBody>
      </p:sp>
      <p:pic>
        <p:nvPicPr>
          <p:cNvPr id="14" name="Picture 6" descr="dchllogo_center_white.eps"/>
          <p:cNvPicPr>
            <a:picLocks noChangeAspect="1"/>
          </p:cNvPicPr>
          <p:nvPr/>
        </p:nvPicPr>
        <p:blipFill>
          <a:blip r:embed="rId3" cstate="print">
            <a:extLst>
              <a:ext uri="{28A0092B-C50C-407E-A947-70E740481C1C}">
                <a14:useLocalDpi xmlns:a14="http://schemas.microsoft.com/office/drawing/2010/main"/>
              </a:ext>
            </a:extLst>
          </a:blip>
          <a:srcRect l="20297" r="35789" b="43478"/>
          <a:stretch>
            <a:fillRect/>
          </a:stretch>
        </p:blipFill>
        <p:spPr bwMode="auto">
          <a:xfrm>
            <a:off x="7686675" y="76200"/>
            <a:ext cx="1457325" cy="950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6" name="Straight Connector 15"/>
          <p:cNvCxnSpPr/>
          <p:nvPr/>
        </p:nvCxnSpPr>
        <p:spPr>
          <a:xfrm flipH="1">
            <a:off x="990600" y="6446838"/>
            <a:ext cx="0" cy="381000"/>
          </a:xfrm>
          <a:prstGeom prst="line">
            <a:avLst/>
          </a:prstGeom>
          <a:ln w="31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17" name="Picture 16" descr="dchllogo_center_color.eps"/>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066800" y="6410325"/>
            <a:ext cx="838200" cy="420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Content Placeholder 2"/>
          <p:cNvSpPr>
            <a:spLocks noGrp="1"/>
          </p:cNvSpPr>
          <p:nvPr>
            <p:ph idx="1"/>
          </p:nvPr>
        </p:nvSpPr>
        <p:spPr>
          <a:xfrm>
            <a:off x="2067484" y="990600"/>
            <a:ext cx="6924115" cy="5791200"/>
          </a:xfrm>
        </p:spPr>
        <p:txBody>
          <a:bodyPr/>
          <a:lstStyle>
            <a:lvl1pPr>
              <a:defRPr>
                <a:latin typeface="Franklin Gothic Book" pitchFamily="34" charset="0"/>
                <a:cs typeface="Arial" pitchFamily="34" charset="0"/>
              </a:defRPr>
            </a:lvl1pPr>
            <a:lvl2pPr>
              <a:defRPr>
                <a:latin typeface="Franklin Gothic Book" pitchFamily="34" charset="0"/>
                <a:cs typeface="Arial" pitchFamily="34" charset="0"/>
              </a:defRPr>
            </a:lvl2pPr>
            <a:lvl3pPr>
              <a:defRPr>
                <a:latin typeface="Franklin Gothic Book" pitchFamily="34" charset="0"/>
                <a:cs typeface="Arial" pitchFamily="34" charset="0"/>
              </a:defRPr>
            </a:lvl3pPr>
            <a:lvl4pPr>
              <a:defRPr>
                <a:latin typeface="Franklin Gothic Book" pitchFamily="34" charset="0"/>
                <a:cs typeface="Arial" pitchFamily="34" charset="0"/>
              </a:defRPr>
            </a:lvl4pPr>
            <a:lvl5pPr>
              <a:defRPr>
                <a:latin typeface="Franklin Gothic Book"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Title Placeholder 1"/>
          <p:cNvSpPr>
            <a:spLocks noGrp="1"/>
          </p:cNvSpPr>
          <p:nvPr>
            <p:ph type="title"/>
          </p:nvPr>
        </p:nvSpPr>
        <p:spPr>
          <a:xfrm>
            <a:off x="76200" y="152400"/>
            <a:ext cx="7696200" cy="685800"/>
          </a:xfrm>
          <a:prstGeom prst="rect">
            <a:avLst/>
          </a:prstGeom>
        </p:spPr>
        <p:txBody>
          <a:bodyPr rtlCol="0">
            <a:noAutofit/>
          </a:bodyPr>
          <a:lstStyle>
            <a:lvl1pPr algn="l">
              <a:defRPr sz="3200" b="1">
                <a:solidFill>
                  <a:srgbClr val="FFFFFF"/>
                </a:solidFill>
              </a:defRPr>
            </a:lvl1pPr>
          </a:lstStyle>
          <a:p>
            <a:r>
              <a:rPr lang="en-US" smtClean="0"/>
              <a:t>Click to edit Master title style</a:t>
            </a:r>
            <a:endParaRPr lang="en-US" dirty="0"/>
          </a:p>
        </p:txBody>
      </p:sp>
      <p:pic>
        <p:nvPicPr>
          <p:cNvPr id="10" name="Picture 9" descr="SPH-Aus_2c_hor+below_pms.eps"/>
          <p:cNvPicPr>
            <a:picLocks noChangeAspect="1"/>
          </p:cNvPicPr>
          <p:nvPr/>
        </p:nvPicPr>
        <p:blipFill rotWithShape="1">
          <a:blip r:embed="rId5" cstate="print">
            <a:extLst>
              <a:ext uri="{28A0092B-C50C-407E-A947-70E740481C1C}">
                <a14:useLocalDpi xmlns:a14="http://schemas.microsoft.com/office/drawing/2010/main"/>
              </a:ext>
            </a:extLst>
          </a:blip>
          <a:srcRect b="13060"/>
          <a:stretch/>
        </p:blipFill>
        <p:spPr bwMode="auto">
          <a:xfrm>
            <a:off x="76200" y="6411913"/>
            <a:ext cx="8382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727630769"/>
      </p:ext>
    </p:extLst>
  </p:cSld>
  <p:clrMapOvr>
    <a:masterClrMapping/>
  </p:clrMapOvr>
  <p:transition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Layout 9">
    <p:spTree>
      <p:nvGrpSpPr>
        <p:cNvPr id="1" name=""/>
        <p:cNvGrpSpPr/>
        <p:nvPr/>
      </p:nvGrpSpPr>
      <p:grpSpPr>
        <a:xfrm>
          <a:off x="0" y="0"/>
          <a:ext cx="0" cy="0"/>
          <a:chOff x="0" y="0"/>
          <a:chExt cx="0" cy="0"/>
        </a:xfrm>
      </p:grpSpPr>
      <p:sp>
        <p:nvSpPr>
          <p:cNvPr id="6" name="Rectangle 5"/>
          <p:cNvSpPr/>
          <p:nvPr/>
        </p:nvSpPr>
        <p:spPr>
          <a:xfrm>
            <a:off x="-60717" y="0"/>
            <a:ext cx="9204717" cy="99060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n-US" sz="1800"/>
          </a:p>
        </p:txBody>
      </p:sp>
      <p:pic>
        <p:nvPicPr>
          <p:cNvPr id="7" name="Picture 6" descr="dchllogo_center_white.eps"/>
          <p:cNvPicPr>
            <a:picLocks noChangeAspect="1"/>
          </p:cNvPicPr>
          <p:nvPr/>
        </p:nvPicPr>
        <p:blipFill>
          <a:blip r:embed="rId2" cstate="print">
            <a:extLst>
              <a:ext uri="{28A0092B-C50C-407E-A947-70E740481C1C}">
                <a14:useLocalDpi xmlns:a14="http://schemas.microsoft.com/office/drawing/2010/main"/>
              </a:ext>
            </a:extLst>
          </a:blip>
          <a:srcRect l="20297" r="35789" b="43478"/>
          <a:stretch>
            <a:fillRect/>
          </a:stretch>
        </p:blipFill>
        <p:spPr bwMode="auto">
          <a:xfrm>
            <a:off x="7686675" y="76200"/>
            <a:ext cx="1457325" cy="950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Content Placeholder 2"/>
          <p:cNvSpPr>
            <a:spLocks noGrp="1"/>
          </p:cNvSpPr>
          <p:nvPr>
            <p:ph idx="1"/>
          </p:nvPr>
        </p:nvSpPr>
        <p:spPr>
          <a:xfrm>
            <a:off x="0" y="1023257"/>
            <a:ext cx="8915399" cy="5752571"/>
          </a:xfrm>
        </p:spPr>
        <p:txBody>
          <a:bodyPr/>
          <a:lstStyle>
            <a:lvl1pPr>
              <a:defRPr>
                <a:latin typeface="Franklin Gothic Book" pitchFamily="34" charset="0"/>
                <a:cs typeface="Arial" pitchFamily="34" charset="0"/>
              </a:defRPr>
            </a:lvl1pPr>
            <a:lvl2pPr>
              <a:defRPr>
                <a:latin typeface="Franklin Gothic Book" pitchFamily="34" charset="0"/>
                <a:cs typeface="Arial" pitchFamily="34" charset="0"/>
              </a:defRPr>
            </a:lvl2pPr>
            <a:lvl3pPr>
              <a:defRPr>
                <a:latin typeface="Franklin Gothic Book" pitchFamily="34" charset="0"/>
                <a:cs typeface="Arial" pitchFamily="34" charset="0"/>
              </a:defRPr>
            </a:lvl3pPr>
            <a:lvl4pPr>
              <a:defRPr>
                <a:latin typeface="Franklin Gothic Book" pitchFamily="34" charset="0"/>
                <a:cs typeface="Arial" pitchFamily="34" charset="0"/>
              </a:defRPr>
            </a:lvl4pPr>
            <a:lvl5pPr>
              <a:defRPr>
                <a:latin typeface="Franklin Gothic Book"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itle Placeholder 1"/>
          <p:cNvSpPr>
            <a:spLocks noGrp="1"/>
          </p:cNvSpPr>
          <p:nvPr>
            <p:ph type="title"/>
          </p:nvPr>
        </p:nvSpPr>
        <p:spPr>
          <a:xfrm>
            <a:off x="76200" y="152400"/>
            <a:ext cx="7696200" cy="685800"/>
          </a:xfrm>
          <a:prstGeom prst="rect">
            <a:avLst/>
          </a:prstGeom>
        </p:spPr>
        <p:txBody>
          <a:bodyPr rtlCol="0">
            <a:noAutofit/>
          </a:bodyPr>
          <a:lstStyle>
            <a:lvl1pPr algn="l">
              <a:defRPr sz="3200" b="1">
                <a:solidFill>
                  <a:srgbClr val="FFFFFF"/>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4006858876"/>
      </p:ext>
    </p:extLst>
  </p:cSld>
  <p:clrMapOvr>
    <a:masterClrMapping/>
  </p:clrMapOvr>
  <p:transition advClick="0"/>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Layout 10">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142999"/>
            <a:ext cx="8763000" cy="5524859"/>
          </a:xfrm>
        </p:spPr>
        <p:txBody>
          <a:bodyPr/>
          <a:lstStyle>
            <a:lvl1pPr>
              <a:defRPr>
                <a:latin typeface="Franklin Gothic Book" pitchFamily="34" charset="0"/>
                <a:cs typeface="Arial" pitchFamily="34" charset="0"/>
              </a:defRPr>
            </a:lvl1pPr>
            <a:lvl2pPr>
              <a:defRPr>
                <a:latin typeface="Franklin Gothic Book" pitchFamily="34" charset="0"/>
                <a:cs typeface="Arial" pitchFamily="34" charset="0"/>
              </a:defRPr>
            </a:lvl2pPr>
            <a:lvl3pPr>
              <a:defRPr>
                <a:latin typeface="Franklin Gothic Book" pitchFamily="34" charset="0"/>
                <a:cs typeface="Arial" pitchFamily="34" charset="0"/>
              </a:defRPr>
            </a:lvl3pPr>
            <a:lvl4pPr>
              <a:defRPr>
                <a:latin typeface="Franklin Gothic Book" pitchFamily="34" charset="0"/>
                <a:cs typeface="Arial" pitchFamily="34" charset="0"/>
              </a:defRPr>
            </a:lvl4pPr>
            <a:lvl5pPr>
              <a:defRPr>
                <a:latin typeface="Franklin Gothic Book"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Title Placeholder 1"/>
          <p:cNvSpPr>
            <a:spLocks noGrp="1"/>
          </p:cNvSpPr>
          <p:nvPr>
            <p:ph type="title"/>
          </p:nvPr>
        </p:nvSpPr>
        <p:spPr>
          <a:xfrm>
            <a:off x="152400" y="152400"/>
            <a:ext cx="8763000" cy="685800"/>
          </a:xfrm>
          <a:prstGeom prst="rect">
            <a:avLst/>
          </a:prstGeom>
        </p:spPr>
        <p:txBody>
          <a:bodyPr rtlCol="0">
            <a:noAutofit/>
          </a:bodyPr>
          <a:lstStyle>
            <a:lvl1pPr algn="l">
              <a:defRPr sz="3200" b="1">
                <a:solidFill>
                  <a:srgbClr val="1C94A3"/>
                </a:solidFill>
              </a:defRPr>
            </a:lvl1pPr>
          </a:lstStyle>
          <a:p>
            <a:r>
              <a:rPr lang="en-US" smtClean="0"/>
              <a:t>Click to edit Master title style</a:t>
            </a:r>
            <a:endParaRPr lang="en-US" dirty="0"/>
          </a:p>
        </p:txBody>
      </p:sp>
      <p:pic>
        <p:nvPicPr>
          <p:cNvPr id="9" name="Picture 9" descr="dchllogo_center_color.eps"/>
          <p:cNvPicPr>
            <a:picLocks noChangeAspect="1"/>
          </p:cNvPicPr>
          <p:nvPr/>
        </p:nvPicPr>
        <p:blipFill rotWithShape="1">
          <a:blip r:embed="rId2" cstate="print">
            <a:extLst>
              <a:ext uri="{28A0092B-C50C-407E-A947-70E740481C1C}">
                <a14:useLocalDpi xmlns:a14="http://schemas.microsoft.com/office/drawing/2010/main"/>
              </a:ext>
            </a:extLst>
          </a:blip>
          <a:srcRect l="19905" b="40014"/>
          <a:stretch/>
        </p:blipFill>
        <p:spPr bwMode="auto">
          <a:xfrm>
            <a:off x="7627539" y="6005647"/>
            <a:ext cx="2520292" cy="950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013903780"/>
      </p:ext>
    </p:extLst>
  </p:cSld>
  <p:clrMapOvr>
    <a:masterClrMapping/>
  </p:clrMapOvr>
  <p:transition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Layout 11">
    <p:spTree>
      <p:nvGrpSpPr>
        <p:cNvPr id="1" name=""/>
        <p:cNvGrpSpPr/>
        <p:nvPr/>
      </p:nvGrpSpPr>
      <p:grpSpPr>
        <a:xfrm>
          <a:off x="0" y="0"/>
          <a:ext cx="0" cy="0"/>
          <a:chOff x="0" y="0"/>
          <a:chExt cx="0" cy="0"/>
        </a:xfrm>
      </p:grpSpPr>
      <p:sp>
        <p:nvSpPr>
          <p:cNvPr id="6" name="Rectangle 5"/>
          <p:cNvSpPr/>
          <p:nvPr/>
        </p:nvSpPr>
        <p:spPr>
          <a:xfrm>
            <a:off x="-60717" y="0"/>
            <a:ext cx="9289384" cy="695960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4" descr="DellCenter_20.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53534" y="0"/>
            <a:ext cx="7653868" cy="6969394"/>
          </a:xfrm>
          <a:prstGeom prst="rect">
            <a:avLst/>
          </a:prstGeom>
        </p:spPr>
      </p:pic>
      <p:sp>
        <p:nvSpPr>
          <p:cNvPr id="7" name="Rectangle 6"/>
          <p:cNvSpPr/>
          <p:nvPr/>
        </p:nvSpPr>
        <p:spPr>
          <a:xfrm>
            <a:off x="753535" y="0"/>
            <a:ext cx="7653868" cy="6959600"/>
          </a:xfrm>
          <a:prstGeom prst="rect">
            <a:avLst/>
          </a:prstGeom>
          <a:solidFill>
            <a:schemeClr val="bg1">
              <a:alpha val="54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algn="ctr">
              <a:defRPr/>
            </a:pPr>
            <a:endParaRPr lang="en-US" sz="4800" dirty="0">
              <a:solidFill>
                <a:srgbClr val="249EB8"/>
              </a:solidFill>
              <a:latin typeface="Franklin Gothic Book"/>
              <a:cs typeface="Franklin Gothic Book"/>
            </a:endParaRPr>
          </a:p>
        </p:txBody>
      </p:sp>
      <p:sp>
        <p:nvSpPr>
          <p:cNvPr id="8" name="Content Placeholder 2"/>
          <p:cNvSpPr>
            <a:spLocks noGrp="1"/>
          </p:cNvSpPr>
          <p:nvPr>
            <p:ph idx="1"/>
          </p:nvPr>
        </p:nvSpPr>
        <p:spPr>
          <a:xfrm>
            <a:off x="829734" y="1168400"/>
            <a:ext cx="7509933" cy="5613400"/>
          </a:xfrm>
        </p:spPr>
        <p:txBody>
          <a:bodyPr/>
          <a:lstStyle>
            <a:lvl1pPr>
              <a:defRPr>
                <a:latin typeface="Franklin Gothic Book" pitchFamily="34" charset="0"/>
                <a:cs typeface="Arial" pitchFamily="34" charset="0"/>
              </a:defRPr>
            </a:lvl1pPr>
            <a:lvl2pPr>
              <a:defRPr>
                <a:latin typeface="Franklin Gothic Book" pitchFamily="34" charset="0"/>
                <a:cs typeface="Arial" pitchFamily="34" charset="0"/>
              </a:defRPr>
            </a:lvl2pPr>
            <a:lvl3pPr>
              <a:defRPr>
                <a:latin typeface="Franklin Gothic Book" pitchFamily="34" charset="0"/>
                <a:cs typeface="Arial" pitchFamily="34" charset="0"/>
              </a:defRPr>
            </a:lvl3pPr>
            <a:lvl4pPr>
              <a:defRPr>
                <a:latin typeface="Franklin Gothic Book" pitchFamily="34" charset="0"/>
                <a:cs typeface="Arial" pitchFamily="34" charset="0"/>
              </a:defRPr>
            </a:lvl4pPr>
            <a:lvl5pPr>
              <a:defRPr>
                <a:latin typeface="Franklin Gothic Book"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1"/>
          <p:cNvSpPr>
            <a:spLocks noGrp="1"/>
          </p:cNvSpPr>
          <p:nvPr>
            <p:ph type="title"/>
          </p:nvPr>
        </p:nvSpPr>
        <p:spPr>
          <a:xfrm>
            <a:off x="939800" y="152400"/>
            <a:ext cx="7289800" cy="685800"/>
          </a:xfrm>
          <a:prstGeom prst="rect">
            <a:avLst/>
          </a:prstGeom>
        </p:spPr>
        <p:txBody>
          <a:bodyPr rtlCol="0">
            <a:noAutofit/>
          </a:bodyPr>
          <a:lstStyle>
            <a:lvl1pPr algn="ctr">
              <a:defRPr sz="3200" b="1">
                <a:solidFill>
                  <a:srgbClr val="1C94A3"/>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385767147"/>
      </p:ext>
    </p:extLst>
  </p:cSld>
  <p:clrMapOvr>
    <a:masterClrMapping/>
  </p:clrMapOvr>
  <p:transition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Layout 12">
    <p:spTree>
      <p:nvGrpSpPr>
        <p:cNvPr id="1" name=""/>
        <p:cNvGrpSpPr/>
        <p:nvPr/>
      </p:nvGrpSpPr>
      <p:grpSpPr>
        <a:xfrm>
          <a:off x="0" y="0"/>
          <a:ext cx="0" cy="0"/>
          <a:chOff x="0" y="0"/>
          <a:chExt cx="0" cy="0"/>
        </a:xfrm>
      </p:grpSpPr>
      <p:pic>
        <p:nvPicPr>
          <p:cNvPr id="7" name="Picture 6" descr="DellCenter_19.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
            <a:ext cx="9144000" cy="6858000"/>
          </a:xfrm>
          <a:prstGeom prst="rect">
            <a:avLst/>
          </a:prstGeom>
        </p:spPr>
      </p:pic>
      <p:sp>
        <p:nvSpPr>
          <p:cNvPr id="8" name="Rectangle 7"/>
          <p:cNvSpPr/>
          <p:nvPr/>
        </p:nvSpPr>
        <p:spPr>
          <a:xfrm>
            <a:off x="1" y="2"/>
            <a:ext cx="9144000" cy="6858000"/>
          </a:xfrm>
          <a:prstGeom prst="rect">
            <a:avLst/>
          </a:prstGeom>
          <a:solidFill>
            <a:schemeClr val="bg1">
              <a:alpha val="54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algn="ctr">
              <a:defRPr/>
            </a:pPr>
            <a:endParaRPr lang="en-US" sz="4800" dirty="0">
              <a:solidFill>
                <a:srgbClr val="249EB8"/>
              </a:solidFill>
              <a:latin typeface="Franklin Gothic Book"/>
              <a:cs typeface="Franklin Gothic Book"/>
            </a:endParaRPr>
          </a:p>
        </p:txBody>
      </p:sp>
      <p:sp>
        <p:nvSpPr>
          <p:cNvPr id="9" name="Content Placeholder 2"/>
          <p:cNvSpPr>
            <a:spLocks noGrp="1"/>
          </p:cNvSpPr>
          <p:nvPr>
            <p:ph idx="1"/>
          </p:nvPr>
        </p:nvSpPr>
        <p:spPr>
          <a:xfrm>
            <a:off x="262467" y="1168400"/>
            <a:ext cx="8686799" cy="5613400"/>
          </a:xfrm>
        </p:spPr>
        <p:txBody>
          <a:bodyPr/>
          <a:lstStyle>
            <a:lvl1pPr>
              <a:defRPr>
                <a:latin typeface="Franklin Gothic Book" pitchFamily="34" charset="0"/>
                <a:cs typeface="Arial" pitchFamily="34" charset="0"/>
              </a:defRPr>
            </a:lvl1pPr>
            <a:lvl2pPr>
              <a:defRPr>
                <a:latin typeface="Franklin Gothic Book" pitchFamily="34" charset="0"/>
                <a:cs typeface="Arial" pitchFamily="34" charset="0"/>
              </a:defRPr>
            </a:lvl2pPr>
            <a:lvl3pPr>
              <a:defRPr>
                <a:latin typeface="Franklin Gothic Book" pitchFamily="34" charset="0"/>
                <a:cs typeface="Arial" pitchFamily="34" charset="0"/>
              </a:defRPr>
            </a:lvl3pPr>
            <a:lvl4pPr>
              <a:defRPr>
                <a:latin typeface="Franklin Gothic Book" pitchFamily="34" charset="0"/>
                <a:cs typeface="Arial" pitchFamily="34" charset="0"/>
              </a:defRPr>
            </a:lvl4pPr>
            <a:lvl5pPr>
              <a:defRPr>
                <a:latin typeface="Franklin Gothic Book"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Placeholder 1"/>
          <p:cNvSpPr>
            <a:spLocks noGrp="1"/>
          </p:cNvSpPr>
          <p:nvPr>
            <p:ph type="title"/>
          </p:nvPr>
        </p:nvSpPr>
        <p:spPr>
          <a:xfrm>
            <a:off x="939800" y="152400"/>
            <a:ext cx="7289800" cy="685800"/>
          </a:xfrm>
          <a:prstGeom prst="rect">
            <a:avLst/>
          </a:prstGeom>
        </p:spPr>
        <p:txBody>
          <a:bodyPr rtlCol="0">
            <a:noAutofit/>
          </a:bodyPr>
          <a:lstStyle>
            <a:lvl1pPr algn="ctr">
              <a:defRPr sz="3200" b="1">
                <a:solidFill>
                  <a:srgbClr val="1C94A3"/>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567871066"/>
      </p:ext>
    </p:extLst>
  </p:cSld>
  <p:clrMapOvr>
    <a:masterClrMapping/>
  </p:clrMapOvr>
  <p:transition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hank You">
    <p:spTree>
      <p:nvGrpSpPr>
        <p:cNvPr id="1" name=""/>
        <p:cNvGrpSpPr/>
        <p:nvPr/>
      </p:nvGrpSpPr>
      <p:grpSpPr>
        <a:xfrm>
          <a:off x="0" y="0"/>
          <a:ext cx="0" cy="0"/>
          <a:chOff x="0" y="0"/>
          <a:chExt cx="0" cy="0"/>
        </a:xfrm>
      </p:grpSpPr>
      <p:sp>
        <p:nvSpPr>
          <p:cNvPr id="4" name="Rectangle 3"/>
          <p:cNvSpPr/>
          <p:nvPr/>
        </p:nvSpPr>
        <p:spPr>
          <a:xfrm>
            <a:off x="0" y="0"/>
            <a:ext cx="9144000" cy="99060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6" descr="dchllogo_center_white.eps"/>
          <p:cNvPicPr>
            <a:picLocks noChangeAspect="1"/>
          </p:cNvPicPr>
          <p:nvPr/>
        </p:nvPicPr>
        <p:blipFill>
          <a:blip r:embed="rId2" cstate="print">
            <a:extLst>
              <a:ext uri="{28A0092B-C50C-407E-A947-70E740481C1C}">
                <a14:useLocalDpi xmlns:a14="http://schemas.microsoft.com/office/drawing/2010/main"/>
              </a:ext>
            </a:extLst>
          </a:blip>
          <a:srcRect l="20297" r="35789" b="43478"/>
          <a:stretch>
            <a:fillRect/>
          </a:stretch>
        </p:blipFill>
        <p:spPr bwMode="auto">
          <a:xfrm>
            <a:off x="7686675" y="76200"/>
            <a:ext cx="1457325" cy="950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0" descr="dchllogo_center_color.eps"/>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334000" y="4495800"/>
            <a:ext cx="3200400" cy="1611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 name="Title Placeholder 1"/>
          <p:cNvSpPr>
            <a:spLocks noGrp="1"/>
          </p:cNvSpPr>
          <p:nvPr>
            <p:ph type="title"/>
          </p:nvPr>
        </p:nvSpPr>
        <p:spPr>
          <a:xfrm>
            <a:off x="152400" y="152400"/>
            <a:ext cx="7315200" cy="685800"/>
          </a:xfrm>
          <a:prstGeom prst="rect">
            <a:avLst/>
          </a:prstGeom>
        </p:spPr>
        <p:txBody>
          <a:bodyPr rtlCol="0">
            <a:noAutofit/>
          </a:bodyPr>
          <a:lstStyle>
            <a:lvl1pPr algn="l">
              <a:defRPr sz="3200" b="1" baseline="0">
                <a:solidFill>
                  <a:srgbClr val="FFFFFF"/>
                </a:solidFill>
              </a:defRPr>
            </a:lvl1pPr>
          </a:lstStyle>
          <a:p>
            <a:r>
              <a:rPr lang="en-US" smtClean="0"/>
              <a:t>Click to edit Master title style</a:t>
            </a:r>
            <a:endParaRPr lang="en-US" dirty="0"/>
          </a:p>
        </p:txBody>
      </p:sp>
      <p:sp>
        <p:nvSpPr>
          <p:cNvPr id="9" name="Content Placeholder 1"/>
          <p:cNvSpPr>
            <a:spLocks noGrp="1"/>
          </p:cNvSpPr>
          <p:nvPr>
            <p:ph idx="1"/>
          </p:nvPr>
        </p:nvSpPr>
        <p:spPr>
          <a:xfrm>
            <a:off x="152400" y="1143000"/>
            <a:ext cx="8763000" cy="3200400"/>
          </a:xfrm>
        </p:spPr>
        <p:txBody>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2"/>
          <p:cNvSpPr txBox="1">
            <a:spLocks/>
          </p:cNvSpPr>
          <p:nvPr/>
        </p:nvSpPr>
        <p:spPr bwMode="auto">
          <a:xfrm>
            <a:off x="5410200" y="6066632"/>
            <a:ext cx="3200400" cy="385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l" rtl="0" eaLnBrk="1" fontAlgn="base" hangingPunct="1">
              <a:spcBef>
                <a:spcPct val="0"/>
              </a:spcBef>
              <a:spcAft>
                <a:spcPct val="0"/>
              </a:spcAft>
              <a:defRPr sz="3200" b="1" kern="1200">
                <a:solidFill>
                  <a:srgbClr val="FFFFFF"/>
                </a:solidFill>
                <a:latin typeface="Franklin Gothic Book" pitchFamily="34" charset="0"/>
                <a:ea typeface="ＭＳ Ｐゴシック" charset="0"/>
                <a:cs typeface="ＭＳ Ｐゴシック" charset="0"/>
              </a:defRPr>
            </a:lvl1pPr>
            <a:lvl2pPr algn="ctr" rtl="0" eaLnBrk="1" fontAlgn="base" hangingPunct="1">
              <a:spcBef>
                <a:spcPct val="0"/>
              </a:spcBef>
              <a:spcAft>
                <a:spcPct val="0"/>
              </a:spcAft>
              <a:defRPr sz="3600" b="1">
                <a:solidFill>
                  <a:schemeClr val="bg2"/>
                </a:solidFill>
                <a:latin typeface="Franklin Gothic Book" charset="0"/>
                <a:ea typeface="ＭＳ Ｐゴシック" charset="0"/>
                <a:cs typeface="ＭＳ Ｐゴシック" charset="0"/>
              </a:defRPr>
            </a:lvl2pPr>
            <a:lvl3pPr algn="ctr" rtl="0" eaLnBrk="1" fontAlgn="base" hangingPunct="1">
              <a:spcBef>
                <a:spcPct val="0"/>
              </a:spcBef>
              <a:spcAft>
                <a:spcPct val="0"/>
              </a:spcAft>
              <a:defRPr sz="3600" b="1">
                <a:solidFill>
                  <a:schemeClr val="bg2"/>
                </a:solidFill>
                <a:latin typeface="Franklin Gothic Book" charset="0"/>
                <a:ea typeface="ＭＳ Ｐゴシック" charset="0"/>
                <a:cs typeface="ＭＳ Ｐゴシック" charset="0"/>
              </a:defRPr>
            </a:lvl3pPr>
            <a:lvl4pPr algn="ctr" rtl="0" eaLnBrk="1" fontAlgn="base" hangingPunct="1">
              <a:spcBef>
                <a:spcPct val="0"/>
              </a:spcBef>
              <a:spcAft>
                <a:spcPct val="0"/>
              </a:spcAft>
              <a:defRPr sz="3600" b="1">
                <a:solidFill>
                  <a:schemeClr val="bg2"/>
                </a:solidFill>
                <a:latin typeface="Franklin Gothic Book" charset="0"/>
                <a:ea typeface="ＭＳ Ｐゴシック" charset="0"/>
                <a:cs typeface="ＭＳ Ｐゴシック" charset="0"/>
              </a:defRPr>
            </a:lvl4pPr>
            <a:lvl5pPr algn="ctr" rtl="0" eaLnBrk="1" fontAlgn="base" hangingPunct="1">
              <a:spcBef>
                <a:spcPct val="0"/>
              </a:spcBef>
              <a:spcAft>
                <a:spcPct val="0"/>
              </a:spcAft>
              <a:defRPr sz="3600" b="1">
                <a:solidFill>
                  <a:schemeClr val="bg2"/>
                </a:solidFill>
                <a:latin typeface="Franklin Gothic Book" charset="0"/>
                <a:ea typeface="ＭＳ Ｐゴシック" charset="0"/>
                <a:cs typeface="ＭＳ Ｐゴシック" charset="0"/>
              </a:defRPr>
            </a:lvl5pPr>
            <a:lvl6pPr marL="457200" algn="ctr" rtl="0" eaLnBrk="1" fontAlgn="base" hangingPunct="1">
              <a:spcBef>
                <a:spcPct val="0"/>
              </a:spcBef>
              <a:spcAft>
                <a:spcPct val="0"/>
              </a:spcAft>
              <a:defRPr sz="3600" b="1">
                <a:solidFill>
                  <a:schemeClr val="bg2"/>
                </a:solidFill>
                <a:latin typeface="Franklin Gothic Book" charset="0"/>
                <a:ea typeface="ＭＳ Ｐゴシック" charset="0"/>
                <a:cs typeface="ＭＳ Ｐゴシック" charset="0"/>
              </a:defRPr>
            </a:lvl6pPr>
            <a:lvl7pPr marL="914400" algn="ctr" rtl="0" eaLnBrk="1" fontAlgn="base" hangingPunct="1">
              <a:spcBef>
                <a:spcPct val="0"/>
              </a:spcBef>
              <a:spcAft>
                <a:spcPct val="0"/>
              </a:spcAft>
              <a:defRPr sz="3600" b="1">
                <a:solidFill>
                  <a:schemeClr val="bg2"/>
                </a:solidFill>
                <a:latin typeface="Franklin Gothic Book" charset="0"/>
                <a:ea typeface="ＭＳ Ｐゴシック" charset="0"/>
                <a:cs typeface="ＭＳ Ｐゴシック" charset="0"/>
              </a:defRPr>
            </a:lvl7pPr>
            <a:lvl8pPr marL="1371600" algn="ctr" rtl="0" eaLnBrk="1" fontAlgn="base" hangingPunct="1">
              <a:spcBef>
                <a:spcPct val="0"/>
              </a:spcBef>
              <a:spcAft>
                <a:spcPct val="0"/>
              </a:spcAft>
              <a:defRPr sz="3600" b="1">
                <a:solidFill>
                  <a:schemeClr val="bg2"/>
                </a:solidFill>
                <a:latin typeface="Franklin Gothic Book" charset="0"/>
                <a:ea typeface="ＭＳ Ｐゴシック" charset="0"/>
                <a:cs typeface="ＭＳ Ｐゴシック" charset="0"/>
              </a:defRPr>
            </a:lvl8pPr>
            <a:lvl9pPr marL="1828800" algn="ctr" rtl="0" eaLnBrk="1" fontAlgn="base" hangingPunct="1">
              <a:spcBef>
                <a:spcPct val="0"/>
              </a:spcBef>
              <a:spcAft>
                <a:spcPct val="0"/>
              </a:spcAft>
              <a:defRPr sz="3600" b="1">
                <a:solidFill>
                  <a:schemeClr val="bg2"/>
                </a:solidFill>
                <a:latin typeface="Franklin Gothic Book" charset="0"/>
                <a:ea typeface="ＭＳ Ｐゴシック" charset="0"/>
                <a:cs typeface="ＭＳ Ｐゴシック" charset="0"/>
              </a:defRPr>
            </a:lvl9pPr>
          </a:lstStyle>
          <a:p>
            <a:pPr algn="ctr">
              <a:defRPr/>
            </a:pPr>
            <a:r>
              <a:rPr lang="en-US" sz="2000" dirty="0" err="1" smtClean="0">
                <a:solidFill>
                  <a:srgbClr val="1C94A3"/>
                </a:solidFill>
                <a:latin typeface="Franklin Gothic Book"/>
                <a:cs typeface="Franklin Gothic Book"/>
              </a:rPr>
              <a:t>msdcenter.org</a:t>
            </a:r>
            <a:endParaRPr lang="en-US" sz="2000" dirty="0">
              <a:solidFill>
                <a:srgbClr val="1C94A3"/>
              </a:solidFill>
              <a:latin typeface="Franklin Gothic Book"/>
              <a:cs typeface="Franklin Gothic Book"/>
            </a:endParaRPr>
          </a:p>
        </p:txBody>
      </p:sp>
    </p:spTree>
    <p:extLst>
      <p:ext uri="{BB962C8B-B14F-4D97-AF65-F5344CB8AC3E}">
        <p14:creationId xmlns:p14="http://schemas.microsoft.com/office/powerpoint/2010/main" val="757059093"/>
      </p:ext>
    </p:extLst>
  </p:cSld>
  <p:clrMapOvr>
    <a:masterClrMapping/>
  </p:clrMapOvr>
  <p:transition advClick="0"/>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7011064"/>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Option 1">
    <p:spTree>
      <p:nvGrpSpPr>
        <p:cNvPr id="1" name=""/>
        <p:cNvGrpSpPr/>
        <p:nvPr/>
      </p:nvGrpSpPr>
      <p:grpSpPr>
        <a:xfrm>
          <a:off x="0" y="0"/>
          <a:ext cx="0" cy="0"/>
          <a:chOff x="0" y="0"/>
          <a:chExt cx="0" cy="0"/>
        </a:xfrm>
      </p:grpSpPr>
      <p:sp>
        <p:nvSpPr>
          <p:cNvPr id="23" name="Rectangle 22"/>
          <p:cNvSpPr/>
          <p:nvPr/>
        </p:nvSpPr>
        <p:spPr>
          <a:xfrm>
            <a:off x="0" y="0"/>
            <a:ext cx="9144000" cy="5750446"/>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n-US" sz="1800"/>
          </a:p>
        </p:txBody>
      </p:sp>
      <p:pic>
        <p:nvPicPr>
          <p:cNvPr id="6" name="Picture 5" descr="dchllogo_left_color.eps"/>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3852298" y="6160870"/>
            <a:ext cx="3389156" cy="5430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descr="SPH-Aus_2c_hor+side_pms.eps"/>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98452" y="6208283"/>
            <a:ext cx="3258086" cy="5196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8" name="Straight Connector 7"/>
          <p:cNvCxnSpPr/>
          <p:nvPr/>
        </p:nvCxnSpPr>
        <p:spPr>
          <a:xfrm flipH="1">
            <a:off x="3493444" y="6204847"/>
            <a:ext cx="1" cy="513761"/>
          </a:xfrm>
          <a:prstGeom prst="line">
            <a:avLst/>
          </a:prstGeom>
          <a:ln w="31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Placeholder 1"/>
          <p:cNvSpPr>
            <a:spLocks noGrp="1"/>
          </p:cNvSpPr>
          <p:nvPr>
            <p:ph type="title"/>
          </p:nvPr>
        </p:nvSpPr>
        <p:spPr>
          <a:xfrm>
            <a:off x="3826898" y="0"/>
            <a:ext cx="5317101" cy="4230077"/>
          </a:xfrm>
          <a:prstGeom prst="rect">
            <a:avLst/>
          </a:prstGeom>
        </p:spPr>
        <p:txBody>
          <a:bodyPr rtlCol="0" anchor="t">
            <a:noAutofit/>
          </a:bodyPr>
          <a:lstStyle>
            <a:lvl1pPr algn="ctr">
              <a:defRPr sz="4400" b="1">
                <a:solidFill>
                  <a:schemeClr val="bg1"/>
                </a:solidFill>
              </a:defRPr>
            </a:lvl1pPr>
          </a:lstStyle>
          <a:p>
            <a:r>
              <a:rPr lang="en-US" smtClean="0"/>
              <a:t>Click to edit Master title style</a:t>
            </a:r>
            <a:endParaRPr lang="en-US" dirty="0"/>
          </a:p>
        </p:txBody>
      </p:sp>
      <p:sp>
        <p:nvSpPr>
          <p:cNvPr id="26" name="Text Placeholder 25"/>
          <p:cNvSpPr>
            <a:spLocks noGrp="1"/>
          </p:cNvSpPr>
          <p:nvPr>
            <p:ph type="body" sz="quarter" idx="10"/>
          </p:nvPr>
        </p:nvSpPr>
        <p:spPr>
          <a:xfrm>
            <a:off x="3946525" y="4357688"/>
            <a:ext cx="4972050" cy="1298575"/>
          </a:xfrm>
        </p:spPr>
        <p:txBody>
          <a:bodyPr/>
          <a:lstStyle>
            <a:lvl1pPr marL="0" indent="0" algn="ctr">
              <a:buNone/>
              <a:defRPr>
                <a:solidFill>
                  <a:srgbClr val="FFFFFF"/>
                </a:solidFill>
              </a:defRPr>
            </a:lvl1pPr>
            <a:lvl2pPr marL="457200" indent="0" algn="ctr">
              <a:buNone/>
              <a:defRPr>
                <a:solidFill>
                  <a:srgbClr val="FFFFFF"/>
                </a:solidFill>
              </a:defRPr>
            </a:lvl2pPr>
            <a:lvl3pPr marL="914400" indent="0" algn="ctr">
              <a:buNone/>
              <a:defRPr>
                <a:solidFill>
                  <a:srgbClr val="FFFFFF"/>
                </a:solidFill>
              </a:defRPr>
            </a:lvl3pPr>
            <a:lvl4pPr marL="1371600" indent="0" algn="ctr">
              <a:buNone/>
              <a:defRPr>
                <a:solidFill>
                  <a:srgbClr val="FFFFFF"/>
                </a:solidFill>
              </a:defRPr>
            </a:lvl4pPr>
            <a:lvl5pPr marL="1828800" indent="0" algn="ctr">
              <a:buNone/>
              <a:defRPr>
                <a:solidFill>
                  <a:srgbClr val="FFFFFF"/>
                </a:solidFill>
              </a:defRPr>
            </a:lvl5pPr>
          </a:lstStyle>
          <a:p>
            <a:pPr lvl="0"/>
            <a:r>
              <a:rPr lang="en-US" smtClean="0"/>
              <a:t>Click to edit Master text styles</a:t>
            </a:r>
          </a:p>
        </p:txBody>
      </p:sp>
      <p:sp>
        <p:nvSpPr>
          <p:cNvPr id="27" name="Rectangle 26"/>
          <p:cNvSpPr/>
          <p:nvPr/>
        </p:nvSpPr>
        <p:spPr>
          <a:xfrm>
            <a:off x="1894703" y="6343135"/>
            <a:ext cx="1311189" cy="17848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Tree>
    <p:extLst>
      <p:ext uri="{BB962C8B-B14F-4D97-AF65-F5344CB8AC3E}">
        <p14:creationId xmlns:p14="http://schemas.microsoft.com/office/powerpoint/2010/main" val="2991593838"/>
      </p:ext>
    </p:extLst>
  </p:cSld>
  <p:clrMapOvr>
    <a:masterClrMapping/>
  </p:clrMapOvr>
  <p:transition advClick="0"/>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ption 2">
    <p:spTree>
      <p:nvGrpSpPr>
        <p:cNvPr id="1" name=""/>
        <p:cNvGrpSpPr/>
        <p:nvPr/>
      </p:nvGrpSpPr>
      <p:grpSpPr>
        <a:xfrm>
          <a:off x="0" y="0"/>
          <a:ext cx="0" cy="0"/>
          <a:chOff x="0" y="0"/>
          <a:chExt cx="0" cy="0"/>
        </a:xfrm>
      </p:grpSpPr>
      <p:sp>
        <p:nvSpPr>
          <p:cNvPr id="19" name="Rectangle 18"/>
          <p:cNvSpPr/>
          <p:nvPr/>
        </p:nvSpPr>
        <p:spPr>
          <a:xfrm>
            <a:off x="3748244" y="0"/>
            <a:ext cx="5395756" cy="5750446"/>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n-US" sz="1800"/>
          </a:p>
        </p:txBody>
      </p:sp>
      <p:pic>
        <p:nvPicPr>
          <p:cNvPr id="20" name="Picture 19" descr="dchllogo_left_color.eps"/>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3748244" y="6175593"/>
            <a:ext cx="3389156" cy="5430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 name="Picture 20" descr="SPH-Aus_2c_hor+side_pms.eps"/>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98452" y="6208283"/>
            <a:ext cx="3258086" cy="5196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22" name="Straight Connector 21"/>
          <p:cNvCxnSpPr/>
          <p:nvPr/>
        </p:nvCxnSpPr>
        <p:spPr>
          <a:xfrm flipH="1">
            <a:off x="3493444" y="6204847"/>
            <a:ext cx="1" cy="513761"/>
          </a:xfrm>
          <a:prstGeom prst="line">
            <a:avLst/>
          </a:prstGeom>
          <a:ln w="31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24" name="Picture 23" descr="Twitter_logo_blue.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567663" y="6150610"/>
            <a:ext cx="332793" cy="270559"/>
          </a:xfrm>
          <a:prstGeom prst="rect">
            <a:avLst/>
          </a:prstGeom>
        </p:spPr>
      </p:pic>
      <p:pic>
        <p:nvPicPr>
          <p:cNvPr id="25" name="Picture 24" descr="fb.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617081" y="6466087"/>
            <a:ext cx="257974" cy="257974"/>
          </a:xfrm>
          <a:prstGeom prst="rect">
            <a:avLst/>
          </a:prstGeom>
        </p:spPr>
      </p:pic>
      <p:sp>
        <p:nvSpPr>
          <p:cNvPr id="26" name="TextBox 25"/>
          <p:cNvSpPr txBox="1"/>
          <p:nvPr/>
        </p:nvSpPr>
        <p:spPr>
          <a:xfrm>
            <a:off x="7858121" y="6125209"/>
            <a:ext cx="1226612" cy="307777"/>
          </a:xfrm>
          <a:prstGeom prst="rect">
            <a:avLst/>
          </a:prstGeom>
          <a:noFill/>
        </p:spPr>
        <p:txBody>
          <a:bodyPr wrap="square" rtlCol="0">
            <a:spAutoFit/>
          </a:bodyPr>
          <a:lstStyle/>
          <a:p>
            <a:r>
              <a:rPr lang="en-US" sz="1400" dirty="0" smtClean="0">
                <a:solidFill>
                  <a:srgbClr val="5099D3"/>
                </a:solidFill>
              </a:rPr>
              <a:t>@</a:t>
            </a:r>
            <a:r>
              <a:rPr lang="en-US" sz="1400" dirty="0" err="1" smtClean="0">
                <a:solidFill>
                  <a:srgbClr val="5099D3"/>
                </a:solidFill>
              </a:rPr>
              <a:t>msdcenter</a:t>
            </a:r>
            <a:endParaRPr lang="en-US" sz="1400" dirty="0">
              <a:solidFill>
                <a:srgbClr val="5099D3"/>
              </a:solidFill>
            </a:endParaRPr>
          </a:p>
        </p:txBody>
      </p:sp>
      <p:sp>
        <p:nvSpPr>
          <p:cNvPr id="27" name="TextBox 26"/>
          <p:cNvSpPr txBox="1"/>
          <p:nvPr/>
        </p:nvSpPr>
        <p:spPr>
          <a:xfrm>
            <a:off x="7917388" y="6431308"/>
            <a:ext cx="1226612" cy="307777"/>
          </a:xfrm>
          <a:prstGeom prst="rect">
            <a:avLst/>
          </a:prstGeom>
          <a:noFill/>
        </p:spPr>
        <p:txBody>
          <a:bodyPr wrap="square" rtlCol="0">
            <a:spAutoFit/>
          </a:bodyPr>
          <a:lstStyle/>
          <a:p>
            <a:r>
              <a:rPr lang="en-US" sz="1400" dirty="0" smtClean="0">
                <a:solidFill>
                  <a:srgbClr val="2A4179"/>
                </a:solidFill>
              </a:rPr>
              <a:t>/</a:t>
            </a:r>
            <a:r>
              <a:rPr lang="en-US" sz="1400" dirty="0" err="1" smtClean="0">
                <a:solidFill>
                  <a:srgbClr val="2A4179"/>
                </a:solidFill>
              </a:rPr>
              <a:t>msdcenter</a:t>
            </a:r>
            <a:endParaRPr lang="en-US" sz="1400" dirty="0">
              <a:solidFill>
                <a:srgbClr val="2A4179"/>
              </a:solidFill>
            </a:endParaRPr>
          </a:p>
        </p:txBody>
      </p:sp>
      <p:sp>
        <p:nvSpPr>
          <p:cNvPr id="28" name="Text Placeholder 25"/>
          <p:cNvSpPr>
            <a:spLocks noGrp="1"/>
          </p:cNvSpPr>
          <p:nvPr>
            <p:ph type="body" sz="quarter" idx="10"/>
          </p:nvPr>
        </p:nvSpPr>
        <p:spPr>
          <a:xfrm>
            <a:off x="3946525" y="4357688"/>
            <a:ext cx="4972050" cy="1298575"/>
          </a:xfrm>
        </p:spPr>
        <p:txBody>
          <a:bodyPr/>
          <a:lstStyle>
            <a:lvl1pPr marL="0" indent="0" algn="ctr">
              <a:buNone/>
              <a:defRPr>
                <a:solidFill>
                  <a:srgbClr val="FFFFFF"/>
                </a:solidFill>
              </a:defRPr>
            </a:lvl1pPr>
            <a:lvl2pPr marL="457200" indent="0" algn="ctr">
              <a:buNone/>
              <a:defRPr>
                <a:solidFill>
                  <a:srgbClr val="FFFFFF"/>
                </a:solidFill>
              </a:defRPr>
            </a:lvl2pPr>
            <a:lvl3pPr marL="914400" indent="0" algn="ctr">
              <a:buNone/>
              <a:defRPr>
                <a:solidFill>
                  <a:srgbClr val="FFFFFF"/>
                </a:solidFill>
              </a:defRPr>
            </a:lvl3pPr>
            <a:lvl4pPr marL="1371600" indent="0" algn="ctr">
              <a:buNone/>
              <a:defRPr>
                <a:solidFill>
                  <a:srgbClr val="FFFFFF"/>
                </a:solidFill>
              </a:defRPr>
            </a:lvl4pPr>
            <a:lvl5pPr marL="1828800" indent="0" algn="ctr">
              <a:buNone/>
              <a:defRPr>
                <a:solidFill>
                  <a:srgbClr val="FFFFFF"/>
                </a:solidFill>
              </a:defRPr>
            </a:lvl5pPr>
          </a:lstStyle>
          <a:p>
            <a:pPr lvl="0"/>
            <a:r>
              <a:rPr lang="en-US" smtClean="0"/>
              <a:t>Click to edit Master text styles</a:t>
            </a:r>
          </a:p>
        </p:txBody>
      </p:sp>
      <p:pic>
        <p:nvPicPr>
          <p:cNvPr id="29" name="Picture 28" descr="DellCenter_2.jpg"/>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0" y="-1"/>
            <a:ext cx="3748244" cy="5750447"/>
          </a:xfrm>
          <a:prstGeom prst="rect">
            <a:avLst/>
          </a:prstGeom>
        </p:spPr>
      </p:pic>
      <p:sp>
        <p:nvSpPr>
          <p:cNvPr id="8" name="Text Placeholder 7"/>
          <p:cNvSpPr>
            <a:spLocks noGrp="1"/>
          </p:cNvSpPr>
          <p:nvPr>
            <p:ph type="body" sz="quarter" idx="11"/>
          </p:nvPr>
        </p:nvSpPr>
        <p:spPr>
          <a:xfrm>
            <a:off x="3864917" y="0"/>
            <a:ext cx="5321808" cy="4233672"/>
          </a:xfrm>
        </p:spPr>
        <p:txBody>
          <a:bodyPr/>
          <a:lstStyle>
            <a:lvl1pPr marL="0" indent="0" algn="ctr">
              <a:buNone/>
              <a:defRPr sz="4400" b="1">
                <a:solidFill>
                  <a:srgbClr val="FFFFFF"/>
                </a:solidFill>
              </a:defRPr>
            </a:lvl1pPr>
            <a:lvl2pPr marL="457200" indent="0" algn="ctr">
              <a:buNone/>
              <a:defRPr>
                <a:solidFill>
                  <a:srgbClr val="FFFFFF"/>
                </a:solidFill>
              </a:defRPr>
            </a:lvl2pPr>
            <a:lvl3pPr marL="914400" indent="0" algn="ctr">
              <a:buNone/>
              <a:defRPr>
                <a:solidFill>
                  <a:srgbClr val="FFFFFF"/>
                </a:solidFill>
              </a:defRPr>
            </a:lvl3pPr>
            <a:lvl4pPr marL="1371600" indent="0" algn="ctr">
              <a:buNone/>
              <a:defRPr>
                <a:solidFill>
                  <a:srgbClr val="FFFFFF"/>
                </a:solidFill>
              </a:defRPr>
            </a:lvl4pPr>
            <a:lvl5pPr marL="1828800" indent="0" algn="ctr">
              <a:buNone/>
              <a:defRPr>
                <a:solidFill>
                  <a:srgbClr val="FFFFFF"/>
                </a:solidFill>
              </a:defRPr>
            </a:lvl5pPr>
          </a:lstStyle>
          <a:p>
            <a:pPr lvl="0"/>
            <a:r>
              <a:rPr lang="en-US" smtClean="0"/>
              <a:t>Click to edit Master text styles</a:t>
            </a:r>
          </a:p>
        </p:txBody>
      </p:sp>
      <p:sp>
        <p:nvSpPr>
          <p:cNvPr id="31" name="Rectangle 30"/>
          <p:cNvSpPr/>
          <p:nvPr/>
        </p:nvSpPr>
        <p:spPr>
          <a:xfrm>
            <a:off x="1894703" y="6343135"/>
            <a:ext cx="1311189" cy="17848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Tree>
    <p:extLst>
      <p:ext uri="{BB962C8B-B14F-4D97-AF65-F5344CB8AC3E}">
        <p14:creationId xmlns:p14="http://schemas.microsoft.com/office/powerpoint/2010/main" val="3588849816"/>
      </p:ext>
    </p:extLst>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ption 3">
    <p:spTree>
      <p:nvGrpSpPr>
        <p:cNvPr id="1" name=""/>
        <p:cNvGrpSpPr/>
        <p:nvPr/>
      </p:nvGrpSpPr>
      <p:grpSpPr>
        <a:xfrm>
          <a:off x="0" y="0"/>
          <a:ext cx="0" cy="0"/>
          <a:chOff x="0" y="0"/>
          <a:chExt cx="0" cy="0"/>
        </a:xfrm>
      </p:grpSpPr>
      <p:sp>
        <p:nvSpPr>
          <p:cNvPr id="5" name="Rectangle 4"/>
          <p:cNvSpPr/>
          <p:nvPr/>
        </p:nvSpPr>
        <p:spPr>
          <a:xfrm>
            <a:off x="3748244" y="0"/>
            <a:ext cx="5395756" cy="5750446"/>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n-US" sz="1800"/>
          </a:p>
        </p:txBody>
      </p:sp>
      <p:pic>
        <p:nvPicPr>
          <p:cNvPr id="6" name="Picture 5" descr="dchllogo_left_color.eps"/>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3748244" y="6175593"/>
            <a:ext cx="3389156" cy="5430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descr="SPH-Aus_2c_hor+side_pms.eps"/>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98452" y="6208283"/>
            <a:ext cx="3258086" cy="5196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8" name="Straight Connector 7"/>
          <p:cNvCxnSpPr/>
          <p:nvPr/>
        </p:nvCxnSpPr>
        <p:spPr>
          <a:xfrm flipH="1">
            <a:off x="3493444" y="6204847"/>
            <a:ext cx="1" cy="513761"/>
          </a:xfrm>
          <a:prstGeom prst="line">
            <a:avLst/>
          </a:prstGeom>
          <a:ln w="31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9" name="Title Placeholder 1"/>
          <p:cNvSpPr>
            <a:spLocks noGrp="1"/>
          </p:cNvSpPr>
          <p:nvPr>
            <p:ph type="title"/>
          </p:nvPr>
        </p:nvSpPr>
        <p:spPr>
          <a:xfrm>
            <a:off x="3826898" y="0"/>
            <a:ext cx="5317101" cy="4230077"/>
          </a:xfrm>
          <a:prstGeom prst="rect">
            <a:avLst/>
          </a:prstGeom>
        </p:spPr>
        <p:txBody>
          <a:bodyPr rtlCol="0" anchor="t">
            <a:noAutofit/>
          </a:bodyPr>
          <a:lstStyle>
            <a:lvl1pPr algn="ctr">
              <a:defRPr sz="4400" b="1">
                <a:solidFill>
                  <a:schemeClr val="bg1"/>
                </a:solidFill>
              </a:defRPr>
            </a:lvl1pPr>
          </a:lstStyle>
          <a:p>
            <a:r>
              <a:rPr lang="en-US" smtClean="0"/>
              <a:t>Click to edit Master title style</a:t>
            </a:r>
            <a:endParaRPr lang="en-US" dirty="0"/>
          </a:p>
        </p:txBody>
      </p:sp>
      <p:pic>
        <p:nvPicPr>
          <p:cNvPr id="10" name="Picture 9" descr="Twitter_logo_blue.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567663" y="6150610"/>
            <a:ext cx="332793" cy="270559"/>
          </a:xfrm>
          <a:prstGeom prst="rect">
            <a:avLst/>
          </a:prstGeom>
        </p:spPr>
      </p:pic>
      <p:pic>
        <p:nvPicPr>
          <p:cNvPr id="11" name="Picture 10" descr="fb.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617081" y="6466087"/>
            <a:ext cx="257974" cy="257974"/>
          </a:xfrm>
          <a:prstGeom prst="rect">
            <a:avLst/>
          </a:prstGeom>
        </p:spPr>
      </p:pic>
      <p:sp>
        <p:nvSpPr>
          <p:cNvPr id="12" name="TextBox 11"/>
          <p:cNvSpPr txBox="1"/>
          <p:nvPr/>
        </p:nvSpPr>
        <p:spPr>
          <a:xfrm>
            <a:off x="7858121" y="6125209"/>
            <a:ext cx="1226612" cy="307777"/>
          </a:xfrm>
          <a:prstGeom prst="rect">
            <a:avLst/>
          </a:prstGeom>
          <a:noFill/>
        </p:spPr>
        <p:txBody>
          <a:bodyPr wrap="square" rtlCol="0">
            <a:spAutoFit/>
          </a:bodyPr>
          <a:lstStyle/>
          <a:p>
            <a:r>
              <a:rPr lang="en-US" sz="1400" dirty="0" smtClean="0">
                <a:solidFill>
                  <a:srgbClr val="5099D3"/>
                </a:solidFill>
              </a:rPr>
              <a:t>@</a:t>
            </a:r>
            <a:r>
              <a:rPr lang="en-US" sz="1400" dirty="0" err="1" smtClean="0">
                <a:solidFill>
                  <a:srgbClr val="5099D3"/>
                </a:solidFill>
              </a:rPr>
              <a:t>msdcenter</a:t>
            </a:r>
            <a:endParaRPr lang="en-US" sz="1400" dirty="0">
              <a:solidFill>
                <a:srgbClr val="5099D3"/>
              </a:solidFill>
            </a:endParaRPr>
          </a:p>
        </p:txBody>
      </p:sp>
      <p:sp>
        <p:nvSpPr>
          <p:cNvPr id="13" name="TextBox 12"/>
          <p:cNvSpPr txBox="1"/>
          <p:nvPr/>
        </p:nvSpPr>
        <p:spPr>
          <a:xfrm>
            <a:off x="7917388" y="6431308"/>
            <a:ext cx="1226612" cy="307777"/>
          </a:xfrm>
          <a:prstGeom prst="rect">
            <a:avLst/>
          </a:prstGeom>
          <a:noFill/>
        </p:spPr>
        <p:txBody>
          <a:bodyPr wrap="square" rtlCol="0">
            <a:spAutoFit/>
          </a:bodyPr>
          <a:lstStyle/>
          <a:p>
            <a:r>
              <a:rPr lang="en-US" sz="1400" dirty="0" smtClean="0">
                <a:solidFill>
                  <a:srgbClr val="2A4179"/>
                </a:solidFill>
              </a:rPr>
              <a:t>/</a:t>
            </a:r>
            <a:r>
              <a:rPr lang="en-US" sz="1400" dirty="0" err="1" smtClean="0">
                <a:solidFill>
                  <a:srgbClr val="2A4179"/>
                </a:solidFill>
              </a:rPr>
              <a:t>msdcenter</a:t>
            </a:r>
            <a:endParaRPr lang="en-US" sz="1400" dirty="0">
              <a:solidFill>
                <a:srgbClr val="2A4179"/>
              </a:solidFill>
            </a:endParaRPr>
          </a:p>
        </p:txBody>
      </p:sp>
      <p:sp>
        <p:nvSpPr>
          <p:cNvPr id="15" name="Text Placeholder 25"/>
          <p:cNvSpPr>
            <a:spLocks noGrp="1"/>
          </p:cNvSpPr>
          <p:nvPr>
            <p:ph type="body" sz="quarter" idx="10"/>
          </p:nvPr>
        </p:nvSpPr>
        <p:spPr>
          <a:xfrm>
            <a:off x="3946525" y="4357688"/>
            <a:ext cx="4972050" cy="1298575"/>
          </a:xfrm>
        </p:spPr>
        <p:txBody>
          <a:bodyPr/>
          <a:lstStyle>
            <a:lvl1pPr marL="0" indent="0" algn="ctr">
              <a:buNone/>
              <a:defRPr>
                <a:solidFill>
                  <a:srgbClr val="FFFFFF"/>
                </a:solidFill>
              </a:defRPr>
            </a:lvl1pPr>
            <a:lvl2pPr marL="457200" indent="0" algn="ctr">
              <a:buNone/>
              <a:defRPr>
                <a:solidFill>
                  <a:srgbClr val="FFFFFF"/>
                </a:solidFill>
              </a:defRPr>
            </a:lvl2pPr>
            <a:lvl3pPr marL="914400" indent="0" algn="ctr">
              <a:buNone/>
              <a:defRPr>
                <a:solidFill>
                  <a:srgbClr val="FFFFFF"/>
                </a:solidFill>
              </a:defRPr>
            </a:lvl3pPr>
            <a:lvl4pPr marL="1371600" indent="0" algn="ctr">
              <a:buNone/>
              <a:defRPr>
                <a:solidFill>
                  <a:srgbClr val="FFFFFF"/>
                </a:solidFill>
              </a:defRPr>
            </a:lvl4pPr>
            <a:lvl5pPr marL="1828800" indent="0" algn="ctr">
              <a:buNone/>
              <a:defRPr>
                <a:solidFill>
                  <a:srgbClr val="FFFFFF"/>
                </a:solidFill>
              </a:defRPr>
            </a:lvl5pPr>
          </a:lstStyle>
          <a:p>
            <a:pPr lvl="0"/>
            <a:r>
              <a:rPr lang="en-US" smtClean="0"/>
              <a:t>Click to edit Master text styles</a:t>
            </a:r>
          </a:p>
        </p:txBody>
      </p:sp>
      <p:pic>
        <p:nvPicPr>
          <p:cNvPr id="16" name="Picture 15" descr="DellCenter_7.jpg"/>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 y="-8798"/>
            <a:ext cx="3748243" cy="5759244"/>
          </a:xfrm>
          <a:prstGeom prst="rect">
            <a:avLst/>
          </a:prstGeom>
        </p:spPr>
      </p:pic>
      <p:sp>
        <p:nvSpPr>
          <p:cNvPr id="17" name="Rectangle 16"/>
          <p:cNvSpPr/>
          <p:nvPr/>
        </p:nvSpPr>
        <p:spPr>
          <a:xfrm>
            <a:off x="1894703" y="6343135"/>
            <a:ext cx="1311189" cy="17848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Tree>
    <p:extLst>
      <p:ext uri="{BB962C8B-B14F-4D97-AF65-F5344CB8AC3E}">
        <p14:creationId xmlns:p14="http://schemas.microsoft.com/office/powerpoint/2010/main" val="3275813111"/>
      </p:ext>
    </p:extLst>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Option 4">
    <p:spTree>
      <p:nvGrpSpPr>
        <p:cNvPr id="1" name=""/>
        <p:cNvGrpSpPr/>
        <p:nvPr/>
      </p:nvGrpSpPr>
      <p:grpSpPr>
        <a:xfrm>
          <a:off x="0" y="0"/>
          <a:ext cx="0" cy="0"/>
          <a:chOff x="0" y="0"/>
          <a:chExt cx="0" cy="0"/>
        </a:xfrm>
      </p:grpSpPr>
      <p:pic>
        <p:nvPicPr>
          <p:cNvPr id="5" name="Picture 4" descr="DellCenter_4.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132306" y="0"/>
            <a:ext cx="2193008" cy="3285757"/>
          </a:xfrm>
          <a:prstGeom prst="rect">
            <a:avLst/>
          </a:prstGeom>
        </p:spPr>
      </p:pic>
      <p:pic>
        <p:nvPicPr>
          <p:cNvPr id="6" name="Picture 5" descr="dchllogo_left_color.eps"/>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748244" y="6175593"/>
            <a:ext cx="3389156" cy="5430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descr="SPH-Aus_2c_hor+side_pms.eps"/>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98452" y="6208283"/>
            <a:ext cx="3258086" cy="5196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8" name="Straight Connector 7"/>
          <p:cNvCxnSpPr/>
          <p:nvPr/>
        </p:nvCxnSpPr>
        <p:spPr>
          <a:xfrm flipH="1">
            <a:off x="3493444" y="6204847"/>
            <a:ext cx="1" cy="513761"/>
          </a:xfrm>
          <a:prstGeom prst="line">
            <a:avLst/>
          </a:prstGeom>
          <a:ln w="31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9" name="Picture 8" descr="DellCenter_7.jpg"/>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 y="-1"/>
            <a:ext cx="3000434" cy="6015853"/>
          </a:xfrm>
          <a:prstGeom prst="rect">
            <a:avLst/>
          </a:prstGeom>
        </p:spPr>
      </p:pic>
      <p:pic>
        <p:nvPicPr>
          <p:cNvPr id="10" name="Picture 9" descr="DellCenter_11.jp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997851" y="-1"/>
            <a:ext cx="2193010" cy="3285759"/>
          </a:xfrm>
          <a:prstGeom prst="rect">
            <a:avLst/>
          </a:prstGeom>
        </p:spPr>
      </p:pic>
      <p:pic>
        <p:nvPicPr>
          <p:cNvPr id="11" name="Picture 10" descr="DellCenter_9.jpg"/>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6896216" y="-1"/>
            <a:ext cx="2255721" cy="3463153"/>
          </a:xfrm>
          <a:prstGeom prst="rect">
            <a:avLst/>
          </a:prstGeom>
        </p:spPr>
      </p:pic>
      <p:pic>
        <p:nvPicPr>
          <p:cNvPr id="12" name="Picture 11" descr="DellCenter_21.jpg"/>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273921" y="3213937"/>
            <a:ext cx="1870079" cy="2801916"/>
          </a:xfrm>
          <a:prstGeom prst="rect">
            <a:avLst/>
          </a:prstGeom>
        </p:spPr>
      </p:pic>
      <p:pic>
        <p:nvPicPr>
          <p:cNvPr id="13" name="Picture 12" descr="DellCenter_19.jpg"/>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2997851" y="3213936"/>
            <a:ext cx="4459858" cy="2801917"/>
          </a:xfrm>
          <a:prstGeom prst="rect">
            <a:avLst/>
          </a:prstGeom>
        </p:spPr>
      </p:pic>
      <p:sp>
        <p:nvSpPr>
          <p:cNvPr id="14" name="Rectangle 13"/>
          <p:cNvSpPr/>
          <p:nvPr/>
        </p:nvSpPr>
        <p:spPr>
          <a:xfrm>
            <a:off x="-11113" y="1911815"/>
            <a:ext cx="9155113" cy="2407571"/>
          </a:xfrm>
          <a:prstGeom prst="rect">
            <a:avLst/>
          </a:prstGeom>
          <a:solidFill>
            <a:schemeClr val="bg1">
              <a:alpha val="54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algn="ctr">
              <a:defRPr/>
            </a:pPr>
            <a:endParaRPr lang="en-US" sz="4800" dirty="0">
              <a:solidFill>
                <a:srgbClr val="249EB8"/>
              </a:solidFill>
              <a:latin typeface="Franklin Gothic Book"/>
              <a:cs typeface="Franklin Gothic Book"/>
            </a:endParaRPr>
          </a:p>
        </p:txBody>
      </p:sp>
      <p:sp>
        <p:nvSpPr>
          <p:cNvPr id="15" name="Title Placeholder 1"/>
          <p:cNvSpPr>
            <a:spLocks noGrp="1"/>
          </p:cNvSpPr>
          <p:nvPr>
            <p:ph type="title"/>
          </p:nvPr>
        </p:nvSpPr>
        <p:spPr>
          <a:xfrm>
            <a:off x="0" y="1919466"/>
            <a:ext cx="9144000" cy="1429088"/>
          </a:xfrm>
          <a:prstGeom prst="rect">
            <a:avLst/>
          </a:prstGeom>
        </p:spPr>
        <p:txBody>
          <a:bodyPr rtlCol="0" anchor="t">
            <a:noAutofit/>
          </a:bodyPr>
          <a:lstStyle>
            <a:lvl1pPr algn="ctr">
              <a:defRPr sz="4400" b="1">
                <a:solidFill>
                  <a:srgbClr val="249EB8"/>
                </a:solidFill>
              </a:defRPr>
            </a:lvl1pPr>
          </a:lstStyle>
          <a:p>
            <a:r>
              <a:rPr lang="en-US" smtClean="0"/>
              <a:t>Click to edit Master title style</a:t>
            </a:r>
            <a:endParaRPr lang="en-US" dirty="0"/>
          </a:p>
        </p:txBody>
      </p:sp>
      <p:pic>
        <p:nvPicPr>
          <p:cNvPr id="16" name="Picture 15" descr="Twitter_logo_blue.png"/>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7567663" y="6150610"/>
            <a:ext cx="332793" cy="270559"/>
          </a:xfrm>
          <a:prstGeom prst="rect">
            <a:avLst/>
          </a:prstGeom>
        </p:spPr>
      </p:pic>
      <p:pic>
        <p:nvPicPr>
          <p:cNvPr id="17" name="Picture 16" descr="fb.png"/>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7617081" y="6466087"/>
            <a:ext cx="257974" cy="257974"/>
          </a:xfrm>
          <a:prstGeom prst="rect">
            <a:avLst/>
          </a:prstGeom>
        </p:spPr>
      </p:pic>
      <p:sp>
        <p:nvSpPr>
          <p:cNvPr id="18" name="TextBox 17"/>
          <p:cNvSpPr txBox="1"/>
          <p:nvPr/>
        </p:nvSpPr>
        <p:spPr>
          <a:xfrm>
            <a:off x="7858121" y="6125209"/>
            <a:ext cx="1226612" cy="307777"/>
          </a:xfrm>
          <a:prstGeom prst="rect">
            <a:avLst/>
          </a:prstGeom>
          <a:noFill/>
        </p:spPr>
        <p:txBody>
          <a:bodyPr wrap="square" rtlCol="0">
            <a:spAutoFit/>
          </a:bodyPr>
          <a:lstStyle/>
          <a:p>
            <a:r>
              <a:rPr lang="en-US" sz="1400" dirty="0" smtClean="0">
                <a:solidFill>
                  <a:srgbClr val="5099D3"/>
                </a:solidFill>
              </a:rPr>
              <a:t>@</a:t>
            </a:r>
            <a:r>
              <a:rPr lang="en-US" sz="1400" dirty="0" err="1" smtClean="0">
                <a:solidFill>
                  <a:srgbClr val="5099D3"/>
                </a:solidFill>
              </a:rPr>
              <a:t>msdcenter</a:t>
            </a:r>
            <a:endParaRPr lang="en-US" sz="1400" dirty="0">
              <a:solidFill>
                <a:srgbClr val="5099D3"/>
              </a:solidFill>
            </a:endParaRPr>
          </a:p>
        </p:txBody>
      </p:sp>
      <p:sp>
        <p:nvSpPr>
          <p:cNvPr id="19" name="TextBox 18"/>
          <p:cNvSpPr txBox="1"/>
          <p:nvPr/>
        </p:nvSpPr>
        <p:spPr>
          <a:xfrm>
            <a:off x="7917388" y="6431308"/>
            <a:ext cx="1226612" cy="307777"/>
          </a:xfrm>
          <a:prstGeom prst="rect">
            <a:avLst/>
          </a:prstGeom>
          <a:noFill/>
        </p:spPr>
        <p:txBody>
          <a:bodyPr wrap="square" rtlCol="0">
            <a:spAutoFit/>
          </a:bodyPr>
          <a:lstStyle/>
          <a:p>
            <a:r>
              <a:rPr lang="en-US" sz="1400" dirty="0" smtClean="0">
                <a:solidFill>
                  <a:srgbClr val="2A4179"/>
                </a:solidFill>
              </a:rPr>
              <a:t>/</a:t>
            </a:r>
            <a:r>
              <a:rPr lang="en-US" sz="1400" dirty="0" err="1" smtClean="0">
                <a:solidFill>
                  <a:srgbClr val="2A4179"/>
                </a:solidFill>
              </a:rPr>
              <a:t>msdcenter</a:t>
            </a:r>
            <a:endParaRPr lang="en-US" sz="1400" dirty="0">
              <a:solidFill>
                <a:srgbClr val="2A4179"/>
              </a:solidFill>
            </a:endParaRPr>
          </a:p>
        </p:txBody>
      </p:sp>
      <p:sp>
        <p:nvSpPr>
          <p:cNvPr id="20" name="Text Placeholder 25"/>
          <p:cNvSpPr>
            <a:spLocks noGrp="1"/>
          </p:cNvSpPr>
          <p:nvPr>
            <p:ph type="body" sz="quarter" idx="10"/>
          </p:nvPr>
        </p:nvSpPr>
        <p:spPr>
          <a:xfrm>
            <a:off x="1" y="3348553"/>
            <a:ext cx="9143999" cy="970833"/>
          </a:xfrm>
        </p:spPr>
        <p:txBody>
          <a:bodyPr/>
          <a:lstStyle>
            <a:lvl1pPr marL="0" indent="0" algn="ctr">
              <a:buNone/>
              <a:defRPr>
                <a:solidFill>
                  <a:srgbClr val="1C94A3"/>
                </a:solidFill>
              </a:defRPr>
            </a:lvl1pPr>
            <a:lvl2pPr marL="457200" indent="0" algn="ctr">
              <a:buNone/>
              <a:defRPr>
                <a:solidFill>
                  <a:srgbClr val="FFFFFF"/>
                </a:solidFill>
              </a:defRPr>
            </a:lvl2pPr>
            <a:lvl3pPr marL="914400" indent="0" algn="ctr">
              <a:buNone/>
              <a:defRPr>
                <a:solidFill>
                  <a:srgbClr val="FFFFFF"/>
                </a:solidFill>
              </a:defRPr>
            </a:lvl3pPr>
            <a:lvl4pPr marL="1371600" indent="0" algn="ctr">
              <a:buNone/>
              <a:defRPr>
                <a:solidFill>
                  <a:srgbClr val="FFFFFF"/>
                </a:solidFill>
              </a:defRPr>
            </a:lvl4pPr>
            <a:lvl5pPr marL="1828800" indent="0" algn="ctr">
              <a:buNone/>
              <a:defRPr>
                <a:solidFill>
                  <a:srgbClr val="FFFFFF"/>
                </a:solidFill>
              </a:defRPr>
            </a:lvl5pPr>
          </a:lstStyle>
          <a:p>
            <a:pPr lvl="0"/>
            <a:r>
              <a:rPr lang="en-US" smtClean="0"/>
              <a:t>Click to edit Master text styles</a:t>
            </a:r>
          </a:p>
        </p:txBody>
      </p:sp>
      <p:sp>
        <p:nvSpPr>
          <p:cNvPr id="21" name="Rectangle 20"/>
          <p:cNvSpPr/>
          <p:nvPr/>
        </p:nvSpPr>
        <p:spPr>
          <a:xfrm>
            <a:off x="1894703" y="6343135"/>
            <a:ext cx="1311189" cy="17848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Tree>
    <p:extLst>
      <p:ext uri="{BB962C8B-B14F-4D97-AF65-F5344CB8AC3E}">
        <p14:creationId xmlns:p14="http://schemas.microsoft.com/office/powerpoint/2010/main" val="2831846052"/>
      </p:ext>
    </p:extLst>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Layout 1">
    <p:spTree>
      <p:nvGrpSpPr>
        <p:cNvPr id="1" name=""/>
        <p:cNvGrpSpPr/>
        <p:nvPr/>
      </p:nvGrpSpPr>
      <p:grpSpPr>
        <a:xfrm>
          <a:off x="0" y="0"/>
          <a:ext cx="0" cy="0"/>
          <a:chOff x="0" y="0"/>
          <a:chExt cx="0" cy="0"/>
        </a:xfrm>
      </p:grpSpPr>
      <p:sp>
        <p:nvSpPr>
          <p:cNvPr id="4" name="Rectangle 3"/>
          <p:cNvSpPr/>
          <p:nvPr/>
        </p:nvSpPr>
        <p:spPr>
          <a:xfrm>
            <a:off x="0" y="0"/>
            <a:ext cx="9144000" cy="99060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n-US" sz="1800"/>
          </a:p>
        </p:txBody>
      </p:sp>
      <p:pic>
        <p:nvPicPr>
          <p:cNvPr id="6" name="Picture 7" descr="Haley-cut-out.pn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7485063" y="4343400"/>
            <a:ext cx="1735137" cy="259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Content Placeholder 2"/>
          <p:cNvSpPr>
            <a:spLocks noGrp="1"/>
          </p:cNvSpPr>
          <p:nvPr>
            <p:ph idx="1"/>
          </p:nvPr>
        </p:nvSpPr>
        <p:spPr>
          <a:xfrm>
            <a:off x="152400" y="1143000"/>
            <a:ext cx="8763000" cy="5181600"/>
          </a:xfrm>
        </p:spPr>
        <p:txBody>
          <a:bodyPr/>
          <a:lstStyle>
            <a:lvl1pPr>
              <a:defRPr>
                <a:latin typeface="Franklin Gothic Book" pitchFamily="34" charset="0"/>
                <a:cs typeface="Arial" pitchFamily="34" charset="0"/>
              </a:defRPr>
            </a:lvl1pPr>
            <a:lvl2pPr>
              <a:defRPr>
                <a:latin typeface="Franklin Gothic Book" pitchFamily="34" charset="0"/>
                <a:cs typeface="Arial" pitchFamily="34" charset="0"/>
              </a:defRPr>
            </a:lvl2pPr>
            <a:lvl3pPr>
              <a:defRPr>
                <a:latin typeface="Franklin Gothic Book" pitchFamily="34" charset="0"/>
                <a:cs typeface="Arial" pitchFamily="34" charset="0"/>
              </a:defRPr>
            </a:lvl3pPr>
            <a:lvl4pPr>
              <a:defRPr>
                <a:latin typeface="Franklin Gothic Book" pitchFamily="34" charset="0"/>
                <a:cs typeface="Arial" pitchFamily="34" charset="0"/>
              </a:defRPr>
            </a:lvl4pPr>
            <a:lvl5pPr>
              <a:defRPr>
                <a:latin typeface="Franklin Gothic Book"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Title Placeholder 1"/>
          <p:cNvSpPr>
            <a:spLocks noGrp="1"/>
          </p:cNvSpPr>
          <p:nvPr>
            <p:ph type="title"/>
          </p:nvPr>
        </p:nvSpPr>
        <p:spPr>
          <a:xfrm>
            <a:off x="152400" y="152400"/>
            <a:ext cx="7315200" cy="685800"/>
          </a:xfrm>
          <a:prstGeom prst="rect">
            <a:avLst/>
          </a:prstGeom>
        </p:spPr>
        <p:txBody>
          <a:bodyPr rtlCol="0">
            <a:noAutofit/>
          </a:bodyPr>
          <a:lstStyle>
            <a:lvl1pPr algn="l">
              <a:defRPr sz="3200" b="1">
                <a:solidFill>
                  <a:srgbClr val="FFFFFF"/>
                </a:solidFill>
              </a:defRPr>
            </a:lvl1pPr>
          </a:lstStyle>
          <a:p>
            <a:r>
              <a:rPr lang="en-US" smtClean="0"/>
              <a:t>Click to edit Master title style</a:t>
            </a:r>
            <a:endParaRPr lang="en-US" dirty="0"/>
          </a:p>
        </p:txBody>
      </p:sp>
      <p:pic>
        <p:nvPicPr>
          <p:cNvPr id="13" name="Picture 6" descr="dchllogo_center_white.eps"/>
          <p:cNvPicPr>
            <a:picLocks noChangeAspect="1"/>
          </p:cNvPicPr>
          <p:nvPr/>
        </p:nvPicPr>
        <p:blipFill>
          <a:blip r:embed="rId3" cstate="print">
            <a:extLst>
              <a:ext uri="{28A0092B-C50C-407E-A947-70E740481C1C}">
                <a14:useLocalDpi xmlns:a14="http://schemas.microsoft.com/office/drawing/2010/main"/>
              </a:ext>
            </a:extLst>
          </a:blip>
          <a:srcRect l="20297" r="35789" b="43478"/>
          <a:stretch>
            <a:fillRect/>
          </a:stretch>
        </p:blipFill>
        <p:spPr bwMode="auto">
          <a:xfrm>
            <a:off x="7686675" y="76200"/>
            <a:ext cx="1457325" cy="950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58036904"/>
      </p:ext>
    </p:extLst>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Layout 2">
    <p:spTree>
      <p:nvGrpSpPr>
        <p:cNvPr id="1" name=""/>
        <p:cNvGrpSpPr/>
        <p:nvPr/>
      </p:nvGrpSpPr>
      <p:grpSpPr>
        <a:xfrm>
          <a:off x="0" y="0"/>
          <a:ext cx="0" cy="0"/>
          <a:chOff x="0" y="0"/>
          <a:chExt cx="0" cy="0"/>
        </a:xfrm>
      </p:grpSpPr>
      <p:sp>
        <p:nvSpPr>
          <p:cNvPr id="4" name="Rectangle 3"/>
          <p:cNvSpPr/>
          <p:nvPr/>
        </p:nvSpPr>
        <p:spPr>
          <a:xfrm>
            <a:off x="1752600" y="0"/>
            <a:ext cx="7391400" cy="990600"/>
          </a:xfrm>
          <a:prstGeom prst="rect">
            <a:avLst/>
          </a:prstGeom>
          <a:ln>
            <a:noFill/>
          </a:ln>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n-US" sz="1800" dirty="0">
              <a:latin typeface="Franklin Gothic Book"/>
              <a:cs typeface="Franklin Gothic Book"/>
            </a:endParaRPr>
          </a:p>
        </p:txBody>
      </p:sp>
      <p:pic>
        <p:nvPicPr>
          <p:cNvPr id="5" name="Picture 6" descr="dchllogo_center_white.eps"/>
          <p:cNvPicPr>
            <a:picLocks noChangeAspect="1"/>
          </p:cNvPicPr>
          <p:nvPr/>
        </p:nvPicPr>
        <p:blipFill>
          <a:blip r:embed="rId2" cstate="print">
            <a:extLst>
              <a:ext uri="{28A0092B-C50C-407E-A947-70E740481C1C}">
                <a14:useLocalDpi xmlns:a14="http://schemas.microsoft.com/office/drawing/2010/main"/>
              </a:ext>
            </a:extLst>
          </a:blip>
          <a:srcRect l="20297" r="35789" b="43478"/>
          <a:stretch>
            <a:fillRect/>
          </a:stretch>
        </p:blipFill>
        <p:spPr bwMode="auto">
          <a:xfrm>
            <a:off x="7686675" y="76200"/>
            <a:ext cx="1457325" cy="950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0" name="Straight Connector 9"/>
          <p:cNvCxnSpPr/>
          <p:nvPr/>
        </p:nvCxnSpPr>
        <p:spPr>
          <a:xfrm flipH="1">
            <a:off x="990600" y="6446838"/>
            <a:ext cx="0" cy="381000"/>
          </a:xfrm>
          <a:prstGeom prst="line">
            <a:avLst/>
          </a:prstGeom>
          <a:ln w="31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dchllogo_center_color.eps"/>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066800" y="6410325"/>
            <a:ext cx="838200" cy="420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Content Placeholder 2"/>
          <p:cNvSpPr>
            <a:spLocks noGrp="1"/>
          </p:cNvSpPr>
          <p:nvPr>
            <p:ph idx="1"/>
          </p:nvPr>
        </p:nvSpPr>
        <p:spPr>
          <a:xfrm>
            <a:off x="1981200" y="990600"/>
            <a:ext cx="7010400" cy="5791200"/>
          </a:xfrm>
        </p:spPr>
        <p:txBody>
          <a:bodyPr/>
          <a:lstStyle>
            <a:lvl1pPr>
              <a:defRPr>
                <a:latin typeface="Franklin Gothic Book" pitchFamily="34" charset="0"/>
                <a:cs typeface="Arial" pitchFamily="34" charset="0"/>
              </a:defRPr>
            </a:lvl1pPr>
            <a:lvl2pPr>
              <a:defRPr>
                <a:latin typeface="Franklin Gothic Book" pitchFamily="34" charset="0"/>
                <a:cs typeface="Arial" pitchFamily="34" charset="0"/>
              </a:defRPr>
            </a:lvl2pPr>
            <a:lvl3pPr>
              <a:defRPr>
                <a:latin typeface="Franklin Gothic Book" pitchFamily="34" charset="0"/>
                <a:cs typeface="Arial" pitchFamily="34" charset="0"/>
              </a:defRPr>
            </a:lvl3pPr>
            <a:lvl4pPr>
              <a:defRPr>
                <a:latin typeface="Franklin Gothic Book" pitchFamily="34" charset="0"/>
                <a:cs typeface="Arial" pitchFamily="34" charset="0"/>
              </a:defRPr>
            </a:lvl4pPr>
            <a:lvl5pPr>
              <a:defRPr>
                <a:latin typeface="Franklin Gothic Book"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Placeholder 1"/>
          <p:cNvSpPr>
            <a:spLocks noGrp="1"/>
          </p:cNvSpPr>
          <p:nvPr>
            <p:ph type="title"/>
          </p:nvPr>
        </p:nvSpPr>
        <p:spPr>
          <a:xfrm>
            <a:off x="1981200" y="152400"/>
            <a:ext cx="5791200" cy="685800"/>
          </a:xfrm>
          <a:prstGeom prst="rect">
            <a:avLst/>
          </a:prstGeom>
        </p:spPr>
        <p:txBody>
          <a:bodyPr rtlCol="0">
            <a:noAutofit/>
          </a:bodyPr>
          <a:lstStyle>
            <a:lvl1pPr algn="l">
              <a:defRPr sz="3200" b="1">
                <a:solidFill>
                  <a:srgbClr val="FFFFFF"/>
                </a:solidFill>
              </a:defRPr>
            </a:lvl1pPr>
          </a:lstStyle>
          <a:p>
            <a:r>
              <a:rPr lang="en-US" smtClean="0"/>
              <a:t>Click to edit Master title style</a:t>
            </a:r>
            <a:endParaRPr lang="en-US" dirty="0"/>
          </a:p>
        </p:txBody>
      </p:sp>
      <p:pic>
        <p:nvPicPr>
          <p:cNvPr id="2" name="Picture 1" descr="DellCenter_3.jp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9" y="0"/>
            <a:ext cx="1905039" cy="6333469"/>
          </a:xfrm>
          <a:prstGeom prst="rect">
            <a:avLst/>
          </a:prstGeom>
        </p:spPr>
      </p:pic>
      <p:pic>
        <p:nvPicPr>
          <p:cNvPr id="12" name="Picture 11" descr="SPH-Aus_2c_hor+below_pms.eps"/>
          <p:cNvPicPr>
            <a:picLocks noChangeAspect="1"/>
          </p:cNvPicPr>
          <p:nvPr/>
        </p:nvPicPr>
        <p:blipFill rotWithShape="1">
          <a:blip r:embed="rId5" cstate="print">
            <a:extLst>
              <a:ext uri="{28A0092B-C50C-407E-A947-70E740481C1C}">
                <a14:useLocalDpi xmlns:a14="http://schemas.microsoft.com/office/drawing/2010/main"/>
              </a:ext>
            </a:extLst>
          </a:blip>
          <a:srcRect b="13060"/>
          <a:stretch/>
        </p:blipFill>
        <p:spPr bwMode="auto">
          <a:xfrm>
            <a:off x="76200" y="6411913"/>
            <a:ext cx="8382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545869315"/>
      </p:ext>
    </p:extLst>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Layout 3">
    <p:spTree>
      <p:nvGrpSpPr>
        <p:cNvPr id="1" name=""/>
        <p:cNvGrpSpPr/>
        <p:nvPr/>
      </p:nvGrpSpPr>
      <p:grpSpPr>
        <a:xfrm>
          <a:off x="0" y="0"/>
          <a:ext cx="0" cy="0"/>
          <a:chOff x="0" y="0"/>
          <a:chExt cx="0" cy="0"/>
        </a:xfrm>
      </p:grpSpPr>
      <p:pic>
        <p:nvPicPr>
          <p:cNvPr id="2" name="Picture 1" descr="DellCenter_23.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7254483" y="0"/>
            <a:ext cx="1889517" cy="6306037"/>
          </a:xfrm>
          <a:prstGeom prst="rect">
            <a:avLst/>
          </a:prstGeom>
        </p:spPr>
      </p:pic>
      <p:sp>
        <p:nvSpPr>
          <p:cNvPr id="4" name="Rectangle 3"/>
          <p:cNvSpPr/>
          <p:nvPr/>
        </p:nvSpPr>
        <p:spPr>
          <a:xfrm>
            <a:off x="0" y="0"/>
            <a:ext cx="9207686" cy="99060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6" descr="dchllogo_center_white.eps"/>
          <p:cNvPicPr>
            <a:picLocks noChangeAspect="1"/>
          </p:cNvPicPr>
          <p:nvPr/>
        </p:nvPicPr>
        <p:blipFill>
          <a:blip r:embed="rId3" cstate="print">
            <a:extLst>
              <a:ext uri="{28A0092B-C50C-407E-A947-70E740481C1C}">
                <a14:useLocalDpi xmlns:a14="http://schemas.microsoft.com/office/drawing/2010/main"/>
              </a:ext>
            </a:extLst>
          </a:blip>
          <a:srcRect l="32468" r="20393" b="42805"/>
          <a:stretch>
            <a:fillRect/>
          </a:stretch>
        </p:blipFill>
        <p:spPr bwMode="auto">
          <a:xfrm>
            <a:off x="0" y="76200"/>
            <a:ext cx="1563688" cy="962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descr="SPH-Aus_2c_hor+below_pms.eps"/>
          <p:cNvPicPr>
            <a:picLocks noChangeAspect="1"/>
          </p:cNvPicPr>
          <p:nvPr/>
        </p:nvPicPr>
        <p:blipFill rotWithShape="1">
          <a:blip r:embed="rId4" cstate="print">
            <a:extLst>
              <a:ext uri="{28A0092B-C50C-407E-A947-70E740481C1C}">
                <a14:useLocalDpi xmlns:a14="http://schemas.microsoft.com/office/drawing/2010/main"/>
              </a:ext>
            </a:extLst>
          </a:blip>
          <a:srcRect b="11152"/>
          <a:stretch/>
        </p:blipFill>
        <p:spPr bwMode="auto">
          <a:xfrm>
            <a:off x="7239000" y="6402389"/>
            <a:ext cx="838200" cy="379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0" name="Straight Connector 9"/>
          <p:cNvCxnSpPr/>
          <p:nvPr/>
        </p:nvCxnSpPr>
        <p:spPr>
          <a:xfrm flipH="1">
            <a:off x="8153400" y="6437313"/>
            <a:ext cx="0" cy="382587"/>
          </a:xfrm>
          <a:prstGeom prst="line">
            <a:avLst/>
          </a:prstGeom>
          <a:ln w="31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dchllogo_center_color.eps"/>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8229600" y="6400800"/>
            <a:ext cx="838200" cy="422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Content Placeholder 2"/>
          <p:cNvSpPr>
            <a:spLocks noGrp="1"/>
          </p:cNvSpPr>
          <p:nvPr>
            <p:ph idx="1"/>
          </p:nvPr>
        </p:nvSpPr>
        <p:spPr>
          <a:xfrm>
            <a:off x="84650" y="1066800"/>
            <a:ext cx="7010400" cy="5715000"/>
          </a:xfrm>
        </p:spPr>
        <p:txBody>
          <a:bodyPr/>
          <a:lstStyle>
            <a:lvl1pPr>
              <a:defRPr>
                <a:latin typeface="Franklin Gothic Book" pitchFamily="34" charset="0"/>
                <a:cs typeface="Arial" pitchFamily="34" charset="0"/>
              </a:defRPr>
            </a:lvl1pPr>
            <a:lvl2pPr>
              <a:defRPr>
                <a:latin typeface="Franklin Gothic Book" pitchFamily="34" charset="0"/>
                <a:cs typeface="Arial" pitchFamily="34" charset="0"/>
              </a:defRPr>
            </a:lvl2pPr>
            <a:lvl3pPr>
              <a:defRPr>
                <a:latin typeface="Franklin Gothic Book" pitchFamily="34" charset="0"/>
                <a:cs typeface="Arial" pitchFamily="34" charset="0"/>
              </a:defRPr>
            </a:lvl3pPr>
            <a:lvl4pPr>
              <a:defRPr>
                <a:latin typeface="Franklin Gothic Book" pitchFamily="34" charset="0"/>
                <a:cs typeface="Arial" pitchFamily="34" charset="0"/>
              </a:defRPr>
            </a:lvl4pPr>
            <a:lvl5pPr>
              <a:defRPr>
                <a:latin typeface="Franklin Gothic Book"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Placeholder 1"/>
          <p:cNvSpPr>
            <a:spLocks noGrp="1"/>
          </p:cNvSpPr>
          <p:nvPr>
            <p:ph type="title"/>
          </p:nvPr>
        </p:nvSpPr>
        <p:spPr>
          <a:xfrm>
            <a:off x="1524000" y="152400"/>
            <a:ext cx="7543800" cy="685800"/>
          </a:xfrm>
          <a:prstGeom prst="rect">
            <a:avLst/>
          </a:prstGeom>
        </p:spPr>
        <p:txBody>
          <a:bodyPr rtlCol="0">
            <a:noAutofit/>
          </a:bodyPr>
          <a:lstStyle>
            <a:lvl1pPr algn="l">
              <a:defRPr sz="3200" b="1">
                <a:solidFill>
                  <a:srgbClr val="FFFFFF"/>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306070307"/>
      </p:ext>
    </p:extLst>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Layout 4">
    <p:spTree>
      <p:nvGrpSpPr>
        <p:cNvPr id="1" name=""/>
        <p:cNvGrpSpPr/>
        <p:nvPr/>
      </p:nvGrpSpPr>
      <p:grpSpPr>
        <a:xfrm>
          <a:off x="0" y="0"/>
          <a:ext cx="0" cy="0"/>
          <a:chOff x="0" y="0"/>
          <a:chExt cx="0" cy="0"/>
        </a:xfrm>
      </p:grpSpPr>
      <p:sp>
        <p:nvSpPr>
          <p:cNvPr id="4" name="Rectangle 3"/>
          <p:cNvSpPr/>
          <p:nvPr/>
        </p:nvSpPr>
        <p:spPr>
          <a:xfrm>
            <a:off x="1752600" y="0"/>
            <a:ext cx="7391400" cy="99060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6" descr="dchllogo_center_white.eps"/>
          <p:cNvPicPr>
            <a:picLocks noChangeAspect="1"/>
          </p:cNvPicPr>
          <p:nvPr/>
        </p:nvPicPr>
        <p:blipFill>
          <a:blip r:embed="rId2" cstate="print">
            <a:extLst>
              <a:ext uri="{28A0092B-C50C-407E-A947-70E740481C1C}">
                <a14:useLocalDpi xmlns:a14="http://schemas.microsoft.com/office/drawing/2010/main"/>
              </a:ext>
            </a:extLst>
          </a:blip>
          <a:srcRect l="20297" r="35789" b="43478"/>
          <a:stretch>
            <a:fillRect/>
          </a:stretch>
        </p:blipFill>
        <p:spPr bwMode="auto">
          <a:xfrm>
            <a:off x="7686675" y="76200"/>
            <a:ext cx="1457325" cy="950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descr="SPH-Aus_2c_hor+below_pms.eps"/>
          <p:cNvPicPr>
            <a:picLocks noChangeAspect="1"/>
          </p:cNvPicPr>
          <p:nvPr/>
        </p:nvPicPr>
        <p:blipFill rotWithShape="1">
          <a:blip r:embed="rId3" cstate="print">
            <a:extLst>
              <a:ext uri="{28A0092B-C50C-407E-A947-70E740481C1C}">
                <a14:useLocalDpi xmlns:a14="http://schemas.microsoft.com/office/drawing/2010/main"/>
              </a:ext>
            </a:extLst>
          </a:blip>
          <a:srcRect b="13060"/>
          <a:stretch/>
        </p:blipFill>
        <p:spPr bwMode="auto">
          <a:xfrm>
            <a:off x="76200" y="6411913"/>
            <a:ext cx="8382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0" name="Straight Connector 9"/>
          <p:cNvCxnSpPr/>
          <p:nvPr/>
        </p:nvCxnSpPr>
        <p:spPr>
          <a:xfrm flipH="1">
            <a:off x="990600" y="6446838"/>
            <a:ext cx="0" cy="381000"/>
          </a:xfrm>
          <a:prstGeom prst="line">
            <a:avLst/>
          </a:prstGeom>
          <a:ln w="31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dchllogo_center_color.eps"/>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066800" y="6410325"/>
            <a:ext cx="838200" cy="420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Content Placeholder 2"/>
          <p:cNvSpPr>
            <a:spLocks noGrp="1"/>
          </p:cNvSpPr>
          <p:nvPr>
            <p:ph idx="1"/>
          </p:nvPr>
        </p:nvSpPr>
        <p:spPr>
          <a:xfrm>
            <a:off x="1981200" y="990600"/>
            <a:ext cx="7010400" cy="5791200"/>
          </a:xfrm>
        </p:spPr>
        <p:txBody>
          <a:bodyPr/>
          <a:lstStyle>
            <a:lvl1pPr>
              <a:defRPr>
                <a:latin typeface="Franklin Gothic Book" pitchFamily="34" charset="0"/>
                <a:cs typeface="Arial" pitchFamily="34" charset="0"/>
              </a:defRPr>
            </a:lvl1pPr>
            <a:lvl2pPr>
              <a:defRPr>
                <a:latin typeface="Franklin Gothic Book" pitchFamily="34" charset="0"/>
                <a:cs typeface="Arial" pitchFamily="34" charset="0"/>
              </a:defRPr>
            </a:lvl2pPr>
            <a:lvl3pPr>
              <a:defRPr>
                <a:latin typeface="Franklin Gothic Book" pitchFamily="34" charset="0"/>
                <a:cs typeface="Arial" pitchFamily="34" charset="0"/>
              </a:defRPr>
            </a:lvl3pPr>
            <a:lvl4pPr>
              <a:defRPr>
                <a:latin typeface="Franklin Gothic Book" pitchFamily="34" charset="0"/>
                <a:cs typeface="Arial" pitchFamily="34" charset="0"/>
              </a:defRPr>
            </a:lvl4pPr>
            <a:lvl5pPr>
              <a:defRPr>
                <a:latin typeface="Franklin Gothic Book"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Placeholder 1"/>
          <p:cNvSpPr>
            <a:spLocks noGrp="1"/>
          </p:cNvSpPr>
          <p:nvPr>
            <p:ph type="title"/>
          </p:nvPr>
        </p:nvSpPr>
        <p:spPr>
          <a:xfrm>
            <a:off x="1981200" y="152400"/>
            <a:ext cx="5791200" cy="685800"/>
          </a:xfrm>
          <a:prstGeom prst="rect">
            <a:avLst/>
          </a:prstGeom>
        </p:spPr>
        <p:txBody>
          <a:bodyPr rtlCol="0">
            <a:noAutofit/>
          </a:bodyPr>
          <a:lstStyle>
            <a:lvl1pPr algn="l">
              <a:defRPr sz="3200" b="1">
                <a:solidFill>
                  <a:srgbClr val="FFFFFF"/>
                </a:solidFill>
              </a:defRPr>
            </a:lvl1pPr>
          </a:lstStyle>
          <a:p>
            <a:r>
              <a:rPr lang="en-US" smtClean="0"/>
              <a:t>Click to edit Master title style</a:t>
            </a:r>
            <a:endParaRPr lang="en-US" dirty="0"/>
          </a:p>
        </p:txBody>
      </p:sp>
      <p:pic>
        <p:nvPicPr>
          <p:cNvPr id="2" name="Picture 1" descr="DellCenter_2.jpg"/>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0" y="-7384"/>
            <a:ext cx="1916283" cy="6362418"/>
          </a:xfrm>
          <a:prstGeom prst="rect">
            <a:avLst/>
          </a:prstGeom>
        </p:spPr>
      </p:pic>
    </p:spTree>
    <p:extLst>
      <p:ext uri="{BB962C8B-B14F-4D97-AF65-F5344CB8AC3E}">
        <p14:creationId xmlns:p14="http://schemas.microsoft.com/office/powerpoint/2010/main" val="1967751408"/>
      </p:ext>
    </p:extLst>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533400"/>
            <a:ext cx="8229600" cy="884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Franklin Gothic Book" pitchFamily="34" charset="0"/>
                <a:ea typeface="+mn-ea"/>
                <a:cs typeface="+mn-cs"/>
              </a:defRPr>
            </a:lvl1pPr>
          </a:lstStyle>
          <a:p>
            <a:fld id="{2CB656FD-EAA4-41F0-9A60-F3A2EFDD849F}" type="datetimeFigureOut">
              <a:rPr lang="en-US" smtClean="0"/>
              <a:t>10/31/2016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Franklin Gothic Book" pitchFamily="34" charset="0"/>
                <a:ea typeface="+mn-ea"/>
                <a:cs typeface="+mn-cs"/>
              </a:defRPr>
            </a:lvl1pPr>
          </a:lstStyle>
          <a:p>
            <a:endParaRPr lang="en-US"/>
          </a:p>
        </p:txBody>
      </p:sp>
    </p:spTree>
  </p:cSld>
  <p:clrMap bg1="lt1" tx1="dk1" bg2="lt2" tx2="dk2" accent1="accent1" accent2="accent2" accent3="accent3" accent4="accent4" accent5="accent5" accent6="accent6" hlink="hlink" folHlink="folHlink"/>
  <p:sldLayoutIdLst>
    <p:sldLayoutId id="2147483661" r:id="rId1"/>
    <p:sldLayoutId id="2147483679"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Lst>
  <p:transition advClick="0"/>
  <p:timing>
    <p:tnLst>
      <p:par>
        <p:cTn id="1" dur="indefinite" restart="never" nodeType="tmRoot"/>
      </p:par>
    </p:tnLst>
  </p:timing>
  <p:txStyles>
    <p:titleStyle>
      <a:lvl1pPr algn="ctr" rtl="0" eaLnBrk="1" fontAlgn="base" hangingPunct="1">
        <a:spcBef>
          <a:spcPct val="0"/>
        </a:spcBef>
        <a:spcAft>
          <a:spcPct val="0"/>
        </a:spcAft>
        <a:defRPr sz="3600" b="1" kern="1200">
          <a:solidFill>
            <a:schemeClr val="bg1"/>
          </a:solidFill>
          <a:latin typeface="Franklin Gothic Book" pitchFamily="34" charset="0"/>
          <a:ea typeface="ＭＳ Ｐゴシック" charset="0"/>
          <a:cs typeface="ＭＳ Ｐゴシック" charset="0"/>
        </a:defRPr>
      </a:lvl1pPr>
      <a:lvl2pPr algn="ctr" rtl="0" eaLnBrk="1" fontAlgn="base" hangingPunct="1">
        <a:spcBef>
          <a:spcPct val="0"/>
        </a:spcBef>
        <a:spcAft>
          <a:spcPct val="0"/>
        </a:spcAft>
        <a:defRPr sz="3600" b="1">
          <a:solidFill>
            <a:schemeClr val="bg1"/>
          </a:solidFill>
          <a:latin typeface="Franklin Gothic Book" charset="0"/>
          <a:ea typeface="ＭＳ Ｐゴシック" charset="0"/>
          <a:cs typeface="ＭＳ Ｐゴシック" charset="0"/>
        </a:defRPr>
      </a:lvl2pPr>
      <a:lvl3pPr algn="ctr" rtl="0" eaLnBrk="1" fontAlgn="base" hangingPunct="1">
        <a:spcBef>
          <a:spcPct val="0"/>
        </a:spcBef>
        <a:spcAft>
          <a:spcPct val="0"/>
        </a:spcAft>
        <a:defRPr sz="3600" b="1">
          <a:solidFill>
            <a:schemeClr val="bg1"/>
          </a:solidFill>
          <a:latin typeface="Franklin Gothic Book" charset="0"/>
          <a:ea typeface="ＭＳ Ｐゴシック" charset="0"/>
          <a:cs typeface="ＭＳ Ｐゴシック" charset="0"/>
        </a:defRPr>
      </a:lvl3pPr>
      <a:lvl4pPr algn="ctr" rtl="0" eaLnBrk="1" fontAlgn="base" hangingPunct="1">
        <a:spcBef>
          <a:spcPct val="0"/>
        </a:spcBef>
        <a:spcAft>
          <a:spcPct val="0"/>
        </a:spcAft>
        <a:defRPr sz="3600" b="1">
          <a:solidFill>
            <a:schemeClr val="bg1"/>
          </a:solidFill>
          <a:latin typeface="Franklin Gothic Book" charset="0"/>
          <a:ea typeface="ＭＳ Ｐゴシック" charset="0"/>
          <a:cs typeface="ＭＳ Ｐゴシック" charset="0"/>
        </a:defRPr>
      </a:lvl4pPr>
      <a:lvl5pPr algn="ctr" rtl="0" eaLnBrk="1" fontAlgn="base" hangingPunct="1">
        <a:spcBef>
          <a:spcPct val="0"/>
        </a:spcBef>
        <a:spcAft>
          <a:spcPct val="0"/>
        </a:spcAft>
        <a:defRPr sz="3600" b="1">
          <a:solidFill>
            <a:schemeClr val="bg1"/>
          </a:solidFill>
          <a:latin typeface="Franklin Gothic Book" charset="0"/>
          <a:ea typeface="ＭＳ Ｐゴシック" charset="0"/>
          <a:cs typeface="ＭＳ Ｐゴシック" charset="0"/>
        </a:defRPr>
      </a:lvl5pPr>
      <a:lvl6pPr marL="457200" algn="ctr" rtl="0" eaLnBrk="1" fontAlgn="base" hangingPunct="1">
        <a:spcBef>
          <a:spcPct val="0"/>
        </a:spcBef>
        <a:spcAft>
          <a:spcPct val="0"/>
        </a:spcAft>
        <a:defRPr sz="3600" b="1">
          <a:solidFill>
            <a:schemeClr val="bg2"/>
          </a:solidFill>
          <a:latin typeface="Franklin Gothic Book" charset="0"/>
          <a:ea typeface="ＭＳ Ｐゴシック" charset="0"/>
          <a:cs typeface="ＭＳ Ｐゴシック" charset="0"/>
        </a:defRPr>
      </a:lvl6pPr>
      <a:lvl7pPr marL="914400" algn="ctr" rtl="0" eaLnBrk="1" fontAlgn="base" hangingPunct="1">
        <a:spcBef>
          <a:spcPct val="0"/>
        </a:spcBef>
        <a:spcAft>
          <a:spcPct val="0"/>
        </a:spcAft>
        <a:defRPr sz="3600" b="1">
          <a:solidFill>
            <a:schemeClr val="bg2"/>
          </a:solidFill>
          <a:latin typeface="Franklin Gothic Book" charset="0"/>
          <a:ea typeface="ＭＳ Ｐゴシック" charset="0"/>
          <a:cs typeface="ＭＳ Ｐゴシック" charset="0"/>
        </a:defRPr>
      </a:lvl7pPr>
      <a:lvl8pPr marL="1371600" algn="ctr" rtl="0" eaLnBrk="1" fontAlgn="base" hangingPunct="1">
        <a:spcBef>
          <a:spcPct val="0"/>
        </a:spcBef>
        <a:spcAft>
          <a:spcPct val="0"/>
        </a:spcAft>
        <a:defRPr sz="3600" b="1">
          <a:solidFill>
            <a:schemeClr val="bg2"/>
          </a:solidFill>
          <a:latin typeface="Franklin Gothic Book" charset="0"/>
          <a:ea typeface="ＭＳ Ｐゴシック" charset="0"/>
          <a:cs typeface="ＭＳ Ｐゴシック" charset="0"/>
        </a:defRPr>
      </a:lvl8pPr>
      <a:lvl9pPr marL="1828800" algn="ctr" rtl="0" eaLnBrk="1" fontAlgn="base" hangingPunct="1">
        <a:spcBef>
          <a:spcPct val="0"/>
        </a:spcBef>
        <a:spcAft>
          <a:spcPct val="0"/>
        </a:spcAft>
        <a:defRPr sz="3600" b="1">
          <a:solidFill>
            <a:schemeClr val="bg2"/>
          </a:solidFill>
          <a:latin typeface="Franklin Gothic Book" charset="0"/>
          <a:ea typeface="ＭＳ Ｐゴシック" charset="0"/>
          <a:cs typeface="ＭＳ Ｐゴシック"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Franklin Gothic Book" pitchFamily="34" charset="0"/>
          <a:ea typeface="ＭＳ Ｐゴシック" charset="0"/>
          <a:cs typeface="ＭＳ Ｐゴシック"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Franklin Gothic Book" pitchFamily="34" charset="0"/>
          <a:ea typeface="ＭＳ Ｐゴシック" charset="0"/>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Franklin Gothic Book" pitchFamily="34" charset="0"/>
          <a:ea typeface="ＭＳ Ｐゴシック" charset="0"/>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Franklin Gothic Book" pitchFamily="34" charset="0"/>
          <a:ea typeface="ＭＳ Ｐゴシック" charset="0"/>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Franklin Gothic Book" pitchFamily="34" charset="0"/>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14.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4.xml"/><Relationship Id="rId5" Type="http://schemas.openxmlformats.org/officeDocument/2006/relationships/image" Target="../media/image37.jpeg"/><Relationship Id="rId4" Type="http://schemas.openxmlformats.org/officeDocument/2006/relationships/image" Target="../media/image36.jpeg"/></Relationships>
</file>

<file path=ppt/slides/_rels/slide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4.xml"/><Relationship Id="rId4" Type="http://schemas.openxmlformats.org/officeDocument/2006/relationships/image" Target="../media/image4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hyperlink" Target="http://ctanafterschool.com/BOOS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81000" y="2514600"/>
            <a:ext cx="8686800" cy="3200400"/>
          </a:xfrm>
        </p:spPr>
        <p:txBody>
          <a:bodyPr/>
          <a:lstStyle/>
          <a:p>
            <a:pPr>
              <a:spcBef>
                <a:spcPts val="0"/>
              </a:spcBef>
            </a:pPr>
            <a:r>
              <a:rPr lang="en-US" sz="2800" b="1" dirty="0"/>
              <a:t>Promoting child health in the </a:t>
            </a:r>
            <a:r>
              <a:rPr lang="en-US" sz="2800" b="1" dirty="0" smtClean="0"/>
              <a:t>out-of-school-time  </a:t>
            </a:r>
            <a:r>
              <a:rPr lang="en-US" sz="2800" b="1" dirty="0"/>
              <a:t>setting: </a:t>
            </a:r>
            <a:r>
              <a:rPr lang="en-US" sz="2800" b="1" i="1" dirty="0" smtClean="0"/>
              <a:t>Co-learning </a:t>
            </a:r>
            <a:r>
              <a:rPr lang="en-US" sz="2800" b="1" i="1" dirty="0"/>
              <a:t>and participatory action with </a:t>
            </a:r>
            <a:r>
              <a:rPr lang="en-US" sz="2800" b="1" i="1" dirty="0" smtClean="0"/>
              <a:t>                           the </a:t>
            </a:r>
            <a:r>
              <a:rPr lang="en-US" sz="2800" b="1" i="1" dirty="0"/>
              <a:t>Central Texas Afterschool </a:t>
            </a:r>
            <a:r>
              <a:rPr lang="en-US" sz="2800" b="1" i="1" dirty="0" smtClean="0"/>
              <a:t>Network</a:t>
            </a:r>
          </a:p>
          <a:p>
            <a:pPr algn="l">
              <a:spcBef>
                <a:spcPts val="0"/>
              </a:spcBef>
            </a:pPr>
            <a:endParaRPr lang="en-US" sz="1400" i="1" dirty="0"/>
          </a:p>
          <a:p>
            <a:pPr algn="l">
              <a:spcBef>
                <a:spcPts val="0"/>
              </a:spcBef>
            </a:pPr>
            <a:r>
              <a:rPr lang="en-US" sz="2200" dirty="0" smtClean="0"/>
              <a:t>Andrew Springer, </a:t>
            </a:r>
            <a:r>
              <a:rPr lang="en-US" sz="2200" dirty="0" err="1" smtClean="0"/>
              <a:t>DrPH</a:t>
            </a:r>
            <a:r>
              <a:rPr lang="en-US" sz="2200" dirty="0" smtClean="0"/>
              <a:t> 				Heather </a:t>
            </a:r>
            <a:r>
              <a:rPr lang="en-US" sz="2200" dirty="0"/>
              <a:t>Atteberry, </a:t>
            </a:r>
            <a:r>
              <a:rPr lang="en-US" sz="2200" dirty="0" smtClean="0"/>
              <a:t>MPH</a:t>
            </a:r>
          </a:p>
          <a:p>
            <a:pPr algn="l">
              <a:spcBef>
                <a:spcPts val="0"/>
              </a:spcBef>
            </a:pPr>
            <a:r>
              <a:rPr lang="en-US" sz="2200" dirty="0" smtClean="0"/>
              <a:t>Associate Professor</a:t>
            </a:r>
            <a:r>
              <a:rPr lang="en-US" sz="2200" dirty="0"/>
              <a:t>	</a:t>
            </a:r>
            <a:r>
              <a:rPr lang="en-US" sz="2200" dirty="0" smtClean="0"/>
              <a:t>			Center Coordinator</a:t>
            </a:r>
          </a:p>
          <a:p>
            <a:pPr>
              <a:spcBef>
                <a:spcPts val="0"/>
              </a:spcBef>
            </a:pPr>
            <a:r>
              <a:rPr lang="en-US" sz="2200" dirty="0" smtClean="0"/>
              <a:t>Michael </a:t>
            </a:r>
            <a:r>
              <a:rPr lang="en-US" sz="2200" dirty="0"/>
              <a:t>&amp; Susan Dell Center for Healthy Living - </a:t>
            </a:r>
            <a:r>
              <a:rPr lang="en-US" sz="2200" dirty="0" smtClean="0"/>
              <a:t>                                </a:t>
            </a:r>
            <a:r>
              <a:rPr lang="en-US" sz="2200" dirty="0" err="1" smtClean="0"/>
              <a:t>UTHealth</a:t>
            </a:r>
            <a:r>
              <a:rPr lang="en-US" sz="2200" dirty="0" smtClean="0"/>
              <a:t> </a:t>
            </a:r>
            <a:r>
              <a:rPr lang="en-US" sz="2200" dirty="0"/>
              <a:t>School of Public </a:t>
            </a:r>
            <a:r>
              <a:rPr lang="en-US" sz="2200" dirty="0" smtClean="0"/>
              <a:t>Health-Austin</a:t>
            </a:r>
            <a:endParaRPr lang="en-US" sz="2000" i="1" dirty="0" smtClean="0"/>
          </a:p>
          <a:p>
            <a:pPr>
              <a:spcBef>
                <a:spcPts val="0"/>
              </a:spcBef>
            </a:pPr>
            <a:r>
              <a:rPr lang="en-US" sz="2000" i="1" dirty="0" smtClean="0"/>
              <a:t>Southern Obesity Summit, </a:t>
            </a:r>
            <a:r>
              <a:rPr lang="en-US" sz="2000" dirty="0" smtClean="0"/>
              <a:t>Houston, Texas, November 2016</a:t>
            </a:r>
            <a:endParaRPr lang="en-US" sz="2000" dirty="0"/>
          </a:p>
        </p:txBody>
      </p:sp>
      <p:pic>
        <p:nvPicPr>
          <p:cNvPr id="4" name="Picture 3" descr="E:\CTAN and OST\St Davids Foundation Submission\Intervention\BOOST_Logo Update_May 26 2015.png"/>
          <p:cNvPicPr/>
          <p:nvPr/>
        </p:nvPicPr>
        <p:blipFill>
          <a:blip r:embed="rId2">
            <a:extLst>
              <a:ext uri="{28A0092B-C50C-407E-A947-70E740481C1C}">
                <a14:useLocalDpi xmlns:a14="http://schemas.microsoft.com/office/drawing/2010/main" val="0"/>
              </a:ext>
            </a:extLst>
          </a:blip>
          <a:srcRect/>
          <a:stretch>
            <a:fillRect/>
          </a:stretch>
        </p:blipFill>
        <p:spPr bwMode="auto">
          <a:xfrm>
            <a:off x="2667001" y="116186"/>
            <a:ext cx="4267200" cy="2322214"/>
          </a:xfrm>
          <a:prstGeom prst="rect">
            <a:avLst/>
          </a:prstGeom>
          <a:noFill/>
          <a:ln>
            <a:noFill/>
          </a:ln>
        </p:spPr>
      </p:pic>
    </p:spTree>
    <p:extLst>
      <p:ext uri="{BB962C8B-B14F-4D97-AF65-F5344CB8AC3E}">
        <p14:creationId xmlns:p14="http://schemas.microsoft.com/office/powerpoint/2010/main" val="1961230658"/>
      </p:ext>
    </p:extLst>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48389" y="990600"/>
            <a:ext cx="6019800" cy="5752571"/>
          </a:xfrm>
        </p:spPr>
        <p:txBody>
          <a:bodyPr/>
          <a:lstStyle/>
          <a:p>
            <a:pPr marL="0" indent="0">
              <a:buNone/>
            </a:pPr>
            <a:r>
              <a:rPr lang="en-US" sz="2300" b="1" dirty="0"/>
              <a:t>Ecological Model of Active Living </a:t>
            </a:r>
            <a:r>
              <a:rPr lang="en-US" sz="1400" dirty="0"/>
              <a:t>(</a:t>
            </a:r>
            <a:r>
              <a:rPr lang="en-US" sz="1400" dirty="0" err="1"/>
              <a:t>Sallis</a:t>
            </a:r>
            <a:r>
              <a:rPr lang="en-US" sz="1400" dirty="0"/>
              <a:t> et al., </a:t>
            </a:r>
            <a:r>
              <a:rPr lang="en-US" sz="1400" dirty="0" smtClean="0"/>
              <a:t>2006</a:t>
            </a:r>
            <a:r>
              <a:rPr lang="en-US" sz="1400" baseline="30000" dirty="0" smtClean="0"/>
              <a:t>1</a:t>
            </a:r>
            <a:r>
              <a:rPr lang="en-US" sz="1400" dirty="0" smtClean="0"/>
              <a:t>):</a:t>
            </a:r>
          </a:p>
          <a:p>
            <a:r>
              <a:rPr lang="en-US" sz="2300" dirty="0" smtClean="0"/>
              <a:t>Settings &amp; Environments                           </a:t>
            </a:r>
            <a:r>
              <a:rPr lang="en-US" sz="2300" i="1" dirty="0" smtClean="0"/>
              <a:t>(policy, social/org., information, built)</a:t>
            </a:r>
          </a:p>
          <a:p>
            <a:r>
              <a:rPr lang="en-US" sz="2200" i="1" dirty="0" smtClean="0"/>
              <a:t>Must move beyond schools in order to impact obesity &amp; related behaviors</a:t>
            </a:r>
            <a:r>
              <a:rPr lang="en-US" sz="2300" i="1" baseline="30000" dirty="0" smtClean="0"/>
              <a:t>2,3</a:t>
            </a:r>
          </a:p>
          <a:p>
            <a:pPr marL="0" indent="0">
              <a:buNone/>
            </a:pPr>
            <a:endParaRPr lang="en-US" sz="800" b="1" dirty="0"/>
          </a:p>
          <a:p>
            <a:pPr marL="0" indent="0">
              <a:buNone/>
            </a:pPr>
            <a:r>
              <a:rPr lang="en-US" sz="2300" b="1" dirty="0" smtClean="0"/>
              <a:t>Central Texas Afterschool Network </a:t>
            </a:r>
            <a:r>
              <a:rPr lang="en-US" sz="2300" dirty="0" smtClean="0"/>
              <a:t>(CTAN)*</a:t>
            </a:r>
          </a:p>
          <a:p>
            <a:r>
              <a:rPr lang="en-US" sz="2200" dirty="0" smtClean="0"/>
              <a:t>2013: 34 organizations &amp; &gt;60 program sites in central Texas (~12,000 children) </a:t>
            </a:r>
          </a:p>
          <a:p>
            <a:pPr marL="0" indent="0">
              <a:buNone/>
            </a:pPr>
            <a:r>
              <a:rPr lang="en-US" sz="2000" i="1" dirty="0" smtClean="0"/>
              <a:t>     </a:t>
            </a:r>
            <a:r>
              <a:rPr lang="en-US" sz="1900" i="1" dirty="0" smtClean="0"/>
              <a:t>*(2015 to present: Learn All The Time)</a:t>
            </a:r>
          </a:p>
          <a:p>
            <a:pPr marL="0" indent="0">
              <a:buNone/>
            </a:pPr>
            <a:endParaRPr lang="en-US" sz="800" dirty="0" smtClean="0"/>
          </a:p>
          <a:p>
            <a:pPr marL="0" indent="0">
              <a:buNone/>
            </a:pPr>
            <a:r>
              <a:rPr lang="en-US" sz="2300" b="1" dirty="0" smtClean="0"/>
              <a:t>Formation of CTAN child health committee</a:t>
            </a:r>
            <a:endParaRPr lang="en-US" sz="2300" b="1" dirty="0"/>
          </a:p>
          <a:p>
            <a:pPr>
              <a:spcBef>
                <a:spcPts val="0"/>
              </a:spcBef>
            </a:pPr>
            <a:r>
              <a:rPr lang="en-US" sz="2200" dirty="0" smtClean="0"/>
              <a:t>~10 members (6 organizations)</a:t>
            </a:r>
          </a:p>
          <a:p>
            <a:pPr>
              <a:spcBef>
                <a:spcPts val="0"/>
              </a:spcBef>
            </a:pPr>
            <a:r>
              <a:rPr lang="en-US" sz="2200" dirty="0" smtClean="0"/>
              <a:t>Exploration of OST program policies for:</a:t>
            </a:r>
          </a:p>
          <a:p>
            <a:pPr lvl="1">
              <a:spcBef>
                <a:spcPts val="0"/>
              </a:spcBef>
            </a:pPr>
            <a:r>
              <a:rPr lang="en-US" sz="1900" dirty="0"/>
              <a:t>p</a:t>
            </a:r>
            <a:r>
              <a:rPr lang="en-US" sz="1900" dirty="0" smtClean="0"/>
              <a:t>hysical activity, healthy eating, SEL</a:t>
            </a:r>
          </a:p>
          <a:p>
            <a:pPr marL="457200" lvl="1" indent="0">
              <a:spcBef>
                <a:spcPts val="0"/>
              </a:spcBef>
              <a:buNone/>
            </a:pPr>
            <a:endParaRPr lang="en-US" sz="800" dirty="0" smtClean="0"/>
          </a:p>
          <a:p>
            <a:pPr>
              <a:spcBef>
                <a:spcPts val="0"/>
              </a:spcBef>
            </a:pPr>
            <a:r>
              <a:rPr lang="en-US" sz="2200" dirty="0" smtClean="0"/>
              <a:t>CTAN BOOST Grant: St. David’s Foundation 	</a:t>
            </a:r>
            <a:endParaRPr lang="en-US" sz="2200" dirty="0"/>
          </a:p>
        </p:txBody>
      </p:sp>
      <p:sp>
        <p:nvSpPr>
          <p:cNvPr id="4" name="Title 3"/>
          <p:cNvSpPr>
            <a:spLocks noGrp="1"/>
          </p:cNvSpPr>
          <p:nvPr>
            <p:ph type="title"/>
          </p:nvPr>
        </p:nvSpPr>
        <p:spPr>
          <a:xfrm>
            <a:off x="152400" y="152400"/>
            <a:ext cx="5562600" cy="685800"/>
          </a:xfrm>
        </p:spPr>
        <p:txBody>
          <a:bodyPr/>
          <a:lstStyle/>
          <a:p>
            <a:r>
              <a:rPr lang="en-US" sz="3600" dirty="0" smtClean="0"/>
              <a:t>Background</a:t>
            </a:r>
            <a:endParaRPr lang="en-US" sz="3600" b="0" dirty="0"/>
          </a:p>
        </p:txBody>
      </p:sp>
      <p:sp>
        <p:nvSpPr>
          <p:cNvPr id="6" name="Rectangle 5"/>
          <p:cNvSpPr/>
          <p:nvPr/>
        </p:nvSpPr>
        <p:spPr>
          <a:xfrm>
            <a:off x="6019800" y="1676400"/>
            <a:ext cx="2819400" cy="4893648"/>
          </a:xfrm>
          <a:prstGeom prst="rect">
            <a:avLst/>
          </a:prstGeom>
          <a:ln w="28575">
            <a:solidFill>
              <a:schemeClr val="tx1"/>
            </a:solidFill>
          </a:ln>
        </p:spPr>
        <p:txBody>
          <a:bodyPr wrap="square">
            <a:spAutoFit/>
          </a:bodyPr>
          <a:lstStyle/>
          <a:p>
            <a:r>
              <a:rPr lang="en-US" sz="2400" b="1" i="1" dirty="0" smtClean="0">
                <a:latin typeface="Franklin Gothic Book" panose="020B0503020102020204" pitchFamily="34" charset="0"/>
              </a:rPr>
              <a:t>CTAN BOOST Team</a:t>
            </a:r>
          </a:p>
          <a:p>
            <a:pPr marL="285750" indent="-285750">
              <a:buFont typeface="Arial" panose="020B0604020202020204" pitchFamily="34" charset="0"/>
              <a:buChar char="•"/>
            </a:pPr>
            <a:r>
              <a:rPr lang="en-US" dirty="0" smtClean="0">
                <a:latin typeface="Franklin Gothic Book" panose="020B0503020102020204" pitchFamily="34" charset="0"/>
              </a:rPr>
              <a:t>Angel </a:t>
            </a:r>
            <a:r>
              <a:rPr lang="en-US" dirty="0" err="1">
                <a:latin typeface="Franklin Gothic Book" panose="020B0503020102020204" pitchFamily="34" charset="0"/>
              </a:rPr>
              <a:t>Toscano</a:t>
            </a:r>
            <a:r>
              <a:rPr lang="en-US" dirty="0">
                <a:latin typeface="Franklin Gothic Book" panose="020B0503020102020204" pitchFamily="34" charset="0"/>
              </a:rPr>
              <a:t> </a:t>
            </a:r>
            <a:r>
              <a:rPr lang="en-US" dirty="0" smtClean="0">
                <a:latin typeface="Franklin Gothic Book" panose="020B0503020102020204" pitchFamily="34" charset="0"/>
              </a:rPr>
              <a:t>             (ITS TIME TEXAS) (Chair)</a:t>
            </a:r>
          </a:p>
          <a:p>
            <a:pPr marL="285750" indent="-285750">
              <a:buFont typeface="Arial" panose="020B0604020202020204" pitchFamily="34" charset="0"/>
              <a:buChar char="•"/>
            </a:pPr>
            <a:r>
              <a:rPr lang="en-US" dirty="0">
                <a:latin typeface="Franklin Gothic Book" panose="020B0503020102020204" pitchFamily="34" charset="0"/>
              </a:rPr>
              <a:t>Eric </a:t>
            </a:r>
            <a:r>
              <a:rPr lang="en-US" dirty="0" err="1">
                <a:latin typeface="Franklin Gothic Book" panose="020B0503020102020204" pitchFamily="34" charset="0"/>
              </a:rPr>
              <a:t>Imhof</a:t>
            </a:r>
            <a:r>
              <a:rPr lang="en-US" dirty="0">
                <a:latin typeface="Franklin Gothic Book" panose="020B0503020102020204" pitchFamily="34" charset="0"/>
              </a:rPr>
              <a:t> </a:t>
            </a:r>
            <a:r>
              <a:rPr lang="en-US" dirty="0" smtClean="0">
                <a:latin typeface="Franklin Gothic Book" panose="020B0503020102020204" pitchFamily="34" charset="0"/>
              </a:rPr>
              <a:t>                (Camp Fire Central Texas)</a:t>
            </a:r>
            <a:endParaRPr lang="en-US" dirty="0">
              <a:latin typeface="Franklin Gothic Book" panose="020B0503020102020204" pitchFamily="34" charset="0"/>
            </a:endParaRPr>
          </a:p>
          <a:p>
            <a:pPr marL="285750" indent="-285750">
              <a:buFont typeface="Arial" panose="020B0604020202020204" pitchFamily="34" charset="0"/>
              <a:buChar char="•"/>
            </a:pPr>
            <a:r>
              <a:rPr lang="en-US" dirty="0">
                <a:latin typeface="Franklin Gothic Book" panose="020B0503020102020204" pitchFamily="34" charset="0"/>
              </a:rPr>
              <a:t>Edna Parra (DVISD)</a:t>
            </a:r>
          </a:p>
          <a:p>
            <a:pPr marL="285750" indent="-285750">
              <a:buFont typeface="Arial" panose="020B0604020202020204" pitchFamily="34" charset="0"/>
              <a:buChar char="•"/>
            </a:pPr>
            <a:r>
              <a:rPr lang="en-US" dirty="0">
                <a:latin typeface="Franklin Gothic Book" panose="020B0503020102020204" pitchFamily="34" charset="0"/>
              </a:rPr>
              <a:t>Sarah </a:t>
            </a:r>
            <a:r>
              <a:rPr lang="en-US" dirty="0" err="1">
                <a:latin typeface="Franklin Gothic Book" panose="020B0503020102020204" pitchFamily="34" charset="0"/>
              </a:rPr>
              <a:t>Rinner</a:t>
            </a:r>
            <a:r>
              <a:rPr lang="en-US" dirty="0">
                <a:latin typeface="Franklin Gothic Book" panose="020B0503020102020204" pitchFamily="34" charset="0"/>
              </a:rPr>
              <a:t> </a:t>
            </a:r>
            <a:r>
              <a:rPr lang="en-US" dirty="0" smtClean="0">
                <a:latin typeface="Franklin Gothic Book" panose="020B0503020102020204" pitchFamily="34" charset="0"/>
              </a:rPr>
              <a:t>      (</a:t>
            </a:r>
            <a:r>
              <a:rPr lang="en-US" dirty="0">
                <a:latin typeface="Franklin Gothic Book" panose="020B0503020102020204" pitchFamily="34" charset="0"/>
              </a:rPr>
              <a:t>Creative Action)</a:t>
            </a:r>
          </a:p>
          <a:p>
            <a:pPr marL="285750" indent="-285750">
              <a:buFont typeface="Arial" panose="020B0604020202020204" pitchFamily="34" charset="0"/>
              <a:buChar char="•"/>
            </a:pPr>
            <a:r>
              <a:rPr lang="en-US" dirty="0" smtClean="0">
                <a:latin typeface="Franklin Gothic Book" panose="020B0503020102020204" pitchFamily="34" charset="0"/>
              </a:rPr>
              <a:t>Michael </a:t>
            </a:r>
            <a:r>
              <a:rPr lang="en-US" dirty="0" err="1">
                <a:latin typeface="Franklin Gothic Book" panose="020B0503020102020204" pitchFamily="34" charset="0"/>
              </a:rPr>
              <a:t>Thielvoldt</a:t>
            </a:r>
            <a:r>
              <a:rPr lang="en-US" dirty="0">
                <a:latin typeface="Franklin Gothic Book" panose="020B0503020102020204" pitchFamily="34" charset="0"/>
              </a:rPr>
              <a:t> </a:t>
            </a:r>
            <a:r>
              <a:rPr lang="en-US" dirty="0" smtClean="0">
                <a:latin typeface="Franklin Gothic Book" panose="020B0503020102020204" pitchFamily="34" charset="0"/>
              </a:rPr>
              <a:t>        (</a:t>
            </a:r>
            <a:r>
              <a:rPr lang="en-US" dirty="0">
                <a:latin typeface="Franklin Gothic Book" panose="020B0503020102020204" pitchFamily="34" charset="0"/>
              </a:rPr>
              <a:t>TX </a:t>
            </a:r>
            <a:r>
              <a:rPr lang="en-US" dirty="0" err="1">
                <a:latin typeface="Franklin Gothic Book" panose="020B0503020102020204" pitchFamily="34" charset="0"/>
              </a:rPr>
              <a:t>Agrilife</a:t>
            </a:r>
            <a:r>
              <a:rPr lang="en-US" dirty="0">
                <a:latin typeface="Franklin Gothic Book" panose="020B0503020102020204" pitchFamily="34" charset="0"/>
              </a:rPr>
              <a:t>)</a:t>
            </a:r>
          </a:p>
          <a:p>
            <a:pPr marL="285750" indent="-285750">
              <a:buFont typeface="Arial" panose="020B0604020202020204" pitchFamily="34" charset="0"/>
              <a:buChar char="•"/>
            </a:pPr>
            <a:r>
              <a:rPr lang="en-US" dirty="0" smtClean="0">
                <a:latin typeface="Franklin Gothic Book" panose="020B0503020102020204" pitchFamily="34" charset="0"/>
              </a:rPr>
              <a:t>Andrew </a:t>
            </a:r>
            <a:r>
              <a:rPr lang="en-US" dirty="0">
                <a:latin typeface="Franklin Gothic Book" panose="020B0503020102020204" pitchFamily="34" charset="0"/>
              </a:rPr>
              <a:t>Springer, Heather </a:t>
            </a:r>
            <a:r>
              <a:rPr lang="en-US" dirty="0" err="1">
                <a:latin typeface="Franklin Gothic Book" panose="020B0503020102020204" pitchFamily="34" charset="0"/>
              </a:rPr>
              <a:t>Atteberry</a:t>
            </a:r>
            <a:r>
              <a:rPr lang="en-US" dirty="0">
                <a:latin typeface="Franklin Gothic Book" panose="020B0503020102020204" pitchFamily="34" charset="0"/>
              </a:rPr>
              <a:t>, Lauren </a:t>
            </a:r>
            <a:r>
              <a:rPr lang="en-US" dirty="0" err="1" smtClean="0">
                <a:latin typeface="Franklin Gothic Book" panose="020B0503020102020204" pitchFamily="34" charset="0"/>
              </a:rPr>
              <a:t>Toppenberg</a:t>
            </a:r>
            <a:r>
              <a:rPr lang="en-US" dirty="0">
                <a:latin typeface="Franklin Gothic Book" panose="020B0503020102020204" pitchFamily="34" charset="0"/>
              </a:rPr>
              <a:t>, Kelli Lovelace &amp; Kelsey Herron (</a:t>
            </a:r>
            <a:r>
              <a:rPr lang="en-US" dirty="0" err="1" smtClean="0">
                <a:latin typeface="Franklin Gothic Book" panose="020B0503020102020204" pitchFamily="34" charset="0"/>
              </a:rPr>
              <a:t>UTHealth</a:t>
            </a:r>
            <a:r>
              <a:rPr lang="en-US" dirty="0" smtClean="0">
                <a:latin typeface="Franklin Gothic Book" panose="020B0503020102020204" pitchFamily="34" charset="0"/>
              </a:rPr>
              <a:t> School of Public Health)</a:t>
            </a:r>
            <a:endParaRPr lang="en-US" dirty="0">
              <a:latin typeface="Franklin Gothic Book" panose="020B0503020102020204" pitchFamily="34" charset="0"/>
            </a:endParaRPr>
          </a:p>
        </p:txBody>
      </p:sp>
    </p:spTree>
    <p:extLst>
      <p:ext uri="{BB962C8B-B14F-4D97-AF65-F5344CB8AC3E}">
        <p14:creationId xmlns:p14="http://schemas.microsoft.com/office/powerpoint/2010/main" val="3376411353"/>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8" end="8"/>
                                            </p:txEl>
                                          </p:spTgt>
                                        </p:tgtEl>
                                        <p:attrNameLst>
                                          <p:attrName>style.visibility</p:attrName>
                                        </p:attrNameLst>
                                      </p:cBhvr>
                                      <p:to>
                                        <p:strVal val="visible"/>
                                      </p:to>
                                    </p:set>
                                    <p:anim calcmode="lin" valueType="num">
                                      <p:cBhvr additive="base">
                                        <p:cTn id="7"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8" end="8"/>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9" end="9"/>
                                            </p:txEl>
                                          </p:spTgt>
                                        </p:tgtEl>
                                        <p:attrNameLst>
                                          <p:attrName>style.visibility</p:attrName>
                                        </p:attrNameLst>
                                      </p:cBhvr>
                                      <p:to>
                                        <p:strVal val="visible"/>
                                      </p:to>
                                    </p:set>
                                    <p:anim calcmode="lin" valueType="num">
                                      <p:cBhvr additive="base">
                                        <p:cTn id="11"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9" end="9"/>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10" end="10"/>
                                            </p:txEl>
                                          </p:spTgt>
                                        </p:tgtEl>
                                        <p:attrNameLst>
                                          <p:attrName>style.visibility</p:attrName>
                                        </p:attrNameLst>
                                      </p:cBhvr>
                                      <p:to>
                                        <p:strVal val="visible"/>
                                      </p:to>
                                    </p:set>
                                    <p:anim calcmode="lin" valueType="num">
                                      <p:cBhvr additive="base">
                                        <p:cTn id="15"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10" end="10"/>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11" end="11"/>
                                            </p:txEl>
                                          </p:spTgt>
                                        </p:tgtEl>
                                        <p:attrNameLst>
                                          <p:attrName>style.visibility</p:attrName>
                                        </p:attrNameLst>
                                      </p:cBhvr>
                                      <p:to>
                                        <p:strVal val="visible"/>
                                      </p:to>
                                    </p:set>
                                    <p:anim calcmode="lin" valueType="num">
                                      <p:cBhvr additive="base">
                                        <p:cTn id="19"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1" end="1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13" end="13"/>
                                            </p:txEl>
                                          </p:spTgt>
                                        </p:tgtEl>
                                        <p:attrNameLst>
                                          <p:attrName>style.visibility</p:attrName>
                                        </p:attrNameLst>
                                      </p:cBhvr>
                                      <p:to>
                                        <p:strVal val="visible"/>
                                      </p:to>
                                    </p:set>
                                    <p:anim calcmode="lin" valueType="num">
                                      <p:cBhvr additive="base">
                                        <p:cTn id="23" dur="5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13" end="1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371600"/>
            <a:ext cx="5562600" cy="5666935"/>
          </a:xfrm>
          <a:ln w="28575"/>
        </p:spPr>
        <p:txBody>
          <a:bodyPr/>
          <a:lstStyle/>
          <a:p>
            <a:pPr marL="0" lvl="0" indent="0">
              <a:buNone/>
            </a:pPr>
            <a:r>
              <a:rPr lang="en-US" sz="2800" b="1" dirty="0" smtClean="0"/>
              <a:t>Aims</a:t>
            </a:r>
          </a:p>
          <a:p>
            <a:pPr marL="457200" lvl="0" indent="-457200">
              <a:buAutoNum type="arabicPeriod"/>
            </a:pPr>
            <a:r>
              <a:rPr lang="en-US" sz="2300" dirty="0" smtClean="0"/>
              <a:t>Identify </a:t>
            </a:r>
            <a:r>
              <a:rPr lang="en-US" sz="2300" u="sng" dirty="0"/>
              <a:t>recommended </a:t>
            </a:r>
            <a:r>
              <a:rPr lang="en-US" sz="2300" u="sng" dirty="0" smtClean="0"/>
              <a:t>policies* </a:t>
            </a:r>
            <a:r>
              <a:rPr lang="en-US" sz="2300" u="sng" dirty="0"/>
              <a:t>and best practices </a:t>
            </a:r>
            <a:r>
              <a:rPr lang="en-US" sz="2300" dirty="0"/>
              <a:t>for promoting activity, healthy eating </a:t>
            </a:r>
            <a:r>
              <a:rPr lang="en-US" sz="2300" dirty="0" smtClean="0"/>
              <a:t>&amp; SEL in OST context</a:t>
            </a:r>
            <a:r>
              <a:rPr lang="en-US" sz="2300" dirty="0"/>
              <a:t>.</a:t>
            </a:r>
          </a:p>
          <a:p>
            <a:pPr marL="457200" lvl="0" indent="-457200">
              <a:buAutoNum type="arabicPeriod"/>
            </a:pPr>
            <a:endParaRPr lang="en-US" sz="1200" dirty="0"/>
          </a:p>
          <a:p>
            <a:pPr marL="457200" lvl="0" indent="-457200">
              <a:buAutoNum type="arabicPeriod"/>
            </a:pPr>
            <a:r>
              <a:rPr lang="en-US" sz="2300" dirty="0"/>
              <a:t>Provide </a:t>
            </a:r>
            <a:r>
              <a:rPr lang="en-US" sz="2300" u="sng" dirty="0"/>
              <a:t>co-learning &amp; </a:t>
            </a:r>
            <a:r>
              <a:rPr lang="en-US" sz="2300" u="sng" dirty="0" smtClean="0"/>
              <a:t>best practice </a:t>
            </a:r>
            <a:r>
              <a:rPr lang="en-US" sz="2300" u="sng" dirty="0"/>
              <a:t>workshops </a:t>
            </a:r>
            <a:r>
              <a:rPr lang="en-US" sz="2300" dirty="0"/>
              <a:t>on child health promotion </a:t>
            </a:r>
            <a:r>
              <a:rPr lang="en-US" sz="2300" dirty="0" smtClean="0"/>
              <a:t>for </a:t>
            </a:r>
            <a:r>
              <a:rPr lang="en-US" sz="2300" dirty="0"/>
              <a:t>OST program </a:t>
            </a:r>
            <a:r>
              <a:rPr lang="en-US" sz="2300" dirty="0" smtClean="0"/>
              <a:t>providers (n=10 sites). </a:t>
            </a:r>
            <a:endParaRPr lang="en-US" sz="2300" dirty="0"/>
          </a:p>
          <a:p>
            <a:pPr marL="457200" lvl="0" indent="-457200">
              <a:buAutoNum type="arabicPeriod"/>
            </a:pPr>
            <a:endParaRPr lang="en-US" sz="1200" dirty="0"/>
          </a:p>
          <a:p>
            <a:pPr marL="457200" lvl="0" indent="-457200">
              <a:buAutoNum type="arabicPeriod"/>
            </a:pPr>
            <a:r>
              <a:rPr lang="en-US" sz="2300" u="sng" dirty="0"/>
              <a:t>Evaluate the effects </a:t>
            </a:r>
            <a:r>
              <a:rPr lang="en-US" sz="2300" dirty="0"/>
              <a:t>on increasing children’s physical activity, healthy eating and </a:t>
            </a:r>
            <a:r>
              <a:rPr lang="en-US" sz="2300" dirty="0" smtClean="0"/>
              <a:t>OST social </a:t>
            </a:r>
            <a:r>
              <a:rPr lang="en-US" sz="2300" dirty="0"/>
              <a:t>cohesion</a:t>
            </a:r>
            <a:r>
              <a:rPr lang="en-US" sz="2300" dirty="0" smtClean="0"/>
              <a:t>.</a:t>
            </a:r>
          </a:p>
          <a:p>
            <a:pPr marL="0" lvl="0" indent="0">
              <a:buNone/>
            </a:pPr>
            <a:endParaRPr lang="en-US" sz="800" dirty="0" smtClean="0"/>
          </a:p>
          <a:p>
            <a:pPr marL="0" lvl="0" indent="0">
              <a:buNone/>
            </a:pPr>
            <a:endParaRPr lang="en-US" sz="2400" dirty="0"/>
          </a:p>
        </p:txBody>
      </p:sp>
      <p:sp>
        <p:nvSpPr>
          <p:cNvPr id="3" name="Title 2"/>
          <p:cNvSpPr>
            <a:spLocks noGrp="1"/>
          </p:cNvSpPr>
          <p:nvPr>
            <p:ph type="title"/>
          </p:nvPr>
        </p:nvSpPr>
        <p:spPr/>
        <p:txBody>
          <a:bodyPr/>
          <a:lstStyle/>
          <a:p>
            <a:r>
              <a:rPr lang="en-US" sz="3600" dirty="0" smtClean="0">
                <a:solidFill>
                  <a:schemeClr val="bg1"/>
                </a:solidFill>
              </a:rPr>
              <a:t>CTAN BOOST </a:t>
            </a:r>
            <a:r>
              <a:rPr lang="en-US" sz="3600" dirty="0">
                <a:solidFill>
                  <a:schemeClr val="bg1"/>
                </a:solidFill>
              </a:rPr>
              <a:t>Initiative</a:t>
            </a:r>
          </a:p>
        </p:txBody>
      </p:sp>
      <p:sp>
        <p:nvSpPr>
          <p:cNvPr id="26" name="Content Placeholder 1"/>
          <p:cNvSpPr txBox="1">
            <a:spLocks/>
          </p:cNvSpPr>
          <p:nvPr/>
        </p:nvSpPr>
        <p:spPr bwMode="auto">
          <a:xfrm>
            <a:off x="5503753" y="1579885"/>
            <a:ext cx="3564047" cy="312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Franklin Gothic Book" pitchFamily="34" charset="0"/>
                <a:ea typeface="ＭＳ Ｐゴシック" charset="0"/>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Franklin Gothic Book" pitchFamily="34" charset="0"/>
                <a:ea typeface="ＭＳ Ｐゴシック" charset="0"/>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Franklin Gothic Book" pitchFamily="34" charset="0"/>
                <a:ea typeface="ＭＳ Ｐゴシック" charset="0"/>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Franklin Gothic Book" pitchFamily="34" charset="0"/>
                <a:ea typeface="ＭＳ Ｐゴシック" charset="0"/>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Franklin Gothic Book" pitchFamily="34" charset="0"/>
                <a:ea typeface="ＭＳ Ｐゴシック"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US" sz="2300" b="1" dirty="0" smtClean="0"/>
              <a:t>1.) Physical Activity</a:t>
            </a:r>
          </a:p>
          <a:p>
            <a:r>
              <a:rPr lang="en-US" sz="1500" dirty="0" smtClean="0"/>
              <a:t>30 mins (half day)/ 60 mins (full day):</a:t>
            </a:r>
            <a:endParaRPr lang="en-US" sz="1500" b="1" u="sng" dirty="0" smtClean="0"/>
          </a:p>
          <a:p>
            <a:pPr marL="0" indent="0">
              <a:buFont typeface="Arial" charset="0"/>
              <a:buNone/>
            </a:pPr>
            <a:r>
              <a:rPr lang="en-US" sz="2300" b="1" dirty="0" smtClean="0"/>
              <a:t>2.) Healthy Eating/Snacks</a:t>
            </a:r>
          </a:p>
          <a:p>
            <a:r>
              <a:rPr lang="en-US" sz="1600" dirty="0" smtClean="0"/>
              <a:t>Water, 100% fruit juice, and low or nonfat milk; no SSB</a:t>
            </a:r>
          </a:p>
          <a:p>
            <a:r>
              <a:rPr lang="en-US" sz="1600" dirty="0" smtClean="0"/>
              <a:t>Fruit or vegetable: &gt;=1 day/</a:t>
            </a:r>
            <a:r>
              <a:rPr lang="en-US" sz="1600" dirty="0" err="1" smtClean="0"/>
              <a:t>wk</a:t>
            </a:r>
            <a:endParaRPr lang="en-US" sz="1600" dirty="0" smtClean="0"/>
          </a:p>
          <a:p>
            <a:pPr marL="0" indent="0">
              <a:buNone/>
            </a:pPr>
            <a:r>
              <a:rPr lang="en-US" sz="2200" b="1" dirty="0" smtClean="0"/>
              <a:t>3.) Soc./Emotion. Learning </a:t>
            </a:r>
          </a:p>
          <a:p>
            <a:pPr marL="0" indent="0">
              <a:spcBef>
                <a:spcPts val="0"/>
              </a:spcBef>
              <a:buNone/>
            </a:pPr>
            <a:r>
              <a:rPr lang="en-US" sz="1600" i="1" dirty="0" smtClean="0"/>
              <a:t>Programs support an inclusive and cooperative environment</a:t>
            </a:r>
            <a:endParaRPr lang="en-US" sz="2400" b="1" dirty="0" smtClean="0"/>
          </a:p>
          <a:p>
            <a:pPr marL="0" indent="0">
              <a:buFont typeface="Arial" charset="0"/>
              <a:buNone/>
            </a:pPr>
            <a:r>
              <a:rPr lang="en-US" sz="2300" b="1" dirty="0" smtClean="0"/>
              <a:t>4.) Staff Social Support</a:t>
            </a:r>
          </a:p>
          <a:p>
            <a:pPr marL="0" indent="0">
              <a:buNone/>
            </a:pPr>
            <a:r>
              <a:rPr lang="en-US" sz="1600" i="1" dirty="0" smtClean="0"/>
              <a:t>Staff model healthy behaviors and positive interpersonal skills:</a:t>
            </a:r>
            <a:endParaRPr lang="en-US" sz="1600" dirty="0" smtClean="0"/>
          </a:p>
          <a:p>
            <a:pPr>
              <a:buFont typeface="Arial" panose="020B0604020202020204" pitchFamily="34" charset="0"/>
              <a:buChar char="•"/>
            </a:pPr>
            <a:r>
              <a:rPr lang="en-US" sz="1600" dirty="0" smtClean="0"/>
              <a:t>Encouraging PA and healthy eating</a:t>
            </a:r>
          </a:p>
          <a:p>
            <a:pPr>
              <a:buFont typeface="Arial" panose="020B0604020202020204" pitchFamily="34" charset="0"/>
              <a:buChar char="•"/>
            </a:pPr>
            <a:r>
              <a:rPr lang="en-US" sz="1600" dirty="0" smtClean="0"/>
              <a:t>Creating a positive program culture  that promotes sense of belonging &amp; social cohesion w/peers &amp; staff</a:t>
            </a:r>
            <a:endParaRPr lang="en-US" sz="1600" i="1" dirty="0" smtClean="0"/>
          </a:p>
          <a:p>
            <a:pPr marL="57150" indent="0">
              <a:buNone/>
            </a:pPr>
            <a:endParaRPr lang="en-US" sz="1600" dirty="0"/>
          </a:p>
        </p:txBody>
      </p:sp>
      <p:sp>
        <p:nvSpPr>
          <p:cNvPr id="27" name="Rectangle 26"/>
          <p:cNvSpPr/>
          <p:nvPr/>
        </p:nvSpPr>
        <p:spPr>
          <a:xfrm>
            <a:off x="5417745" y="1525876"/>
            <a:ext cx="3640247" cy="49562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09600" y="6536174"/>
            <a:ext cx="8686800" cy="307777"/>
          </a:xfrm>
          <a:prstGeom prst="rect">
            <a:avLst/>
          </a:prstGeom>
          <a:noFill/>
        </p:spPr>
        <p:txBody>
          <a:bodyPr wrap="square" rtlCol="0">
            <a:spAutoFit/>
          </a:bodyPr>
          <a:lstStyle/>
          <a:p>
            <a:r>
              <a:rPr lang="en-US" sz="1400" i="1" dirty="0" smtClean="0"/>
              <a:t>*Based on: Nat’l Afterschool Association, IOM, Alliance for Healthier Generation, Austin ISD SEL, TXPOST</a:t>
            </a:r>
            <a:endParaRPr lang="en-US" sz="1400" i="1" dirty="0"/>
          </a:p>
        </p:txBody>
      </p:sp>
    </p:spTree>
    <p:extLst>
      <p:ext uri="{BB962C8B-B14F-4D97-AF65-F5344CB8AC3E}">
        <p14:creationId xmlns:p14="http://schemas.microsoft.com/office/powerpoint/2010/main" val="446133572"/>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228600"/>
            <a:ext cx="2399168" cy="685800"/>
          </a:xfrm>
        </p:spPr>
        <p:txBody>
          <a:bodyPr/>
          <a:lstStyle/>
          <a:p>
            <a:r>
              <a:rPr lang="en-US" sz="3600" dirty="0" smtClean="0">
                <a:solidFill>
                  <a:schemeClr val="bg1"/>
                </a:solidFill>
              </a:rPr>
              <a:t>Methods</a:t>
            </a:r>
            <a:endParaRPr lang="en-US" sz="3600" dirty="0">
              <a:solidFill>
                <a:schemeClr val="bg1"/>
              </a:solidFill>
            </a:endParaRPr>
          </a:p>
        </p:txBody>
      </p:sp>
      <p:grpSp>
        <p:nvGrpSpPr>
          <p:cNvPr id="6" name="Group 5"/>
          <p:cNvGrpSpPr/>
          <p:nvPr/>
        </p:nvGrpSpPr>
        <p:grpSpPr>
          <a:xfrm>
            <a:off x="5638800" y="1089855"/>
            <a:ext cx="3200923" cy="5209736"/>
            <a:chOff x="5786522" y="1553724"/>
            <a:chExt cx="3200923" cy="5209736"/>
          </a:xfrm>
        </p:grpSpPr>
        <p:sp>
          <p:nvSpPr>
            <p:cNvPr id="7" name="TextBox 6"/>
            <p:cNvSpPr txBox="1"/>
            <p:nvPr/>
          </p:nvSpPr>
          <p:spPr>
            <a:xfrm>
              <a:off x="6394098" y="1609337"/>
              <a:ext cx="1954239" cy="369332"/>
            </a:xfrm>
            <a:prstGeom prst="rect">
              <a:avLst/>
            </a:prstGeom>
            <a:noFill/>
          </p:spPr>
          <p:txBody>
            <a:bodyPr wrap="square" rtlCol="0">
              <a:spAutoFit/>
            </a:bodyPr>
            <a:lstStyle/>
            <a:p>
              <a:r>
                <a:rPr lang="en-US" dirty="0" smtClean="0"/>
                <a:t>Identify Policies</a:t>
              </a:r>
              <a:endParaRPr lang="en-US" dirty="0"/>
            </a:p>
          </p:txBody>
        </p:sp>
        <p:sp>
          <p:nvSpPr>
            <p:cNvPr id="8" name="TextBox 7"/>
            <p:cNvSpPr txBox="1"/>
            <p:nvPr/>
          </p:nvSpPr>
          <p:spPr>
            <a:xfrm>
              <a:off x="6017537" y="2643901"/>
              <a:ext cx="2796536" cy="584775"/>
            </a:xfrm>
            <a:prstGeom prst="rect">
              <a:avLst/>
            </a:prstGeom>
            <a:noFill/>
          </p:spPr>
          <p:txBody>
            <a:bodyPr wrap="square" rtlCol="0">
              <a:spAutoFit/>
            </a:bodyPr>
            <a:lstStyle/>
            <a:p>
              <a:pPr algn="ctr"/>
              <a:r>
                <a:rPr lang="en-US" dirty="0" smtClean="0"/>
                <a:t>Asset Mapping</a:t>
              </a:r>
            </a:p>
            <a:p>
              <a:pPr algn="ctr"/>
              <a:r>
                <a:rPr lang="en-US" sz="1400" dirty="0" smtClean="0"/>
                <a:t>(Spring 2015; n=20 OST leaders)</a:t>
              </a:r>
              <a:endParaRPr lang="en-US" sz="1400" dirty="0"/>
            </a:p>
          </p:txBody>
        </p:sp>
        <p:sp>
          <p:nvSpPr>
            <p:cNvPr id="9" name="TextBox 8"/>
            <p:cNvSpPr txBox="1"/>
            <p:nvPr/>
          </p:nvSpPr>
          <p:spPr>
            <a:xfrm>
              <a:off x="5866877" y="5102729"/>
              <a:ext cx="1520107" cy="923330"/>
            </a:xfrm>
            <a:prstGeom prst="rect">
              <a:avLst/>
            </a:prstGeom>
            <a:noFill/>
          </p:spPr>
          <p:txBody>
            <a:bodyPr wrap="square" rtlCol="0">
              <a:spAutoFit/>
            </a:bodyPr>
            <a:lstStyle/>
            <a:p>
              <a:r>
                <a:rPr lang="en-US" dirty="0" smtClean="0"/>
                <a:t>Participatory Learning (n=10 sites)</a:t>
              </a:r>
              <a:endParaRPr lang="en-US" sz="1400" dirty="0"/>
            </a:p>
          </p:txBody>
        </p:sp>
        <p:sp>
          <p:nvSpPr>
            <p:cNvPr id="10" name="TextBox 9"/>
            <p:cNvSpPr txBox="1"/>
            <p:nvPr/>
          </p:nvSpPr>
          <p:spPr>
            <a:xfrm>
              <a:off x="6306506" y="3808589"/>
              <a:ext cx="2109195" cy="584775"/>
            </a:xfrm>
            <a:prstGeom prst="rect">
              <a:avLst/>
            </a:prstGeom>
            <a:noFill/>
          </p:spPr>
          <p:txBody>
            <a:bodyPr wrap="square" rtlCol="0">
              <a:spAutoFit/>
            </a:bodyPr>
            <a:lstStyle/>
            <a:p>
              <a:pPr algn="ctr"/>
              <a:r>
                <a:rPr lang="en-US" dirty="0" smtClean="0"/>
                <a:t>OST Recruitment</a:t>
              </a:r>
            </a:p>
            <a:p>
              <a:pPr algn="ctr"/>
              <a:r>
                <a:rPr lang="en-US" sz="1400" dirty="0" smtClean="0"/>
                <a:t>(Spring/Summer 2015)</a:t>
              </a:r>
              <a:endParaRPr lang="en-US" sz="1400" dirty="0"/>
            </a:p>
          </p:txBody>
        </p:sp>
        <p:sp>
          <p:nvSpPr>
            <p:cNvPr id="11" name="Down Arrow 10"/>
            <p:cNvSpPr/>
            <p:nvPr/>
          </p:nvSpPr>
          <p:spPr>
            <a:xfrm>
              <a:off x="7199768" y="3260781"/>
              <a:ext cx="342900" cy="5479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7189654" y="2057550"/>
              <a:ext cx="342900" cy="5479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6516934" y="4479799"/>
              <a:ext cx="342900" cy="5479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a:off x="7862375" y="4479799"/>
              <a:ext cx="342900" cy="5479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491730" y="5114208"/>
              <a:ext cx="1427089" cy="646331"/>
            </a:xfrm>
            <a:prstGeom prst="rect">
              <a:avLst/>
            </a:prstGeom>
            <a:noFill/>
          </p:spPr>
          <p:txBody>
            <a:bodyPr wrap="square" rtlCol="0">
              <a:spAutoFit/>
            </a:bodyPr>
            <a:lstStyle/>
            <a:p>
              <a:r>
                <a:rPr lang="en-US" dirty="0" smtClean="0"/>
                <a:t>Comparison (n=6 sites)</a:t>
              </a:r>
              <a:endParaRPr lang="en-US" sz="1400" dirty="0"/>
            </a:p>
          </p:txBody>
        </p:sp>
        <p:sp>
          <p:nvSpPr>
            <p:cNvPr id="16" name="Down Arrow 15"/>
            <p:cNvSpPr/>
            <p:nvPr/>
          </p:nvSpPr>
          <p:spPr>
            <a:xfrm>
              <a:off x="6526814" y="6026059"/>
              <a:ext cx="342900" cy="3311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941337" y="6324600"/>
              <a:ext cx="2593063" cy="369332"/>
            </a:xfrm>
            <a:prstGeom prst="rect">
              <a:avLst/>
            </a:prstGeom>
            <a:noFill/>
          </p:spPr>
          <p:txBody>
            <a:bodyPr wrap="square" rtlCol="0">
              <a:spAutoFit/>
            </a:bodyPr>
            <a:lstStyle/>
            <a:p>
              <a:r>
                <a:rPr lang="en-US" dirty="0" smtClean="0"/>
                <a:t>3 workshops</a:t>
              </a:r>
              <a:r>
                <a:rPr lang="en-US" sz="1400" dirty="0" smtClean="0"/>
                <a:t> (Fall 2015)</a:t>
              </a:r>
              <a:endParaRPr lang="en-US" dirty="0" smtClean="0"/>
            </a:p>
          </p:txBody>
        </p:sp>
        <p:sp>
          <p:nvSpPr>
            <p:cNvPr id="18" name="Rectangle 17"/>
            <p:cNvSpPr/>
            <p:nvPr/>
          </p:nvSpPr>
          <p:spPr>
            <a:xfrm>
              <a:off x="5786522" y="1553724"/>
              <a:ext cx="3200923" cy="52097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155831" y="990600"/>
            <a:ext cx="5340348" cy="5909310"/>
          </a:xfrm>
          <a:prstGeom prst="rect">
            <a:avLst/>
          </a:prstGeom>
        </p:spPr>
        <p:txBody>
          <a:bodyPr wrap="square">
            <a:spAutoFit/>
          </a:bodyPr>
          <a:lstStyle/>
          <a:p>
            <a:pPr lvl="0"/>
            <a:r>
              <a:rPr lang="en-US" sz="2000" b="1" dirty="0" smtClean="0">
                <a:latin typeface="Franklin Gothic Book" panose="020B0503020102020204" pitchFamily="34" charset="0"/>
              </a:rPr>
              <a:t>Community-Based Participatory Research</a:t>
            </a:r>
          </a:p>
          <a:p>
            <a:pPr marL="342900" lvl="0" indent="-342900">
              <a:buFont typeface="Arial" panose="020B0604020202020204" pitchFamily="34" charset="0"/>
              <a:buChar char="•"/>
            </a:pPr>
            <a:r>
              <a:rPr lang="en-US" sz="2000" dirty="0" smtClean="0">
                <a:latin typeface="Franklin Gothic Book" panose="020B0503020102020204" pitchFamily="34" charset="0"/>
              </a:rPr>
              <a:t>Collaborative approach with CTAN &amp; OST program sites (intervention)</a:t>
            </a:r>
          </a:p>
          <a:p>
            <a:pPr marL="342900" lvl="0" indent="-342900">
              <a:buFont typeface="Arial" panose="020B0604020202020204" pitchFamily="34" charset="0"/>
              <a:buChar char="•"/>
            </a:pPr>
            <a:r>
              <a:rPr lang="en-US" sz="2000" dirty="0" smtClean="0">
                <a:latin typeface="Franklin Gothic Book" panose="020B0503020102020204" pitchFamily="34" charset="0"/>
              </a:rPr>
              <a:t>“Participatory Learning &amp; Action” approach</a:t>
            </a:r>
          </a:p>
          <a:p>
            <a:pPr lvl="0"/>
            <a:endParaRPr lang="en-US" sz="800" b="1" dirty="0" smtClean="0">
              <a:latin typeface="Franklin Gothic Book" panose="020B0503020102020204" pitchFamily="34" charset="0"/>
            </a:endParaRPr>
          </a:p>
          <a:p>
            <a:pPr lvl="0"/>
            <a:r>
              <a:rPr lang="en-US" sz="2000" b="1" dirty="0" smtClean="0">
                <a:latin typeface="Franklin Gothic Book" panose="020B0503020102020204" pitchFamily="34" charset="0"/>
              </a:rPr>
              <a:t>Design:	</a:t>
            </a:r>
            <a:r>
              <a:rPr lang="en-US" sz="2000" dirty="0" smtClean="0">
                <a:latin typeface="Franklin Gothic Book" panose="020B0503020102020204" pitchFamily="34" charset="0"/>
              </a:rPr>
              <a:t>Nonequivalent group pre/posttest (Sept-Nov 2015 &amp; April/May 2016)</a:t>
            </a:r>
          </a:p>
          <a:p>
            <a:pPr lvl="0"/>
            <a:endParaRPr lang="en-US" sz="800" b="1" dirty="0" smtClean="0">
              <a:latin typeface="Franklin Gothic Book" panose="020B0503020102020204" pitchFamily="34" charset="0"/>
            </a:endParaRPr>
          </a:p>
          <a:p>
            <a:pPr lvl="0"/>
            <a:r>
              <a:rPr lang="en-US" sz="2000" b="1" dirty="0" smtClean="0">
                <a:latin typeface="Franklin Gothic Book" panose="020B0503020102020204" pitchFamily="34" charset="0"/>
              </a:rPr>
              <a:t>Sample</a:t>
            </a:r>
            <a:r>
              <a:rPr lang="en-US" sz="2000" b="1" dirty="0">
                <a:latin typeface="Franklin Gothic Book" panose="020B0503020102020204" pitchFamily="34" charset="0"/>
              </a:rPr>
              <a:t>	</a:t>
            </a:r>
            <a:endParaRPr lang="en-US" sz="2000" b="1" dirty="0" smtClean="0">
              <a:latin typeface="Franklin Gothic Book" panose="020B0503020102020204" pitchFamily="34" charset="0"/>
            </a:endParaRPr>
          </a:p>
          <a:p>
            <a:pPr marL="342900" lvl="0" indent="-342900">
              <a:buFont typeface="Arial" panose="020B0604020202020204" pitchFamily="34" charset="0"/>
              <a:buChar char="•"/>
            </a:pPr>
            <a:r>
              <a:rPr lang="en-US" sz="2000" dirty="0" smtClean="0">
                <a:latin typeface="Franklin Gothic Book" panose="020B0503020102020204" pitchFamily="34" charset="0"/>
              </a:rPr>
              <a:t>16 OST program sites/site coordinators from central TX (10=</a:t>
            </a:r>
            <a:r>
              <a:rPr lang="en-US" sz="2000" dirty="0" err="1" smtClean="0">
                <a:latin typeface="Franklin Gothic Book" panose="020B0503020102020204" pitchFamily="34" charset="0"/>
              </a:rPr>
              <a:t>interv</a:t>
            </a:r>
            <a:r>
              <a:rPr lang="en-US" sz="2000" dirty="0" smtClean="0">
                <a:latin typeface="Franklin Gothic Book" panose="020B0503020102020204" pitchFamily="34" charset="0"/>
              </a:rPr>
              <a:t>.; 6=comparison)</a:t>
            </a:r>
          </a:p>
          <a:p>
            <a:pPr marL="342900" lvl="0" indent="-342900">
              <a:buFont typeface="Arial" panose="020B0604020202020204" pitchFamily="34" charset="0"/>
              <a:buChar char="•"/>
            </a:pPr>
            <a:r>
              <a:rPr lang="en-US" sz="2000" dirty="0" smtClean="0">
                <a:latin typeface="Franklin Gothic Book" panose="020B0503020102020204" pitchFamily="34" charset="0"/>
              </a:rPr>
              <a:t>3</a:t>
            </a:r>
            <a:r>
              <a:rPr lang="en-US" sz="2000" baseline="30000" dirty="0" smtClean="0">
                <a:latin typeface="Franklin Gothic Book" panose="020B0503020102020204" pitchFamily="34" charset="0"/>
              </a:rPr>
              <a:t>rd</a:t>
            </a:r>
            <a:r>
              <a:rPr lang="en-US" sz="2000" dirty="0" smtClean="0">
                <a:latin typeface="Franklin Gothic Book" panose="020B0503020102020204" pitchFamily="34" charset="0"/>
              </a:rPr>
              <a:t>-5</a:t>
            </a:r>
            <a:r>
              <a:rPr lang="en-US" sz="2000" baseline="30000" dirty="0" smtClean="0">
                <a:latin typeface="Franklin Gothic Book" panose="020B0503020102020204" pitchFamily="34" charset="0"/>
              </a:rPr>
              <a:t>th</a:t>
            </a:r>
            <a:r>
              <a:rPr lang="en-US" sz="2000" dirty="0" smtClean="0">
                <a:latin typeface="Franklin Gothic Book" panose="020B0503020102020204" pitchFamily="34" charset="0"/>
              </a:rPr>
              <a:t> grade students (221=</a:t>
            </a:r>
            <a:r>
              <a:rPr lang="en-US" sz="2000" dirty="0" err="1" smtClean="0">
                <a:latin typeface="Franklin Gothic Book" panose="020B0503020102020204" pitchFamily="34" charset="0"/>
              </a:rPr>
              <a:t>int</a:t>
            </a:r>
            <a:r>
              <a:rPr lang="en-US" sz="2000" dirty="0" smtClean="0">
                <a:latin typeface="Franklin Gothic Book" panose="020B0503020102020204" pitchFamily="34" charset="0"/>
              </a:rPr>
              <a:t>; 52=comp.)</a:t>
            </a:r>
          </a:p>
          <a:p>
            <a:pPr lvl="0"/>
            <a:endParaRPr lang="en-US" sz="800" b="1" dirty="0">
              <a:latin typeface="Franklin Gothic Book" panose="020B0503020102020204" pitchFamily="34" charset="0"/>
            </a:endParaRPr>
          </a:p>
          <a:p>
            <a:pPr lvl="0"/>
            <a:r>
              <a:rPr lang="en-US" sz="2000" b="1" dirty="0" smtClean="0">
                <a:latin typeface="Franklin Gothic Book" panose="020B0503020102020204" pitchFamily="34" charset="0"/>
              </a:rPr>
              <a:t>Measures</a:t>
            </a:r>
          </a:p>
          <a:p>
            <a:pPr marL="342900" lvl="0" indent="-342900">
              <a:buFont typeface="Arial" panose="020B0604020202020204" pitchFamily="34" charset="0"/>
              <a:buChar char="•"/>
            </a:pPr>
            <a:r>
              <a:rPr lang="en-US" sz="2000" dirty="0" smtClean="0">
                <a:latin typeface="Franklin Gothic Book" panose="020B0503020102020204" pitchFamily="34" charset="0"/>
              </a:rPr>
              <a:t>OST Site Coordinator Interview</a:t>
            </a:r>
          </a:p>
          <a:p>
            <a:pPr marL="800100" lvl="1" indent="-342900">
              <a:buFont typeface="Arial" panose="020B0604020202020204" pitchFamily="34" charset="0"/>
              <a:buChar char="•"/>
            </a:pPr>
            <a:r>
              <a:rPr lang="en-US" sz="2000" dirty="0" smtClean="0">
                <a:latin typeface="Franklin Gothic Book" panose="020B0503020102020204" pitchFamily="34" charset="0"/>
              </a:rPr>
              <a:t>35-items= policies &amp; practices</a:t>
            </a:r>
          </a:p>
          <a:p>
            <a:pPr marL="342900" lvl="0" indent="-342900">
              <a:buFont typeface="Arial" panose="020B0604020202020204" pitchFamily="34" charset="0"/>
              <a:buChar char="•"/>
            </a:pPr>
            <a:r>
              <a:rPr lang="en-US" sz="2000" dirty="0" smtClean="0">
                <a:latin typeface="Franklin Gothic Book" panose="020B0503020102020204" pitchFamily="34" charset="0"/>
              </a:rPr>
              <a:t>MVPA SOFIT-R: Activity Time</a:t>
            </a:r>
          </a:p>
          <a:p>
            <a:pPr marL="342900" lvl="0" indent="-342900">
              <a:buFont typeface="Arial" panose="020B0604020202020204" pitchFamily="34" charset="0"/>
              <a:buChar char="•"/>
            </a:pPr>
            <a:r>
              <a:rPr lang="en-US" sz="2000" dirty="0" smtClean="0">
                <a:latin typeface="Franklin Gothic Book" panose="020B0503020102020204" pitchFamily="34" charset="0"/>
              </a:rPr>
              <a:t>Student survey (SPAN</a:t>
            </a:r>
            <a:r>
              <a:rPr lang="en-US" sz="2000" baseline="30000" dirty="0" smtClean="0">
                <a:latin typeface="Franklin Gothic Book" panose="020B0503020102020204" pitchFamily="34" charset="0"/>
              </a:rPr>
              <a:t>4</a:t>
            </a:r>
            <a:r>
              <a:rPr lang="en-US" sz="2000" dirty="0" smtClean="0">
                <a:latin typeface="Franklin Gothic Book" panose="020B0503020102020204" pitchFamily="34" charset="0"/>
              </a:rPr>
              <a:t>; </a:t>
            </a:r>
            <a:r>
              <a:rPr lang="en-US" sz="2000" i="1" dirty="0" smtClean="0">
                <a:latin typeface="Franklin Gothic Book" panose="020B0503020102020204" pitchFamily="34" charset="0"/>
              </a:rPr>
              <a:t>Supportive Social Relationships Scale</a:t>
            </a:r>
            <a:r>
              <a:rPr lang="en-US" sz="2000" i="1" baseline="30000" dirty="0" smtClean="0">
                <a:latin typeface="Franklin Gothic Book" panose="020B0503020102020204" pitchFamily="34" charset="0"/>
              </a:rPr>
              <a:t>5</a:t>
            </a:r>
            <a:r>
              <a:rPr lang="en-US" sz="2000" dirty="0" smtClean="0">
                <a:latin typeface="Franklin Gothic Book" panose="020B0503020102020204" pitchFamily="34" charset="0"/>
              </a:rPr>
              <a:t>)</a:t>
            </a:r>
          </a:p>
          <a:p>
            <a:pPr lvl="0"/>
            <a:endParaRPr lang="en-US" sz="800" dirty="0">
              <a:latin typeface="Franklin Gothic Book" panose="020B0503020102020204" pitchFamily="34" charset="0"/>
            </a:endParaRPr>
          </a:p>
          <a:p>
            <a:pPr lvl="0"/>
            <a:r>
              <a:rPr lang="en-US" sz="2000" b="1" dirty="0" smtClean="0">
                <a:latin typeface="Franklin Gothic Book" panose="020B0503020102020204" pitchFamily="34" charset="0"/>
              </a:rPr>
              <a:t>Analysis:  </a:t>
            </a:r>
            <a:r>
              <a:rPr lang="en-US" sz="2000" dirty="0" smtClean="0">
                <a:latin typeface="Franklin Gothic Book" panose="020B0503020102020204" pitchFamily="34" charset="0"/>
              </a:rPr>
              <a:t>Descriptive analyses &amp; t-tests (SPSS)</a:t>
            </a:r>
          </a:p>
        </p:txBody>
      </p:sp>
      <p:sp>
        <p:nvSpPr>
          <p:cNvPr id="4" name="TextBox 3"/>
          <p:cNvSpPr txBox="1"/>
          <p:nvPr/>
        </p:nvSpPr>
        <p:spPr>
          <a:xfrm>
            <a:off x="5629835" y="6375454"/>
            <a:ext cx="2672591" cy="369332"/>
          </a:xfrm>
          <a:prstGeom prst="rect">
            <a:avLst/>
          </a:prstGeom>
          <a:noFill/>
        </p:spPr>
        <p:txBody>
          <a:bodyPr wrap="none" rtlCol="0">
            <a:spAutoFit/>
          </a:bodyPr>
          <a:lstStyle/>
          <a:p>
            <a:r>
              <a:rPr lang="en-US" i="1" dirty="0" smtClean="0"/>
              <a:t>Flow of Project Activities</a:t>
            </a:r>
            <a:endParaRPr lang="en-US" i="1" dirty="0"/>
          </a:p>
        </p:txBody>
      </p:sp>
    </p:spTree>
    <p:extLst>
      <p:ext uri="{BB962C8B-B14F-4D97-AF65-F5344CB8AC3E}">
        <p14:creationId xmlns:p14="http://schemas.microsoft.com/office/powerpoint/2010/main" val="197793013"/>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07380" y="5451386"/>
            <a:ext cx="4796239" cy="1395297"/>
          </a:xfrm>
        </p:spPr>
        <p:style>
          <a:lnRef idx="2">
            <a:schemeClr val="accent4"/>
          </a:lnRef>
          <a:fillRef idx="1">
            <a:schemeClr val="lt1"/>
          </a:fillRef>
          <a:effectRef idx="0">
            <a:schemeClr val="accent4"/>
          </a:effectRef>
          <a:fontRef idx="minor">
            <a:schemeClr val="dk1"/>
          </a:fontRef>
        </p:style>
        <p:txBody>
          <a:bodyPr/>
          <a:lstStyle/>
          <a:p>
            <a:pPr marL="0" indent="0">
              <a:buNone/>
            </a:pPr>
            <a:r>
              <a:rPr lang="en-US" sz="2000" b="1" i="1" dirty="0"/>
              <a:t>Jigsaw for Child Health</a:t>
            </a:r>
            <a:r>
              <a:rPr lang="en-US" sz="2000" i="1" dirty="0"/>
              <a:t>: Best Practices for Physical Activity, Healthy Eating, and </a:t>
            </a:r>
            <a:r>
              <a:rPr lang="en-US" sz="2000" i="1" dirty="0" smtClean="0"/>
              <a:t>SEL</a:t>
            </a:r>
          </a:p>
          <a:p>
            <a:r>
              <a:rPr lang="en-US" sz="1600" dirty="0" smtClean="0"/>
              <a:t>Review </a:t>
            </a:r>
            <a:r>
              <a:rPr lang="en-US" sz="1600" dirty="0"/>
              <a:t>OST programs’ </a:t>
            </a:r>
            <a:r>
              <a:rPr lang="en-US" sz="1600" dirty="0" smtClean="0"/>
              <a:t>current assets</a:t>
            </a:r>
          </a:p>
          <a:p>
            <a:r>
              <a:rPr lang="en-US" sz="1600" dirty="0" smtClean="0"/>
              <a:t>Identify </a:t>
            </a:r>
            <a:r>
              <a:rPr lang="en-US" sz="1600" dirty="0"/>
              <a:t>and </a:t>
            </a:r>
            <a:r>
              <a:rPr lang="en-US" sz="1600" dirty="0" smtClean="0"/>
              <a:t>share best practices</a:t>
            </a:r>
            <a:endParaRPr lang="en-US" sz="1800" b="1" dirty="0">
              <a:solidFill>
                <a:schemeClr val="bg1"/>
              </a:solidFill>
            </a:endParaRPr>
          </a:p>
        </p:txBody>
      </p:sp>
      <p:sp>
        <p:nvSpPr>
          <p:cNvPr id="3" name="Title 2"/>
          <p:cNvSpPr>
            <a:spLocks noGrp="1"/>
          </p:cNvSpPr>
          <p:nvPr>
            <p:ph type="title"/>
          </p:nvPr>
        </p:nvSpPr>
        <p:spPr>
          <a:xfrm>
            <a:off x="76200" y="152400"/>
            <a:ext cx="3200400" cy="685800"/>
          </a:xfrm>
        </p:spPr>
        <p:txBody>
          <a:bodyPr/>
          <a:lstStyle/>
          <a:p>
            <a:r>
              <a:rPr lang="en-US" dirty="0" smtClean="0">
                <a:solidFill>
                  <a:schemeClr val="bg1"/>
                </a:solidFill>
              </a:rPr>
              <a:t>CTAN BOOST Workshop 1</a:t>
            </a:r>
            <a:endParaRPr lang="en-US" dirty="0">
              <a:solidFill>
                <a:schemeClr val="bg1"/>
              </a:solidFill>
            </a:endParaRPr>
          </a:p>
        </p:txBody>
      </p:sp>
      <p:sp>
        <p:nvSpPr>
          <p:cNvPr id="7" name="TextBox 6"/>
          <p:cNvSpPr txBox="1"/>
          <p:nvPr/>
        </p:nvSpPr>
        <p:spPr>
          <a:xfrm>
            <a:off x="2819400" y="-41279"/>
            <a:ext cx="4876800" cy="1077218"/>
          </a:xfrm>
          <a:prstGeom prst="rect">
            <a:avLst/>
          </a:prstGeom>
          <a:noFill/>
        </p:spPr>
        <p:txBody>
          <a:bodyPr wrap="square" rtlCol="0">
            <a:spAutoFit/>
          </a:bodyPr>
          <a:lstStyle/>
          <a:p>
            <a:r>
              <a:rPr lang="en-US" sz="3200" b="1" dirty="0" smtClean="0">
                <a:solidFill>
                  <a:srgbClr val="92D050"/>
                </a:solidFill>
                <a:latin typeface="Franklin Gothic Book" panose="020B0503020102020204" pitchFamily="34" charset="0"/>
              </a:rPr>
              <a:t>Action Planning in the         Out-of-School-Time Setting</a:t>
            </a:r>
            <a:endParaRPr lang="en-US" sz="3200" b="1" dirty="0">
              <a:solidFill>
                <a:srgbClr val="92D050"/>
              </a:solidFill>
              <a:latin typeface="Franklin Gothic Book" panose="020B0503020102020204" pitchFamily="34" charset="0"/>
            </a:endParaRPr>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30491" y="3216189"/>
            <a:ext cx="3238500" cy="2199738"/>
          </a:xfrm>
          <a:prstGeom prst="rect">
            <a:avLst/>
          </a:prstGeom>
          <a:ln>
            <a:noFill/>
          </a:ln>
          <a:effectLst/>
        </p:spPr>
      </p:pic>
      <p:pic>
        <p:nvPicPr>
          <p:cNvPr id="8" name="Picture 7"/>
          <p:cNvPicPr>
            <a:picLocks noChangeAspect="1"/>
          </p:cNvPicPr>
          <p:nvPr/>
        </p:nvPicPr>
        <p:blipFill>
          <a:blip r:embed="rId3"/>
          <a:stretch>
            <a:fillRect/>
          </a:stretch>
        </p:blipFill>
        <p:spPr>
          <a:xfrm>
            <a:off x="6877551" y="3195064"/>
            <a:ext cx="2209800" cy="2189096"/>
          </a:xfrm>
          <a:prstGeom prst="rect">
            <a:avLst/>
          </a:prstGeom>
        </p:spPr>
      </p:pic>
      <p:sp>
        <p:nvSpPr>
          <p:cNvPr id="4" name="Rectangle 3"/>
          <p:cNvSpPr/>
          <p:nvPr/>
        </p:nvSpPr>
        <p:spPr>
          <a:xfrm>
            <a:off x="10510" y="1217144"/>
            <a:ext cx="3886200" cy="5170646"/>
          </a:xfrm>
          <a:prstGeom prst="rect">
            <a:avLst/>
          </a:prstGeom>
        </p:spPr>
        <p:txBody>
          <a:bodyPr wrap="square">
            <a:spAutoFit/>
          </a:bodyPr>
          <a:lstStyle/>
          <a:p>
            <a:r>
              <a:rPr lang="en-US" sz="2400" b="1" dirty="0" smtClean="0">
                <a:latin typeface="Franklin Gothic Book" panose="020B0503020102020204" pitchFamily="34" charset="0"/>
              </a:rPr>
              <a:t>Creating </a:t>
            </a:r>
            <a:r>
              <a:rPr lang="en-US" sz="2400" b="1" dirty="0">
                <a:latin typeface="Franklin Gothic Book" panose="020B0503020102020204" pitchFamily="34" charset="0"/>
              </a:rPr>
              <a:t>the </a:t>
            </a:r>
            <a:r>
              <a:rPr lang="en-US" sz="2400" b="1" i="1" dirty="0" smtClean="0">
                <a:latin typeface="Franklin Gothic Book" panose="020B0503020102020204" pitchFamily="34" charset="0"/>
              </a:rPr>
              <a:t>BOOST </a:t>
            </a:r>
            <a:r>
              <a:rPr lang="en-US" sz="2400" b="1" i="1" dirty="0">
                <a:latin typeface="Franklin Gothic Book" panose="020B0503020102020204" pitchFamily="34" charset="0"/>
              </a:rPr>
              <a:t>Action Plan for Child </a:t>
            </a:r>
            <a:r>
              <a:rPr lang="en-US" sz="2400" b="1" i="1" dirty="0" smtClean="0">
                <a:latin typeface="Franklin Gothic Book" panose="020B0503020102020204" pitchFamily="34" charset="0"/>
              </a:rPr>
              <a:t>Health</a:t>
            </a:r>
          </a:p>
          <a:p>
            <a:endParaRPr lang="en-US" sz="1400" b="1" i="1" dirty="0">
              <a:latin typeface="Franklin Gothic Book" panose="020B0503020102020204" pitchFamily="34" charset="0"/>
            </a:endParaRPr>
          </a:p>
          <a:p>
            <a:pPr marL="285750" indent="-285750">
              <a:buFont typeface="Arial" panose="020B0604020202020204" pitchFamily="34" charset="0"/>
              <a:buChar char="•"/>
            </a:pPr>
            <a:r>
              <a:rPr lang="en-US" sz="2400" dirty="0">
                <a:latin typeface="Franklin Gothic Book" panose="020B0503020102020204" pitchFamily="34" charset="0"/>
              </a:rPr>
              <a:t>Exchange current OST policies/practices</a:t>
            </a:r>
          </a:p>
          <a:p>
            <a:endParaRPr lang="en-US" sz="1400" dirty="0">
              <a:latin typeface="Franklin Gothic Book" panose="020B0503020102020204" pitchFamily="34" charset="0"/>
            </a:endParaRPr>
          </a:p>
          <a:p>
            <a:pPr marL="285750" lvl="0" indent="-285750">
              <a:buFont typeface="Arial" panose="020B0604020202020204" pitchFamily="34" charset="0"/>
              <a:buChar char="•"/>
            </a:pPr>
            <a:r>
              <a:rPr lang="en-US" sz="2400" dirty="0">
                <a:latin typeface="Franklin Gothic Book" panose="020B0503020102020204" pitchFamily="34" charset="0"/>
              </a:rPr>
              <a:t>Review and discuss   </a:t>
            </a:r>
            <a:r>
              <a:rPr lang="en-US" sz="2400" i="1" dirty="0">
                <a:latin typeface="Franklin Gothic Book" panose="020B0503020102020204" pitchFamily="34" charset="0"/>
              </a:rPr>
              <a:t>Menu of Options</a:t>
            </a:r>
          </a:p>
          <a:p>
            <a:pPr lvl="0"/>
            <a:endParaRPr lang="en-US" sz="1400" i="1" dirty="0">
              <a:latin typeface="Franklin Gothic Book" panose="020B0503020102020204" pitchFamily="34" charset="0"/>
            </a:endParaRPr>
          </a:p>
          <a:p>
            <a:pPr marL="285750" lvl="0" indent="-285750">
              <a:buFont typeface="Arial" panose="020B0604020202020204" pitchFamily="34" charset="0"/>
              <a:buChar char="•"/>
            </a:pPr>
            <a:endParaRPr lang="en-US" sz="2400" dirty="0" smtClean="0">
              <a:latin typeface="Franklin Gothic Book" panose="020B0503020102020204" pitchFamily="34" charset="0"/>
            </a:endParaRPr>
          </a:p>
          <a:p>
            <a:pPr marL="285750" lvl="0" indent="-285750">
              <a:buFont typeface="Arial" panose="020B0604020202020204" pitchFamily="34" charset="0"/>
              <a:buChar char="•"/>
            </a:pPr>
            <a:endParaRPr lang="en-US" sz="2400" dirty="0">
              <a:latin typeface="Franklin Gothic Book" panose="020B0503020102020204" pitchFamily="34" charset="0"/>
            </a:endParaRPr>
          </a:p>
          <a:p>
            <a:pPr marL="285750" lvl="0" indent="-285750">
              <a:buFont typeface="Arial" panose="020B0604020202020204" pitchFamily="34" charset="0"/>
              <a:buChar char="•"/>
            </a:pPr>
            <a:endParaRPr lang="en-US" sz="2400" dirty="0" smtClean="0">
              <a:latin typeface="Franklin Gothic Book" panose="020B0503020102020204" pitchFamily="34" charset="0"/>
            </a:endParaRPr>
          </a:p>
          <a:p>
            <a:pPr marL="285750" lvl="0" indent="-285750">
              <a:buFont typeface="Arial" panose="020B0604020202020204" pitchFamily="34" charset="0"/>
              <a:buChar char="•"/>
            </a:pPr>
            <a:endParaRPr lang="en-US" sz="2400" dirty="0" smtClean="0">
              <a:latin typeface="Franklin Gothic Book" panose="020B0503020102020204" pitchFamily="34" charset="0"/>
            </a:endParaRPr>
          </a:p>
          <a:p>
            <a:pPr marL="285750" lvl="0" indent="-285750">
              <a:buFont typeface="Arial" panose="020B0604020202020204" pitchFamily="34" charset="0"/>
              <a:buChar char="•"/>
            </a:pPr>
            <a:r>
              <a:rPr lang="en-US" sz="2400" dirty="0" smtClean="0">
                <a:latin typeface="Franklin Gothic Book" panose="020B0503020102020204" pitchFamily="34" charset="0"/>
              </a:rPr>
              <a:t>Develop </a:t>
            </a:r>
            <a:r>
              <a:rPr lang="en-US" sz="2400" dirty="0">
                <a:latin typeface="Franklin Gothic Book" panose="020B0503020102020204" pitchFamily="34" charset="0"/>
              </a:rPr>
              <a:t>Action Plans </a:t>
            </a:r>
            <a:r>
              <a:rPr lang="en-US" sz="2400" dirty="0" smtClean="0">
                <a:latin typeface="Franklin Gothic Book" panose="020B0503020102020204" pitchFamily="34" charset="0"/>
              </a:rPr>
              <a:t>       to </a:t>
            </a:r>
            <a:r>
              <a:rPr lang="en-US" sz="2400" dirty="0">
                <a:latin typeface="Franklin Gothic Book" panose="020B0503020102020204" pitchFamily="34" charset="0"/>
              </a:rPr>
              <a:t>take back to sites</a:t>
            </a:r>
          </a:p>
        </p:txBody>
      </p:sp>
      <p:pic>
        <p:nvPicPr>
          <p:cNvPr id="6" name="Picture 5"/>
          <p:cNvPicPr>
            <a:picLocks noChangeAspect="1"/>
          </p:cNvPicPr>
          <p:nvPr/>
        </p:nvPicPr>
        <p:blipFill>
          <a:blip r:embed="rId4"/>
          <a:stretch>
            <a:fillRect/>
          </a:stretch>
        </p:blipFill>
        <p:spPr>
          <a:xfrm>
            <a:off x="156271" y="3962400"/>
            <a:ext cx="3228459" cy="1524000"/>
          </a:xfrm>
          <a:prstGeom prst="rect">
            <a:avLst/>
          </a:prstGeom>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22042" t="27325" r="9516" b="7797"/>
          <a:stretch/>
        </p:blipFill>
        <p:spPr>
          <a:xfrm>
            <a:off x="3896710" y="1033552"/>
            <a:ext cx="3113690" cy="1826222"/>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62800" y="1033553"/>
            <a:ext cx="1795044" cy="1819764"/>
          </a:xfrm>
          <a:prstGeom prst="rect">
            <a:avLst/>
          </a:prstGeom>
        </p:spPr>
      </p:pic>
      <p:sp>
        <p:nvSpPr>
          <p:cNvPr id="9" name="TextBox 8"/>
          <p:cNvSpPr txBox="1"/>
          <p:nvPr/>
        </p:nvSpPr>
        <p:spPr>
          <a:xfrm>
            <a:off x="6047615" y="2819275"/>
            <a:ext cx="3096385" cy="369332"/>
          </a:xfrm>
          <a:prstGeom prst="rect">
            <a:avLst/>
          </a:prstGeom>
          <a:noFill/>
        </p:spPr>
        <p:txBody>
          <a:bodyPr wrap="square" rtlCol="0">
            <a:spAutoFit/>
          </a:bodyPr>
          <a:lstStyle/>
          <a:p>
            <a:r>
              <a:rPr lang="en-US" i="1" dirty="0" smtClean="0"/>
              <a:t>Ice-breakers &amp; sharing back</a:t>
            </a:r>
            <a:endParaRPr lang="en-US" i="1" dirty="0"/>
          </a:p>
        </p:txBody>
      </p:sp>
    </p:spTree>
    <p:extLst>
      <p:ext uri="{BB962C8B-B14F-4D97-AF65-F5344CB8AC3E}">
        <p14:creationId xmlns:p14="http://schemas.microsoft.com/office/powerpoint/2010/main" val="3607963409"/>
      </p:ext>
    </p:extLst>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02393" y="3733800"/>
            <a:ext cx="2971799" cy="2908489"/>
          </a:xfrm>
          <a:prstGeom prst="rect">
            <a:avLst/>
          </a:prstGeom>
          <a:ln>
            <a:solidFill>
              <a:srgbClr val="DF7E57"/>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000" i="1" dirty="0">
                <a:latin typeface="Franklin Gothic Book" panose="020B0503020102020204" pitchFamily="34" charset="0"/>
              </a:rPr>
              <a:t>Vote with your Feet! </a:t>
            </a:r>
            <a:endParaRPr lang="en-US" sz="2000" i="1" dirty="0" smtClean="0">
              <a:latin typeface="Franklin Gothic Book" panose="020B0503020102020204" pitchFamily="34" charset="0"/>
            </a:endParaRPr>
          </a:p>
          <a:p>
            <a:pPr algn="ctr"/>
            <a:r>
              <a:rPr lang="en-US" sz="2000" i="1" dirty="0" smtClean="0">
                <a:latin typeface="Franklin Gothic Book" panose="020B0503020102020204" pitchFamily="34" charset="0"/>
              </a:rPr>
              <a:t>At </a:t>
            </a:r>
            <a:r>
              <a:rPr lang="en-US" sz="2000" i="1" dirty="0">
                <a:latin typeface="Franklin Gothic Book" panose="020B0503020102020204" pitchFamily="34" charset="0"/>
              </a:rPr>
              <a:t>my OST site…</a:t>
            </a:r>
            <a:endParaRPr lang="en-US" sz="2000" dirty="0">
              <a:latin typeface="Franklin Gothic Book" panose="020B0503020102020204" pitchFamily="34" charset="0"/>
            </a:endParaRPr>
          </a:p>
          <a:p>
            <a:pPr marL="285750" lvl="0" indent="-285750">
              <a:buFont typeface="Wingdings" panose="05000000000000000000" pitchFamily="2" charset="2"/>
              <a:buChar char="ü"/>
            </a:pPr>
            <a:r>
              <a:rPr lang="en-US" sz="1300" dirty="0">
                <a:latin typeface="Franklin Gothic Book" panose="020B0503020102020204" pitchFamily="34" charset="0"/>
              </a:rPr>
              <a:t>We have a strong initial plan of action</a:t>
            </a:r>
          </a:p>
          <a:p>
            <a:pPr marL="285750" lvl="0" indent="-285750">
              <a:buFont typeface="Wingdings" panose="05000000000000000000" pitchFamily="2" charset="2"/>
              <a:buChar char="ü"/>
            </a:pPr>
            <a:r>
              <a:rPr lang="en-US" sz="1300" dirty="0">
                <a:latin typeface="Franklin Gothic Book" panose="020B0503020102020204" pitchFamily="34" charset="0"/>
              </a:rPr>
              <a:t>My frontline staff understands and </a:t>
            </a:r>
            <a:r>
              <a:rPr lang="en-US" sz="1300" dirty="0" smtClean="0">
                <a:latin typeface="Franklin Gothic Book" panose="020B0503020102020204" pitchFamily="34" charset="0"/>
              </a:rPr>
              <a:t>knows </a:t>
            </a:r>
            <a:r>
              <a:rPr lang="en-US" sz="1300" dirty="0">
                <a:latin typeface="Franklin Gothic Book" panose="020B0503020102020204" pitchFamily="34" charset="0"/>
              </a:rPr>
              <a:t>their role in plan of action.</a:t>
            </a:r>
          </a:p>
          <a:p>
            <a:pPr marL="285750" lvl="0" indent="-285750">
              <a:buFont typeface="Wingdings" panose="05000000000000000000" pitchFamily="2" charset="2"/>
              <a:buChar char="ü"/>
            </a:pPr>
            <a:r>
              <a:rPr lang="en-US" sz="1300" dirty="0">
                <a:latin typeface="Franklin Gothic Book" panose="020B0503020102020204" pitchFamily="34" charset="0"/>
              </a:rPr>
              <a:t>I have begun implementing my plan of </a:t>
            </a:r>
            <a:r>
              <a:rPr lang="en-US" sz="1300" dirty="0" smtClean="0">
                <a:latin typeface="Franklin Gothic Book" panose="020B0503020102020204" pitchFamily="34" charset="0"/>
              </a:rPr>
              <a:t>action</a:t>
            </a:r>
            <a:r>
              <a:rPr lang="en-US" sz="1300" dirty="0">
                <a:latin typeface="Franklin Gothic Book" panose="020B0503020102020204" pitchFamily="34" charset="0"/>
              </a:rPr>
              <a:t>.</a:t>
            </a:r>
          </a:p>
          <a:p>
            <a:pPr marL="285750" lvl="0" indent="-285750">
              <a:buFont typeface="Wingdings" panose="05000000000000000000" pitchFamily="2" charset="2"/>
              <a:buChar char="ü"/>
            </a:pPr>
            <a:r>
              <a:rPr lang="en-US" sz="1300" dirty="0">
                <a:latin typeface="Franklin Gothic Book" panose="020B0503020102020204" pitchFamily="34" charset="0"/>
              </a:rPr>
              <a:t>Implementing my PA/HE/SEL portion of </a:t>
            </a:r>
            <a:r>
              <a:rPr lang="en-US" sz="1300" dirty="0" smtClean="0">
                <a:latin typeface="Franklin Gothic Book" panose="020B0503020102020204" pitchFamily="34" charset="0"/>
              </a:rPr>
              <a:t>plan </a:t>
            </a:r>
            <a:r>
              <a:rPr lang="en-US" sz="1300" dirty="0">
                <a:latin typeface="Franklin Gothic Book" panose="020B0503020102020204" pitchFamily="34" charset="0"/>
              </a:rPr>
              <a:t>of action has been easy.</a:t>
            </a:r>
          </a:p>
          <a:p>
            <a:pPr marL="285750" lvl="0" indent="-285750">
              <a:buFont typeface="Wingdings" panose="05000000000000000000" pitchFamily="2" charset="2"/>
              <a:buChar char="ü"/>
            </a:pPr>
            <a:r>
              <a:rPr lang="en-US" sz="1300" dirty="0">
                <a:latin typeface="Franklin Gothic Book" panose="020B0503020102020204" pitchFamily="34" charset="0"/>
              </a:rPr>
              <a:t>My children are excited about doing </a:t>
            </a:r>
            <a:r>
              <a:rPr lang="en-US" sz="1300" dirty="0" smtClean="0">
                <a:latin typeface="Franklin Gothic Book" panose="020B0503020102020204" pitchFamily="34" charset="0"/>
              </a:rPr>
              <a:t>this.</a:t>
            </a:r>
            <a:endParaRPr lang="en-US" sz="1300" dirty="0">
              <a:latin typeface="Franklin Gothic Book" panose="020B0503020102020204" pitchFamily="34" charset="0"/>
            </a:endParaRPr>
          </a:p>
        </p:txBody>
      </p:sp>
      <p:sp>
        <p:nvSpPr>
          <p:cNvPr id="3" name="Title 2"/>
          <p:cNvSpPr>
            <a:spLocks noGrp="1"/>
          </p:cNvSpPr>
          <p:nvPr>
            <p:ph type="title"/>
          </p:nvPr>
        </p:nvSpPr>
        <p:spPr>
          <a:xfrm>
            <a:off x="0" y="164026"/>
            <a:ext cx="3200400" cy="685800"/>
          </a:xfrm>
        </p:spPr>
        <p:txBody>
          <a:bodyPr/>
          <a:lstStyle/>
          <a:p>
            <a:r>
              <a:rPr lang="en-US" dirty="0" smtClean="0">
                <a:solidFill>
                  <a:schemeClr val="bg1"/>
                </a:solidFill>
              </a:rPr>
              <a:t>CTAN BOOST Workshop 2</a:t>
            </a:r>
            <a:endParaRPr lang="en-US" dirty="0">
              <a:solidFill>
                <a:schemeClr val="bg1"/>
              </a:solidFill>
            </a:endParaRPr>
          </a:p>
        </p:txBody>
      </p:sp>
      <p:sp>
        <p:nvSpPr>
          <p:cNvPr id="7" name="TextBox 6"/>
          <p:cNvSpPr txBox="1"/>
          <p:nvPr/>
        </p:nvSpPr>
        <p:spPr>
          <a:xfrm>
            <a:off x="2362200" y="-31683"/>
            <a:ext cx="5486400" cy="1077218"/>
          </a:xfrm>
          <a:prstGeom prst="rect">
            <a:avLst/>
          </a:prstGeom>
          <a:noFill/>
        </p:spPr>
        <p:txBody>
          <a:bodyPr wrap="square" rtlCol="0">
            <a:spAutoFit/>
          </a:bodyPr>
          <a:lstStyle/>
          <a:p>
            <a:r>
              <a:rPr lang="en-US" sz="3200" b="1" dirty="0" smtClean="0">
                <a:solidFill>
                  <a:srgbClr val="92D050"/>
                </a:solidFill>
                <a:latin typeface="Franklin Gothic Book" panose="020B0503020102020204" pitchFamily="34" charset="0"/>
              </a:rPr>
              <a:t>Road Maps: Updating Action Plans &amp; Sharing Best Practices</a:t>
            </a:r>
            <a:endParaRPr lang="en-US" sz="3200" b="1" dirty="0">
              <a:solidFill>
                <a:srgbClr val="92D050"/>
              </a:solidFill>
              <a:latin typeface="Franklin Gothic Book" panose="020B0503020102020204" pitchFamily="34" charset="0"/>
            </a:endParaRPr>
          </a:p>
        </p:txBody>
      </p:sp>
      <p:pic>
        <p:nvPicPr>
          <p:cNvPr id="9" name="Picture 8" descr="U:\Research\DellCAHL\CTAN Partnership\Photos\Workshop 2\workshop 2_image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6935" y="4473704"/>
            <a:ext cx="2106930" cy="1581785"/>
          </a:xfrm>
          <a:prstGeom prst="rect">
            <a:avLst/>
          </a:prstGeom>
          <a:noFill/>
          <a:ln w="28575">
            <a:solidFill>
              <a:schemeClr val="tx1"/>
            </a:solidFill>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89251" y="1331455"/>
            <a:ext cx="2971799" cy="2228849"/>
          </a:xfrm>
          <a:prstGeom prst="rect">
            <a:avLst/>
          </a:prstGeom>
          <a:ln>
            <a:noFill/>
          </a:ln>
          <a:effectLst/>
        </p:spPr>
      </p:pic>
      <p:pic>
        <p:nvPicPr>
          <p:cNvPr id="11" name="Picture 10" descr="U:\Research\DellCAHL\CTAN Partnership\Photos\Workshop 2\workshop 2_image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7236" y="4467668"/>
            <a:ext cx="1581785" cy="2270721"/>
          </a:xfrm>
          <a:prstGeom prst="rect">
            <a:avLst/>
          </a:prstGeom>
          <a:noFill/>
          <a:ln w="28575">
            <a:solidFill>
              <a:schemeClr val="tx1"/>
            </a:solidFill>
          </a:ln>
        </p:spPr>
      </p:pic>
      <p:sp>
        <p:nvSpPr>
          <p:cNvPr id="2" name="Rectangle 1"/>
          <p:cNvSpPr/>
          <p:nvPr/>
        </p:nvSpPr>
        <p:spPr>
          <a:xfrm>
            <a:off x="76200" y="1005182"/>
            <a:ext cx="5715000" cy="3123932"/>
          </a:xfrm>
          <a:prstGeom prst="rect">
            <a:avLst/>
          </a:prstGeom>
        </p:spPr>
        <p:txBody>
          <a:bodyPr wrap="square">
            <a:spAutoFit/>
          </a:bodyPr>
          <a:lstStyle/>
          <a:p>
            <a:r>
              <a:rPr lang="en-US" sz="2200" b="1" dirty="0">
                <a:latin typeface="Franklin Gothic Book" panose="020B0503020102020204" pitchFamily="34" charset="0"/>
              </a:rPr>
              <a:t>Road Map to Healthy Children: OST Route 66</a:t>
            </a:r>
          </a:p>
          <a:p>
            <a:endParaRPr lang="en-US" sz="700" b="1" dirty="0">
              <a:latin typeface="Franklin Gothic Book" panose="020B0503020102020204" pitchFamily="34" charset="0"/>
            </a:endParaRPr>
          </a:p>
          <a:p>
            <a:pPr marL="228600" lvl="0" indent="-228600">
              <a:buFont typeface="+mj-lt"/>
              <a:buAutoNum type="arabicPeriod"/>
            </a:pPr>
            <a:r>
              <a:rPr lang="en-US" u="sng" dirty="0">
                <a:latin typeface="Franklin Gothic Book" panose="020B0503020102020204" pitchFamily="34" charset="0"/>
              </a:rPr>
              <a:t>Highlights of Activities</a:t>
            </a:r>
            <a:r>
              <a:rPr lang="en-US" dirty="0">
                <a:latin typeface="Franklin Gothic Book" panose="020B0503020102020204" pitchFamily="34" charset="0"/>
              </a:rPr>
              <a:t>:  What activities are you </a:t>
            </a:r>
            <a:r>
              <a:rPr lang="en-US" dirty="0" smtClean="0">
                <a:latin typeface="Franklin Gothic Book" panose="020B0503020102020204" pitchFamily="34" charset="0"/>
              </a:rPr>
              <a:t>doing? </a:t>
            </a:r>
            <a:r>
              <a:rPr lang="en-US" dirty="0">
                <a:latin typeface="Franklin Gothic Book" panose="020B0503020102020204" pitchFamily="34" charset="0"/>
              </a:rPr>
              <a:t>W</a:t>
            </a:r>
            <a:r>
              <a:rPr lang="en-US" dirty="0" smtClean="0">
                <a:latin typeface="Franklin Gothic Book" panose="020B0503020102020204" pitchFamily="34" charset="0"/>
              </a:rPr>
              <a:t>hat </a:t>
            </a:r>
            <a:r>
              <a:rPr lang="en-US" dirty="0">
                <a:latin typeface="Franklin Gothic Book" panose="020B0503020102020204" pitchFamily="34" charset="0"/>
              </a:rPr>
              <a:t>is going well</a:t>
            </a:r>
            <a:r>
              <a:rPr lang="en-US" dirty="0" smtClean="0">
                <a:latin typeface="Franklin Gothic Book" panose="020B0503020102020204" pitchFamily="34" charset="0"/>
              </a:rPr>
              <a:t>?</a:t>
            </a:r>
          </a:p>
          <a:p>
            <a:pPr marL="228600" lvl="0" indent="-228600">
              <a:buFont typeface="+mj-lt"/>
              <a:buAutoNum type="arabicPeriod"/>
            </a:pPr>
            <a:endParaRPr lang="en-US" sz="1500" dirty="0">
              <a:latin typeface="Franklin Gothic Book" panose="020B0503020102020204" pitchFamily="34" charset="0"/>
            </a:endParaRPr>
          </a:p>
          <a:p>
            <a:pPr marL="228600" lvl="0" indent="-228600">
              <a:buFont typeface="+mj-lt"/>
              <a:buAutoNum type="arabicPeriod"/>
            </a:pPr>
            <a:r>
              <a:rPr lang="en-US" u="sng" dirty="0">
                <a:latin typeface="Franklin Gothic Book" panose="020B0503020102020204" pitchFamily="34" charset="0"/>
              </a:rPr>
              <a:t>Road Blocks</a:t>
            </a:r>
            <a:r>
              <a:rPr lang="en-US" dirty="0">
                <a:latin typeface="Franklin Gothic Book" panose="020B0503020102020204" pitchFamily="34" charset="0"/>
              </a:rPr>
              <a:t>: What is challenging for implementing actions? Challenges for promoting child health in OST</a:t>
            </a:r>
            <a:r>
              <a:rPr lang="en-US" dirty="0" smtClean="0">
                <a:latin typeface="Franklin Gothic Book" panose="020B0503020102020204" pitchFamily="34" charset="0"/>
              </a:rPr>
              <a:t>?</a:t>
            </a:r>
          </a:p>
          <a:p>
            <a:pPr marL="228600" lvl="0" indent="-228600">
              <a:buFont typeface="+mj-lt"/>
              <a:buAutoNum type="arabicPeriod"/>
            </a:pPr>
            <a:endParaRPr lang="en-US" sz="1500" dirty="0">
              <a:latin typeface="Franklin Gothic Book" panose="020B0503020102020204" pitchFamily="34" charset="0"/>
            </a:endParaRPr>
          </a:p>
          <a:p>
            <a:pPr marL="228600" lvl="0" indent="-228600">
              <a:buFont typeface="+mj-lt"/>
              <a:buAutoNum type="arabicPeriod"/>
            </a:pPr>
            <a:r>
              <a:rPr lang="en-US" u="sng" dirty="0">
                <a:latin typeface="Franklin Gothic Book" panose="020B0503020102020204" pitchFamily="34" charset="0"/>
              </a:rPr>
              <a:t>Destiny &amp; Goals</a:t>
            </a:r>
            <a:r>
              <a:rPr lang="en-US" dirty="0">
                <a:latin typeface="Franklin Gothic Book" panose="020B0503020102020204" pitchFamily="34" charset="0"/>
              </a:rPr>
              <a:t>:  Where you are headed?  What are your goals? When that road ends- what does that look like for your children? For your staff</a:t>
            </a:r>
            <a:r>
              <a:rPr lang="en-US" dirty="0" smtClean="0">
                <a:latin typeface="Franklin Gothic Book" panose="020B0503020102020204" pitchFamily="34" charset="0"/>
              </a:rPr>
              <a:t>?</a:t>
            </a:r>
            <a:endParaRPr lang="en-US" sz="1200" dirty="0">
              <a:latin typeface="Franklin Gothic Book" panose="020B0503020102020204" pitchFamily="34" charset="0"/>
            </a:endParaRPr>
          </a:p>
          <a:p>
            <a:pPr algn="ctr"/>
            <a:r>
              <a:rPr lang="en-US" sz="1200" i="1" dirty="0">
                <a:latin typeface="Franklin Gothic Book" panose="020B0503020102020204" pitchFamily="34" charset="0"/>
              </a:rPr>
              <a:t>Then: Gallery Walk!  Hang your road maps and browse your colleagues</a:t>
            </a:r>
            <a:endParaRPr lang="en-US" dirty="0"/>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484" y="4467668"/>
            <a:ext cx="1930467" cy="2270721"/>
          </a:xfrm>
          <a:prstGeom prst="rect">
            <a:avLst/>
          </a:prstGeom>
        </p:spPr>
      </p:pic>
      <p:sp>
        <p:nvSpPr>
          <p:cNvPr id="4" name="TextBox 3"/>
          <p:cNvSpPr txBox="1"/>
          <p:nvPr/>
        </p:nvSpPr>
        <p:spPr>
          <a:xfrm>
            <a:off x="2135525" y="6256359"/>
            <a:ext cx="2129750" cy="369332"/>
          </a:xfrm>
          <a:prstGeom prst="rect">
            <a:avLst/>
          </a:prstGeom>
          <a:noFill/>
        </p:spPr>
        <p:txBody>
          <a:bodyPr wrap="none" rtlCol="0">
            <a:spAutoFit/>
          </a:bodyPr>
          <a:lstStyle/>
          <a:p>
            <a:r>
              <a:rPr lang="en-US" i="1" dirty="0" smtClean="0"/>
              <a:t>OST Road Maps…</a:t>
            </a:r>
            <a:endParaRPr lang="en-US" i="1" dirty="0"/>
          </a:p>
        </p:txBody>
      </p:sp>
    </p:spTree>
    <p:extLst>
      <p:ext uri="{BB962C8B-B14F-4D97-AF65-F5344CB8AC3E}">
        <p14:creationId xmlns:p14="http://schemas.microsoft.com/office/powerpoint/2010/main" val="4032345707"/>
      </p:ext>
    </p:extLst>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152400"/>
            <a:ext cx="3200400" cy="685800"/>
          </a:xfrm>
        </p:spPr>
        <p:txBody>
          <a:bodyPr/>
          <a:lstStyle/>
          <a:p>
            <a:r>
              <a:rPr lang="en-US" dirty="0" smtClean="0">
                <a:solidFill>
                  <a:schemeClr val="bg1"/>
                </a:solidFill>
              </a:rPr>
              <a:t>CTAN BOOST Workshop 3</a:t>
            </a:r>
            <a:endParaRPr lang="en-US" dirty="0">
              <a:solidFill>
                <a:schemeClr val="bg1"/>
              </a:solidFill>
            </a:endParaRPr>
          </a:p>
        </p:txBody>
      </p:sp>
      <p:sp>
        <p:nvSpPr>
          <p:cNvPr id="7" name="TextBox 6"/>
          <p:cNvSpPr txBox="1"/>
          <p:nvPr/>
        </p:nvSpPr>
        <p:spPr>
          <a:xfrm>
            <a:off x="2590800" y="194969"/>
            <a:ext cx="4648200" cy="584775"/>
          </a:xfrm>
          <a:prstGeom prst="rect">
            <a:avLst/>
          </a:prstGeom>
          <a:noFill/>
        </p:spPr>
        <p:txBody>
          <a:bodyPr wrap="square" rtlCol="0">
            <a:spAutoFit/>
          </a:bodyPr>
          <a:lstStyle/>
          <a:p>
            <a:pPr algn="ctr"/>
            <a:r>
              <a:rPr lang="en-US" sz="3200" b="1" dirty="0" smtClean="0">
                <a:solidFill>
                  <a:srgbClr val="92D050"/>
                </a:solidFill>
                <a:latin typeface="Franklin Gothic Book" panose="020B0503020102020204" pitchFamily="34" charset="0"/>
              </a:rPr>
              <a:t>Evaluate and Celebrate!</a:t>
            </a:r>
            <a:endParaRPr lang="en-US" sz="3200" b="1" dirty="0">
              <a:solidFill>
                <a:srgbClr val="92D050"/>
              </a:solidFill>
              <a:latin typeface="Franklin Gothic Book" panose="020B0503020102020204"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262" y="1143000"/>
            <a:ext cx="3225738" cy="4954572"/>
          </a:xfrm>
          <a:prstGeom prst="rect">
            <a:avLst/>
          </a:prstGeom>
          <a:ln>
            <a:noFill/>
          </a:ln>
          <a:effectLst>
            <a:outerShdw blurRad="190500" algn="tl" rotWithShape="0">
              <a:srgbClr val="000000">
                <a:alpha val="70000"/>
              </a:srgbClr>
            </a:outerShdw>
          </a:effectLst>
        </p:spPr>
      </p:pic>
      <p:sp>
        <p:nvSpPr>
          <p:cNvPr id="10" name="TextBox 9"/>
          <p:cNvSpPr txBox="1"/>
          <p:nvPr/>
        </p:nvSpPr>
        <p:spPr>
          <a:xfrm>
            <a:off x="3715322" y="4631080"/>
            <a:ext cx="5352478" cy="2139047"/>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2400" b="1" dirty="0" smtClean="0">
                <a:latin typeface="Franklin Gothic Book" panose="020B0503020102020204" pitchFamily="34" charset="0"/>
              </a:rPr>
              <a:t>Reflection Tree </a:t>
            </a:r>
          </a:p>
          <a:p>
            <a:pPr algn="ctr"/>
            <a:r>
              <a:rPr lang="en-US" sz="2400" b="1" dirty="0" smtClean="0">
                <a:latin typeface="Franklin Gothic Book" panose="020B0503020102020204" pitchFamily="34" charset="0"/>
              </a:rPr>
              <a:t>Participatory Evaluation Discussion</a:t>
            </a:r>
            <a:endParaRPr lang="en-US" sz="2400" b="1" dirty="0">
              <a:latin typeface="Franklin Gothic Book" panose="020B0503020102020204" pitchFamily="34" charset="0"/>
            </a:endParaRPr>
          </a:p>
          <a:p>
            <a:pPr marL="285750" indent="-285750">
              <a:buFont typeface="Arial" panose="020B0604020202020204" pitchFamily="34" charset="0"/>
              <a:buChar char="•"/>
            </a:pPr>
            <a:r>
              <a:rPr lang="en-US" sz="1700" dirty="0" smtClean="0">
                <a:latin typeface="Franklin Gothic Book" panose="020B0503020102020204" pitchFamily="34" charset="0"/>
              </a:rPr>
              <a:t>Did </a:t>
            </a:r>
            <a:r>
              <a:rPr lang="en-US" sz="1700" dirty="0">
                <a:latin typeface="Franklin Gothic Book" panose="020B0503020102020204" pitchFamily="34" charset="0"/>
              </a:rPr>
              <a:t>anyone see any commonalities across the trees?</a:t>
            </a:r>
          </a:p>
          <a:p>
            <a:pPr marL="285750" indent="-285750">
              <a:buFont typeface="Arial" panose="020B0604020202020204" pitchFamily="34" charset="0"/>
              <a:buChar char="•"/>
            </a:pPr>
            <a:r>
              <a:rPr lang="en-US" sz="1700" dirty="0">
                <a:latin typeface="Franklin Gothic Book" panose="020B0503020102020204" pitchFamily="34" charset="0"/>
              </a:rPr>
              <a:t>Was there anything your colleagues added that you forgot about?</a:t>
            </a:r>
          </a:p>
          <a:p>
            <a:pPr marL="285750" indent="-285750">
              <a:buFont typeface="Arial" panose="020B0604020202020204" pitchFamily="34" charset="0"/>
              <a:buChar char="•"/>
            </a:pPr>
            <a:r>
              <a:rPr lang="en-US" sz="1700" dirty="0" smtClean="0">
                <a:latin typeface="Franklin Gothic Book" panose="020B0503020102020204" pitchFamily="34" charset="0"/>
              </a:rPr>
              <a:t>Is </a:t>
            </a:r>
            <a:r>
              <a:rPr lang="en-US" sz="1700" dirty="0">
                <a:latin typeface="Franklin Gothic Book" panose="020B0503020102020204" pitchFamily="34" charset="0"/>
              </a:rPr>
              <a:t>there anything you would do differently next time you create or implement an action plan</a:t>
            </a:r>
            <a:r>
              <a:rPr lang="en-US" sz="1700" dirty="0" smtClean="0">
                <a:latin typeface="Franklin Gothic Book" panose="020B0503020102020204" pitchFamily="34" charset="0"/>
              </a:rPr>
              <a:t>?</a:t>
            </a:r>
            <a:endParaRPr lang="en-US" sz="1700" dirty="0">
              <a:latin typeface="Franklin Gothic Book" panose="020B0503020102020204" pitchFamily="34" charset="0"/>
            </a:endParaRPr>
          </a:p>
        </p:txBody>
      </p:sp>
      <p:sp>
        <p:nvSpPr>
          <p:cNvPr id="11" name="TextBox 10"/>
          <p:cNvSpPr txBox="1"/>
          <p:nvPr/>
        </p:nvSpPr>
        <p:spPr>
          <a:xfrm>
            <a:off x="-228600" y="6019800"/>
            <a:ext cx="3962400" cy="984885"/>
          </a:xfrm>
          <a:prstGeom prst="rect">
            <a:avLst/>
          </a:prstGeom>
          <a:noFill/>
        </p:spPr>
        <p:txBody>
          <a:bodyPr wrap="square" rtlCol="0">
            <a:spAutoFit/>
          </a:bodyPr>
          <a:lstStyle/>
          <a:p>
            <a:pPr lvl="0" algn="ctr"/>
            <a:r>
              <a:rPr lang="en-US" b="1" dirty="0" smtClean="0">
                <a:latin typeface="Franklin Gothic Book" panose="020B0503020102020204" pitchFamily="34" charset="0"/>
              </a:rPr>
              <a:t>     Reflection </a:t>
            </a:r>
            <a:r>
              <a:rPr lang="en-US" b="1" dirty="0">
                <a:latin typeface="Franklin Gothic Book" panose="020B0503020102020204" pitchFamily="34" charset="0"/>
              </a:rPr>
              <a:t>Tree Key</a:t>
            </a:r>
            <a:endParaRPr lang="en-US" dirty="0">
              <a:latin typeface="Franklin Gothic Book" panose="020B0503020102020204" pitchFamily="34" charset="0"/>
            </a:endParaRPr>
          </a:p>
          <a:p>
            <a:pPr lvl="1"/>
            <a:r>
              <a:rPr lang="en-US" sz="1200" dirty="0">
                <a:latin typeface="Franklin Gothic Book" panose="020B0503020102020204" pitchFamily="34" charset="0"/>
              </a:rPr>
              <a:t>Roots = processes	</a:t>
            </a:r>
            <a:r>
              <a:rPr lang="en-US" sz="1200" dirty="0" smtClean="0">
                <a:latin typeface="Franklin Gothic Book" panose="020B0503020102020204" pitchFamily="34" charset="0"/>
              </a:rPr>
              <a:t>Leaves </a:t>
            </a:r>
            <a:r>
              <a:rPr lang="en-US" sz="1200" dirty="0">
                <a:latin typeface="Franklin Gothic Book" panose="020B0503020102020204" pitchFamily="34" charset="0"/>
              </a:rPr>
              <a:t>= activities/practices</a:t>
            </a:r>
          </a:p>
          <a:p>
            <a:pPr lvl="1"/>
            <a:r>
              <a:rPr lang="en-US" sz="1200" dirty="0">
                <a:latin typeface="Franklin Gothic Book" panose="020B0503020102020204" pitchFamily="34" charset="0"/>
              </a:rPr>
              <a:t>Fruit = outcomes 	</a:t>
            </a:r>
            <a:r>
              <a:rPr lang="en-US" sz="1200" dirty="0" smtClean="0">
                <a:latin typeface="Franklin Gothic Book" panose="020B0503020102020204" pitchFamily="34" charset="0"/>
              </a:rPr>
              <a:t>Birds </a:t>
            </a:r>
            <a:r>
              <a:rPr lang="en-US" sz="1200" dirty="0">
                <a:latin typeface="Franklin Gothic Book" panose="020B0503020102020204" pitchFamily="34" charset="0"/>
              </a:rPr>
              <a:t>= future plans</a:t>
            </a:r>
          </a:p>
          <a:p>
            <a:endParaRPr lang="en-US" sz="1600" dirty="0"/>
          </a:p>
        </p:txBody>
      </p:sp>
      <p:pic>
        <p:nvPicPr>
          <p:cNvPr id="19" name="Picture 18" descr="C:\Users\ltoppenberg\AppData\Local\Microsoft\Windows\Temporary Internet Files\Content.Outlook\VC7WZJBP\image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000000">
            <a:off x="3776663" y="2577617"/>
            <a:ext cx="2276475" cy="1709420"/>
          </a:xfrm>
          <a:prstGeom prst="rect">
            <a:avLst/>
          </a:prstGeom>
          <a:noFill/>
          <a:ln w="28575">
            <a:solidFill>
              <a:schemeClr val="tx1"/>
            </a:solidFill>
          </a:ln>
        </p:spPr>
      </p:pic>
      <p:pic>
        <p:nvPicPr>
          <p:cNvPr id="21" name="Picture 20"/>
          <p:cNvPicPr/>
          <p:nvPr/>
        </p:nvPicPr>
        <p:blipFill rotWithShape="1">
          <a:blip r:embed="rId4" cstate="print">
            <a:extLst>
              <a:ext uri="{28A0092B-C50C-407E-A947-70E740481C1C}">
                <a14:useLocalDpi xmlns:a14="http://schemas.microsoft.com/office/drawing/2010/main" val="0"/>
              </a:ext>
            </a:extLst>
          </a:blip>
          <a:srcRect l="5999" t="11706" r="7821" b="9030"/>
          <a:stretch/>
        </p:blipFill>
        <p:spPr bwMode="auto">
          <a:xfrm rot="600000">
            <a:off x="6122879" y="2892202"/>
            <a:ext cx="2419667" cy="1398905"/>
          </a:xfrm>
          <a:prstGeom prst="rect">
            <a:avLst/>
          </a:prstGeom>
          <a:ln w="28575">
            <a:solidFill>
              <a:schemeClr val="tx1"/>
            </a:solidFill>
          </a:ln>
          <a:extLst>
            <a:ext uri="{53640926-AAD7-44d8-BBD7-CCE9431645EC}">
              <a14:shadowObscured xmlns:a14="http://schemas.microsoft.com/office/drawing/2010/main" xmlns=""/>
            </a:ext>
          </a:extLst>
        </p:spPr>
      </p:pic>
      <p:sp>
        <p:nvSpPr>
          <p:cNvPr id="12" name="TextBox 11"/>
          <p:cNvSpPr txBox="1"/>
          <p:nvPr/>
        </p:nvSpPr>
        <p:spPr>
          <a:xfrm>
            <a:off x="3606944" y="1117992"/>
            <a:ext cx="5181600" cy="120032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342900" indent="-342900">
              <a:buFont typeface="Arial" panose="020B0604020202020204" pitchFamily="34" charset="0"/>
              <a:buChar char="•"/>
            </a:pPr>
            <a:r>
              <a:rPr lang="en-US" sz="2400" dirty="0" smtClean="0">
                <a:latin typeface="Franklin Gothic Book" panose="020B0503020102020204" pitchFamily="34" charset="0"/>
              </a:rPr>
              <a:t>Presentation &amp; assessment of OST activities &amp; practices implemented</a:t>
            </a:r>
          </a:p>
          <a:p>
            <a:pPr marL="342900" indent="-342900">
              <a:buFont typeface="Arial" panose="020B0604020202020204" pitchFamily="34" charset="0"/>
              <a:buChar char="•"/>
            </a:pPr>
            <a:r>
              <a:rPr lang="en-US" sz="2400" dirty="0" smtClean="0">
                <a:latin typeface="Franklin Gothic Book" panose="020B0503020102020204" pitchFamily="34" charset="0"/>
              </a:rPr>
              <a:t>Celebration of accomplishments</a:t>
            </a:r>
            <a:endParaRPr lang="en-US" sz="2400" dirty="0">
              <a:latin typeface="Franklin Gothic Book" panose="020B0503020102020204" pitchFamily="34" charset="0"/>
            </a:endParaRPr>
          </a:p>
        </p:txBody>
      </p:sp>
    </p:spTree>
    <p:extLst>
      <p:ext uri="{BB962C8B-B14F-4D97-AF65-F5344CB8AC3E}">
        <p14:creationId xmlns:p14="http://schemas.microsoft.com/office/powerpoint/2010/main" val="2801969368"/>
      </p:ext>
    </p:extLst>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dirty="0" smtClean="0"/>
              <a:t>Initial Findings</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787237693"/>
              </p:ext>
            </p:extLst>
          </p:nvPr>
        </p:nvGraphicFramePr>
        <p:xfrm>
          <a:off x="76198" y="1376198"/>
          <a:ext cx="6858001" cy="4104640"/>
        </p:xfrm>
        <a:graphic>
          <a:graphicData uri="http://schemas.openxmlformats.org/drawingml/2006/table">
            <a:tbl>
              <a:tblPr firstRow="1" bandRow="1">
                <a:tableStyleId>{5C22544A-7EE6-4342-B048-85BDC9FD1C3A}</a:tableStyleId>
              </a:tblPr>
              <a:tblGrid>
                <a:gridCol w="2667001"/>
                <a:gridCol w="1524000"/>
                <a:gridCol w="1524000"/>
                <a:gridCol w="1143000"/>
              </a:tblGrid>
              <a:tr h="530140">
                <a:tc>
                  <a:txBody>
                    <a:bodyPr/>
                    <a:lstStyle/>
                    <a:p>
                      <a:endParaRPr lang="en-US" dirty="0"/>
                    </a:p>
                  </a:txBody>
                  <a:tcPr/>
                </a:tc>
                <a:tc>
                  <a:txBody>
                    <a:bodyPr/>
                    <a:lstStyle/>
                    <a:p>
                      <a:r>
                        <a:rPr lang="en-US" dirty="0" smtClean="0"/>
                        <a:t>Intervention </a:t>
                      </a:r>
                      <a:r>
                        <a:rPr lang="en-US" sz="1600" dirty="0" smtClean="0"/>
                        <a:t>(n=10)</a:t>
                      </a:r>
                      <a:endParaRPr lang="en-US" sz="1600" dirty="0"/>
                    </a:p>
                  </a:txBody>
                  <a:tcPr/>
                </a:tc>
                <a:tc>
                  <a:txBody>
                    <a:bodyPr/>
                    <a:lstStyle/>
                    <a:p>
                      <a:r>
                        <a:rPr lang="en-US" dirty="0" smtClean="0"/>
                        <a:t>Comparison</a:t>
                      </a:r>
                    </a:p>
                    <a:p>
                      <a:r>
                        <a:rPr lang="en-US" sz="1600" dirty="0" smtClean="0"/>
                        <a:t>(n=6)</a:t>
                      </a:r>
                      <a:endParaRPr lang="en-US" sz="1600" dirty="0"/>
                    </a:p>
                  </a:txBody>
                  <a:tcPr/>
                </a:tc>
                <a:tc>
                  <a:txBody>
                    <a:bodyPr/>
                    <a:lstStyle/>
                    <a:p>
                      <a:r>
                        <a:rPr lang="en-US" dirty="0" smtClean="0"/>
                        <a:t>Exceed?</a:t>
                      </a:r>
                      <a:endParaRPr lang="en-US" dirty="0"/>
                    </a:p>
                  </a:txBody>
                  <a:tcPr/>
                </a:tc>
              </a:tr>
              <a:tr h="370840">
                <a:tc>
                  <a:txBody>
                    <a:bodyPr/>
                    <a:lstStyle/>
                    <a:p>
                      <a:r>
                        <a:rPr lang="en-US" dirty="0" smtClean="0"/>
                        <a:t>Recess</a:t>
                      </a:r>
                      <a:r>
                        <a:rPr lang="en-US" baseline="0" dirty="0" smtClean="0"/>
                        <a:t> mins.</a:t>
                      </a:r>
                    </a:p>
                    <a:p>
                      <a:r>
                        <a:rPr lang="en-US" baseline="0" dirty="0" smtClean="0"/>
                        <a:t>(difference pre/post)</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Mean: 20.1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(+6.2 mins)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Mean: 22.5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(+1 min.)</a:t>
                      </a:r>
                    </a:p>
                  </a:txBody>
                  <a:tcPr/>
                </a:tc>
                <a:tc>
                  <a:txBody>
                    <a:bodyPr/>
                    <a:lstStyle/>
                    <a:p>
                      <a:r>
                        <a:rPr lang="en-US" dirty="0" smtClean="0"/>
                        <a:t>No</a:t>
                      </a:r>
                      <a:endParaRPr lang="en-US" dirty="0"/>
                    </a:p>
                  </a:txBody>
                  <a:tcPr/>
                </a:tc>
              </a:tr>
              <a:tr h="621068">
                <a:tc>
                  <a:txBody>
                    <a:bodyPr/>
                    <a:lstStyle/>
                    <a:p>
                      <a:r>
                        <a:rPr lang="en-US" dirty="0" smtClean="0"/>
                        <a:t>Structured PA mins.</a:t>
                      </a:r>
                    </a:p>
                    <a:p>
                      <a:r>
                        <a:rPr lang="en-US" dirty="0" smtClean="0"/>
                        <a:t>(difference pre/post)</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Mean: 51.6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(-3.2 mins.)</a:t>
                      </a:r>
                    </a:p>
                  </a:txBody>
                  <a:tcPr/>
                </a:tc>
                <a:tc>
                  <a:txBody>
                    <a:bodyPr/>
                    <a:lstStyle/>
                    <a:p>
                      <a:r>
                        <a:rPr lang="en-US" dirty="0" smtClean="0"/>
                        <a:t>Mean: 47.5</a:t>
                      </a:r>
                    </a:p>
                    <a:p>
                      <a:r>
                        <a:rPr lang="en-US" dirty="0" smtClean="0"/>
                        <a:t>(-13.3 mins.)</a:t>
                      </a:r>
                      <a:endParaRPr lang="en-US" dirty="0"/>
                    </a:p>
                  </a:txBody>
                  <a:tcPr/>
                </a:tc>
                <a:tc>
                  <a:txBody>
                    <a:bodyPr/>
                    <a:lstStyle/>
                    <a:p>
                      <a:r>
                        <a:rPr lang="en-US" dirty="0" smtClean="0"/>
                        <a:t>Yes</a:t>
                      </a:r>
                      <a:endParaRPr lang="en-US" dirty="0"/>
                    </a:p>
                  </a:txBody>
                  <a:tcPr/>
                </a:tc>
              </a:tr>
              <a:tr h="185420">
                <a:tc>
                  <a:txBody>
                    <a:bodyPr/>
                    <a:lstStyle/>
                    <a:p>
                      <a:r>
                        <a:rPr lang="en-US" dirty="0" smtClean="0"/>
                        <a:t>Structured PA days</a:t>
                      </a:r>
                      <a:endParaRPr lang="en-US" dirty="0"/>
                    </a:p>
                  </a:txBody>
                  <a:tcPr/>
                </a:tc>
                <a:tc>
                  <a:txBody>
                    <a:bodyPr/>
                    <a:lstStyle/>
                    <a:p>
                      <a:r>
                        <a:rPr lang="en-US" dirty="0" smtClean="0"/>
                        <a:t>Mean: 4.0</a:t>
                      </a:r>
                      <a:endParaRPr lang="en-US" dirty="0"/>
                    </a:p>
                  </a:txBody>
                  <a:tcPr/>
                </a:tc>
                <a:tc>
                  <a:txBody>
                    <a:bodyPr/>
                    <a:lstStyle/>
                    <a:p>
                      <a:r>
                        <a:rPr lang="en-US" dirty="0" smtClean="0"/>
                        <a:t>Mean: 3.2</a:t>
                      </a:r>
                      <a:endParaRPr lang="en-US" dirty="0"/>
                    </a:p>
                  </a:txBody>
                  <a:tcPr/>
                </a:tc>
                <a:tc>
                  <a:txBody>
                    <a:bodyPr/>
                    <a:lstStyle/>
                    <a:p>
                      <a:r>
                        <a:rPr lang="en-US" dirty="0" smtClean="0"/>
                        <a:t>Yes</a:t>
                      </a:r>
                      <a:endParaRPr lang="en-US" dirty="0"/>
                    </a:p>
                  </a:txBody>
                  <a:tcPr/>
                </a:tc>
              </a:tr>
              <a:tr h="185420">
                <a:tc>
                  <a:txBody>
                    <a:bodyPr/>
                    <a:lstStyle/>
                    <a:p>
                      <a:r>
                        <a:rPr lang="en-US" dirty="0" smtClean="0"/>
                        <a:t>Policy:</a:t>
                      </a:r>
                      <a:r>
                        <a:rPr lang="en-US" baseline="0" dirty="0" smtClean="0"/>
                        <a:t> </a:t>
                      </a:r>
                      <a:r>
                        <a:rPr lang="en-US" dirty="0" smtClean="0"/>
                        <a:t>extended sitting</a:t>
                      </a:r>
                      <a:endParaRPr lang="en-US" dirty="0"/>
                    </a:p>
                  </a:txBody>
                  <a:tcPr/>
                </a:tc>
                <a:tc>
                  <a:txBody>
                    <a:bodyPr/>
                    <a:lstStyle/>
                    <a:p>
                      <a:r>
                        <a:rPr lang="en-US" dirty="0" smtClean="0"/>
                        <a:t>40%</a:t>
                      </a:r>
                      <a:endParaRPr lang="en-US" dirty="0"/>
                    </a:p>
                  </a:txBody>
                  <a:tcPr/>
                </a:tc>
                <a:tc>
                  <a:txBody>
                    <a:bodyPr/>
                    <a:lstStyle/>
                    <a:p>
                      <a:r>
                        <a:rPr lang="en-US" dirty="0" smtClean="0"/>
                        <a:t>16.7%</a:t>
                      </a:r>
                      <a:endParaRPr lang="en-US" dirty="0"/>
                    </a:p>
                  </a:txBody>
                  <a:tcPr/>
                </a:tc>
                <a:tc>
                  <a:txBody>
                    <a:bodyPr/>
                    <a:lstStyle/>
                    <a:p>
                      <a:r>
                        <a:rPr lang="en-US" dirty="0" smtClean="0"/>
                        <a:t>Yes</a:t>
                      </a:r>
                      <a:endParaRPr lang="en-US" dirty="0"/>
                    </a:p>
                  </a:txBody>
                  <a:tcPr/>
                </a:tc>
              </a:tr>
              <a:tr h="370840">
                <a:tc>
                  <a:txBody>
                    <a:bodyPr/>
                    <a:lstStyle/>
                    <a:p>
                      <a:r>
                        <a:rPr lang="en-US" dirty="0" smtClean="0"/>
                        <a:t>Policy: withholding</a:t>
                      </a:r>
                      <a:r>
                        <a:rPr lang="en-US" baseline="0" dirty="0" smtClean="0"/>
                        <a:t> PA</a:t>
                      </a:r>
                      <a:endParaRPr lang="en-US" dirty="0"/>
                    </a:p>
                  </a:txBody>
                  <a:tcPr/>
                </a:tc>
                <a:tc>
                  <a:txBody>
                    <a:bodyPr/>
                    <a:lstStyle/>
                    <a:p>
                      <a:r>
                        <a:rPr lang="en-US" dirty="0" smtClean="0"/>
                        <a:t>20%</a:t>
                      </a:r>
                      <a:endParaRPr lang="en-US" dirty="0"/>
                    </a:p>
                  </a:txBody>
                  <a:tcPr/>
                </a:tc>
                <a:tc>
                  <a:txBody>
                    <a:bodyPr/>
                    <a:lstStyle/>
                    <a:p>
                      <a:r>
                        <a:rPr lang="en-US" dirty="0" smtClean="0"/>
                        <a:t>0%</a:t>
                      </a:r>
                      <a:endParaRPr lang="en-US" dirty="0"/>
                    </a:p>
                  </a:txBody>
                  <a:tcPr/>
                </a:tc>
                <a:tc>
                  <a:txBody>
                    <a:bodyPr/>
                    <a:lstStyle/>
                    <a:p>
                      <a:r>
                        <a:rPr lang="en-US" dirty="0" smtClean="0"/>
                        <a:t>Yes</a:t>
                      </a:r>
                      <a:endParaRPr lang="en-US" dirty="0"/>
                    </a:p>
                  </a:txBody>
                  <a:tcPr/>
                </a:tc>
              </a:tr>
              <a:tr h="370840">
                <a:tc>
                  <a:txBody>
                    <a:bodyPr/>
                    <a:lstStyle/>
                    <a:p>
                      <a:r>
                        <a:rPr lang="en-US" dirty="0" smtClean="0"/>
                        <a:t>PA training to staff</a:t>
                      </a:r>
                      <a:endParaRPr lang="en-US" dirty="0"/>
                    </a:p>
                  </a:txBody>
                  <a:tcPr/>
                </a:tc>
                <a:tc>
                  <a:txBody>
                    <a:bodyPr/>
                    <a:lstStyle/>
                    <a:p>
                      <a:r>
                        <a:rPr lang="en-US" dirty="0" smtClean="0"/>
                        <a:t>80%</a:t>
                      </a:r>
                      <a:endParaRPr lang="en-US" dirty="0"/>
                    </a:p>
                  </a:txBody>
                  <a:tcPr/>
                </a:tc>
                <a:tc>
                  <a:txBody>
                    <a:bodyPr/>
                    <a:lstStyle/>
                    <a:p>
                      <a:r>
                        <a:rPr lang="en-US" dirty="0" smtClean="0"/>
                        <a:t>50%</a:t>
                      </a:r>
                      <a:endParaRPr lang="en-US" dirty="0"/>
                    </a:p>
                  </a:txBody>
                  <a:tcPr/>
                </a:tc>
                <a:tc>
                  <a:txBody>
                    <a:bodyPr/>
                    <a:lstStyle/>
                    <a:p>
                      <a:r>
                        <a:rPr lang="en-US" dirty="0" smtClean="0"/>
                        <a:t>Yes</a:t>
                      </a:r>
                      <a:endParaRPr lang="en-US" dirty="0"/>
                    </a:p>
                  </a:txBody>
                  <a:tcPr/>
                </a:tc>
              </a:tr>
              <a:tr h="370840">
                <a:tc>
                  <a:txBody>
                    <a:bodyPr/>
                    <a:lstStyle/>
                    <a:p>
                      <a:r>
                        <a:rPr lang="en-US" dirty="0" smtClean="0"/>
                        <a:t>Serve</a:t>
                      </a:r>
                      <a:r>
                        <a:rPr lang="en-US" baseline="0" dirty="0" smtClean="0"/>
                        <a:t> FV </a:t>
                      </a:r>
                      <a:r>
                        <a:rPr lang="en-US" dirty="0" smtClean="0"/>
                        <a:t>snack(weekly)</a:t>
                      </a:r>
                      <a:endParaRPr lang="en-US" dirty="0"/>
                    </a:p>
                  </a:txBody>
                  <a:tcPr/>
                </a:tc>
                <a:tc>
                  <a:txBody>
                    <a:bodyPr/>
                    <a:lstStyle/>
                    <a:p>
                      <a:r>
                        <a:rPr lang="en-US" dirty="0" smtClean="0"/>
                        <a:t>70%</a:t>
                      </a:r>
                      <a:endParaRPr lang="en-US" dirty="0"/>
                    </a:p>
                  </a:txBody>
                  <a:tcPr/>
                </a:tc>
                <a:tc>
                  <a:txBody>
                    <a:bodyPr/>
                    <a:lstStyle/>
                    <a:p>
                      <a:r>
                        <a:rPr lang="en-US" dirty="0" smtClean="0"/>
                        <a:t>83%</a:t>
                      </a:r>
                      <a:endParaRPr lang="en-US" dirty="0"/>
                    </a:p>
                  </a:txBody>
                  <a:tcPr/>
                </a:tc>
                <a:tc>
                  <a:txBody>
                    <a:bodyPr/>
                    <a:lstStyle/>
                    <a:p>
                      <a:r>
                        <a:rPr lang="en-US" dirty="0" smtClean="0"/>
                        <a:t>No</a:t>
                      </a:r>
                      <a:endParaRPr lang="en-US" dirty="0"/>
                    </a:p>
                  </a:txBody>
                  <a:tcPr/>
                </a:tc>
              </a:tr>
              <a:tr h="370840">
                <a:tc>
                  <a:txBody>
                    <a:bodyPr/>
                    <a:lstStyle/>
                    <a:p>
                      <a:r>
                        <a:rPr lang="en-US" dirty="0" smtClean="0"/>
                        <a:t>100% Fruit Juice</a:t>
                      </a:r>
                      <a:endParaRPr lang="en-US" dirty="0"/>
                    </a:p>
                  </a:txBody>
                  <a:tcPr/>
                </a:tc>
                <a:tc>
                  <a:txBody>
                    <a:bodyPr/>
                    <a:lstStyle/>
                    <a:p>
                      <a:r>
                        <a:rPr lang="en-US" dirty="0" smtClean="0"/>
                        <a:t>100%</a:t>
                      </a:r>
                      <a:endParaRPr lang="en-US" dirty="0"/>
                    </a:p>
                  </a:txBody>
                  <a:tcPr/>
                </a:tc>
                <a:tc>
                  <a:txBody>
                    <a:bodyPr/>
                    <a:lstStyle/>
                    <a:p>
                      <a:r>
                        <a:rPr lang="en-US" dirty="0" smtClean="0"/>
                        <a:t>16.7%</a:t>
                      </a:r>
                      <a:endParaRPr lang="en-US" dirty="0"/>
                    </a:p>
                  </a:txBody>
                  <a:tcPr/>
                </a:tc>
                <a:tc>
                  <a:txBody>
                    <a:bodyPr/>
                    <a:lstStyle/>
                    <a:p>
                      <a:r>
                        <a:rPr lang="en-US" dirty="0" smtClean="0"/>
                        <a:t>Yes</a:t>
                      </a:r>
                      <a:endParaRPr lang="en-US" dirty="0"/>
                    </a:p>
                  </a:txBody>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263930668"/>
              </p:ext>
            </p:extLst>
          </p:nvPr>
        </p:nvGraphicFramePr>
        <p:xfrm>
          <a:off x="76198" y="5476240"/>
          <a:ext cx="6858001" cy="1010920"/>
        </p:xfrm>
        <a:graphic>
          <a:graphicData uri="http://schemas.openxmlformats.org/drawingml/2006/table">
            <a:tbl>
              <a:tblPr firstRow="1" bandRow="1">
                <a:tableStyleId>{5C22544A-7EE6-4342-B048-85BDC9FD1C3A}</a:tableStyleId>
              </a:tblPr>
              <a:tblGrid>
                <a:gridCol w="2645923"/>
                <a:gridCol w="1545078"/>
                <a:gridCol w="1524000"/>
                <a:gridCol w="1143000"/>
              </a:tblGrid>
              <a:tr h="370840">
                <a:tc>
                  <a:txBody>
                    <a:bodyPr/>
                    <a:lstStyle/>
                    <a:p>
                      <a:r>
                        <a:rPr lang="en-US" sz="1700" b="0" dirty="0" smtClean="0">
                          <a:solidFill>
                            <a:schemeClr val="tx1"/>
                          </a:solidFill>
                        </a:rPr>
                        <a:t>Healthy</a:t>
                      </a:r>
                      <a:r>
                        <a:rPr lang="en-US" sz="1700" b="0" baseline="0" dirty="0" smtClean="0">
                          <a:solidFill>
                            <a:schemeClr val="tx1"/>
                          </a:solidFill>
                        </a:rPr>
                        <a:t> eat programming</a:t>
                      </a:r>
                      <a:endParaRPr lang="en-US" sz="1700" b="0" dirty="0">
                        <a:solidFill>
                          <a:schemeClr val="tx1"/>
                        </a:solidFill>
                      </a:endParaRPr>
                    </a:p>
                  </a:txBody>
                  <a:tcPr>
                    <a:solidFill>
                      <a:schemeClr val="accent1">
                        <a:lumMod val="25000"/>
                        <a:lumOff val="75000"/>
                      </a:schemeClr>
                    </a:solidFill>
                  </a:tcPr>
                </a:tc>
                <a:tc>
                  <a:txBody>
                    <a:bodyPr/>
                    <a:lstStyle/>
                    <a:p>
                      <a:r>
                        <a:rPr lang="en-US" b="0" dirty="0" smtClean="0">
                          <a:solidFill>
                            <a:schemeClr val="tx1"/>
                          </a:solidFill>
                        </a:rPr>
                        <a:t>20%</a:t>
                      </a:r>
                      <a:endParaRPr lang="en-US" b="0" dirty="0">
                        <a:solidFill>
                          <a:schemeClr val="tx1"/>
                        </a:solidFill>
                      </a:endParaRPr>
                    </a:p>
                  </a:txBody>
                  <a:tcPr>
                    <a:solidFill>
                      <a:schemeClr val="accent1">
                        <a:lumMod val="25000"/>
                        <a:lumOff val="75000"/>
                      </a:schemeClr>
                    </a:solidFill>
                  </a:tcPr>
                </a:tc>
                <a:tc>
                  <a:txBody>
                    <a:bodyPr/>
                    <a:lstStyle/>
                    <a:p>
                      <a:r>
                        <a:rPr lang="en-US" b="0" dirty="0" smtClean="0">
                          <a:solidFill>
                            <a:schemeClr val="tx1"/>
                          </a:solidFill>
                        </a:rPr>
                        <a:t>0%</a:t>
                      </a:r>
                      <a:endParaRPr lang="en-US" b="0" dirty="0">
                        <a:solidFill>
                          <a:schemeClr val="tx1"/>
                        </a:solidFill>
                      </a:endParaRPr>
                    </a:p>
                  </a:txBody>
                  <a:tcPr>
                    <a:solidFill>
                      <a:schemeClr val="accent1">
                        <a:lumMod val="25000"/>
                        <a:lumOff val="75000"/>
                      </a:schemeClr>
                    </a:solidFill>
                  </a:tcPr>
                </a:tc>
                <a:tc>
                  <a:txBody>
                    <a:bodyPr/>
                    <a:lstStyle/>
                    <a:p>
                      <a:r>
                        <a:rPr lang="en-US" b="0" dirty="0" smtClean="0">
                          <a:solidFill>
                            <a:schemeClr val="tx1"/>
                          </a:solidFill>
                        </a:rPr>
                        <a:t>Yes</a:t>
                      </a:r>
                      <a:endParaRPr lang="en-US" b="0" dirty="0">
                        <a:solidFill>
                          <a:schemeClr val="tx1"/>
                        </a:solidFill>
                      </a:endParaRPr>
                    </a:p>
                  </a:txBody>
                  <a:tcPr>
                    <a:solidFill>
                      <a:schemeClr val="accent1">
                        <a:lumMod val="25000"/>
                        <a:lumOff val="75000"/>
                      </a:schemeClr>
                    </a:solidFill>
                  </a:tcPr>
                </a:tc>
              </a:tr>
              <a:tr h="370840">
                <a:tc>
                  <a:txBody>
                    <a:bodyPr/>
                    <a:lstStyle/>
                    <a:p>
                      <a:r>
                        <a:rPr lang="en-US" dirty="0" smtClean="0"/>
                        <a:t>Posted</a:t>
                      </a:r>
                      <a:r>
                        <a:rPr lang="en-US" baseline="0" dirty="0" smtClean="0"/>
                        <a:t> “agreements”/ behavioral expectations</a:t>
                      </a:r>
                      <a:endParaRPr lang="en-US" dirty="0"/>
                    </a:p>
                  </a:txBody>
                  <a:tcPr/>
                </a:tc>
                <a:tc>
                  <a:txBody>
                    <a:bodyPr/>
                    <a:lstStyle/>
                    <a:p>
                      <a:r>
                        <a:rPr lang="en-US" dirty="0" smtClean="0"/>
                        <a:t>70%</a:t>
                      </a:r>
                      <a:endParaRPr lang="en-US" dirty="0"/>
                    </a:p>
                  </a:txBody>
                  <a:tcPr/>
                </a:tc>
                <a:tc>
                  <a:txBody>
                    <a:bodyPr/>
                    <a:lstStyle/>
                    <a:p>
                      <a:r>
                        <a:rPr lang="en-US" dirty="0" smtClean="0"/>
                        <a:t>0%</a:t>
                      </a:r>
                      <a:endParaRPr lang="en-US" dirty="0"/>
                    </a:p>
                  </a:txBody>
                  <a:tcPr/>
                </a:tc>
                <a:tc>
                  <a:txBody>
                    <a:bodyPr/>
                    <a:lstStyle/>
                    <a:p>
                      <a:r>
                        <a:rPr lang="en-US" dirty="0" smtClean="0"/>
                        <a:t>Yes</a:t>
                      </a:r>
                      <a:endParaRPr lang="en-US" dirty="0"/>
                    </a:p>
                  </a:txBody>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219523172"/>
              </p:ext>
            </p:extLst>
          </p:nvPr>
        </p:nvGraphicFramePr>
        <p:xfrm>
          <a:off x="76198" y="6487160"/>
          <a:ext cx="6858001" cy="370840"/>
        </p:xfrm>
        <a:graphic>
          <a:graphicData uri="http://schemas.openxmlformats.org/drawingml/2006/table">
            <a:tbl>
              <a:tblPr firstRow="1" bandRow="1">
                <a:tableStyleId>{5C22544A-7EE6-4342-B048-85BDC9FD1C3A}</a:tableStyleId>
              </a:tblPr>
              <a:tblGrid>
                <a:gridCol w="2667001"/>
                <a:gridCol w="1524000"/>
                <a:gridCol w="1524000"/>
                <a:gridCol w="1143000"/>
              </a:tblGrid>
              <a:tr h="370840">
                <a:tc>
                  <a:txBody>
                    <a:bodyPr/>
                    <a:lstStyle/>
                    <a:p>
                      <a:r>
                        <a:rPr lang="en-US" b="0" dirty="0" smtClean="0">
                          <a:solidFill>
                            <a:schemeClr val="tx1"/>
                          </a:solidFill>
                        </a:rPr>
                        <a:t>Train</a:t>
                      </a:r>
                      <a:r>
                        <a:rPr lang="en-US" b="0" baseline="0" dirty="0" smtClean="0">
                          <a:solidFill>
                            <a:schemeClr val="tx1"/>
                          </a:solidFill>
                        </a:rPr>
                        <a:t> staff SEL </a:t>
                      </a:r>
                      <a:r>
                        <a:rPr lang="en-US" sz="1500" b="0" baseline="0" dirty="0" smtClean="0">
                          <a:solidFill>
                            <a:schemeClr val="tx1"/>
                          </a:solidFill>
                        </a:rPr>
                        <a:t>(2/more)</a:t>
                      </a:r>
                      <a:endParaRPr lang="en-US" sz="1500" b="0" dirty="0">
                        <a:solidFill>
                          <a:schemeClr val="tx1"/>
                        </a:solidFill>
                      </a:endParaRPr>
                    </a:p>
                  </a:txBody>
                  <a:tcPr>
                    <a:solidFill>
                      <a:schemeClr val="accent1">
                        <a:lumMod val="25000"/>
                        <a:lumOff val="75000"/>
                      </a:schemeClr>
                    </a:solidFill>
                  </a:tcPr>
                </a:tc>
                <a:tc>
                  <a:txBody>
                    <a:bodyPr/>
                    <a:lstStyle/>
                    <a:p>
                      <a:r>
                        <a:rPr lang="en-US" b="0" dirty="0" smtClean="0">
                          <a:solidFill>
                            <a:schemeClr val="tx1"/>
                          </a:solidFill>
                        </a:rPr>
                        <a:t>60%</a:t>
                      </a:r>
                      <a:endParaRPr lang="en-US" b="0" dirty="0">
                        <a:solidFill>
                          <a:schemeClr val="tx1"/>
                        </a:solidFill>
                      </a:endParaRPr>
                    </a:p>
                  </a:txBody>
                  <a:tcPr>
                    <a:solidFill>
                      <a:schemeClr val="accent1">
                        <a:lumMod val="25000"/>
                        <a:lumOff val="75000"/>
                      </a:schemeClr>
                    </a:solidFill>
                  </a:tcPr>
                </a:tc>
                <a:tc>
                  <a:txBody>
                    <a:bodyPr/>
                    <a:lstStyle/>
                    <a:p>
                      <a:r>
                        <a:rPr lang="en-US" b="0" dirty="0" smtClean="0">
                          <a:solidFill>
                            <a:schemeClr val="tx1"/>
                          </a:solidFill>
                        </a:rPr>
                        <a:t>50%</a:t>
                      </a:r>
                      <a:endParaRPr lang="en-US" b="0" dirty="0">
                        <a:solidFill>
                          <a:schemeClr val="tx1"/>
                        </a:solidFill>
                      </a:endParaRPr>
                    </a:p>
                  </a:txBody>
                  <a:tcPr>
                    <a:solidFill>
                      <a:schemeClr val="accent1">
                        <a:lumMod val="25000"/>
                        <a:lumOff val="75000"/>
                      </a:schemeClr>
                    </a:solidFill>
                  </a:tcPr>
                </a:tc>
                <a:tc>
                  <a:txBody>
                    <a:bodyPr/>
                    <a:lstStyle/>
                    <a:p>
                      <a:r>
                        <a:rPr lang="en-US" b="0" dirty="0" smtClean="0">
                          <a:solidFill>
                            <a:schemeClr val="tx1"/>
                          </a:solidFill>
                        </a:rPr>
                        <a:t>Yes</a:t>
                      </a:r>
                      <a:endParaRPr lang="en-US" b="0" dirty="0">
                        <a:solidFill>
                          <a:schemeClr val="tx1"/>
                        </a:solidFill>
                      </a:endParaRPr>
                    </a:p>
                  </a:txBody>
                  <a:tcPr>
                    <a:solidFill>
                      <a:schemeClr val="accent1">
                        <a:lumMod val="25000"/>
                        <a:lumOff val="75000"/>
                      </a:schemeClr>
                    </a:solidFill>
                  </a:tcPr>
                </a:tc>
              </a:tr>
            </a:tbl>
          </a:graphicData>
        </a:graphic>
      </p:graphicFrame>
      <p:sp>
        <p:nvSpPr>
          <p:cNvPr id="11" name="TextBox 10"/>
          <p:cNvSpPr txBox="1"/>
          <p:nvPr/>
        </p:nvSpPr>
        <p:spPr>
          <a:xfrm>
            <a:off x="6907490" y="1005358"/>
            <a:ext cx="2236510" cy="600164"/>
          </a:xfrm>
          <a:prstGeom prst="rect">
            <a:avLst/>
          </a:prstGeom>
          <a:noFill/>
        </p:spPr>
        <p:txBody>
          <a:bodyPr wrap="none" rtlCol="0">
            <a:spAutoFit/>
          </a:bodyPr>
          <a:lstStyle/>
          <a:p>
            <a:r>
              <a:rPr lang="en-US" b="1" dirty="0" smtClean="0"/>
              <a:t>Student Outcomes</a:t>
            </a:r>
          </a:p>
          <a:p>
            <a:r>
              <a:rPr lang="en-US" sz="1500" dirty="0" smtClean="0"/>
              <a:t>(n=147 </a:t>
            </a:r>
            <a:r>
              <a:rPr lang="en-US" sz="1500" dirty="0" err="1" smtClean="0"/>
              <a:t>int</a:t>
            </a:r>
            <a:r>
              <a:rPr lang="en-US" sz="1500" dirty="0" smtClean="0"/>
              <a:t>; n=37 comp.)</a:t>
            </a:r>
          </a:p>
        </p:txBody>
      </p:sp>
      <p:sp>
        <p:nvSpPr>
          <p:cNvPr id="12" name="TextBox 11"/>
          <p:cNvSpPr txBox="1"/>
          <p:nvPr/>
        </p:nvSpPr>
        <p:spPr>
          <a:xfrm>
            <a:off x="13354" y="1005358"/>
            <a:ext cx="5666936" cy="369332"/>
          </a:xfrm>
          <a:prstGeom prst="rect">
            <a:avLst/>
          </a:prstGeom>
          <a:noFill/>
        </p:spPr>
        <p:txBody>
          <a:bodyPr wrap="none" rtlCol="0">
            <a:spAutoFit/>
          </a:bodyPr>
          <a:lstStyle/>
          <a:p>
            <a:r>
              <a:rPr lang="en-US" b="1" dirty="0" smtClean="0"/>
              <a:t>OST Site Coordinator Interview (Posttest) (n=16)</a:t>
            </a:r>
            <a:endParaRPr lang="en-US" b="1" dirty="0"/>
          </a:p>
        </p:txBody>
      </p:sp>
      <p:graphicFrame>
        <p:nvGraphicFramePr>
          <p:cNvPr id="14" name="Table 13"/>
          <p:cNvGraphicFramePr>
            <a:graphicFrameLocks noGrp="1"/>
          </p:cNvGraphicFramePr>
          <p:nvPr>
            <p:extLst>
              <p:ext uri="{D42A27DB-BD31-4B8C-83A1-F6EECF244321}">
                <p14:modId xmlns:p14="http://schemas.microsoft.com/office/powerpoint/2010/main" val="1178295738"/>
              </p:ext>
            </p:extLst>
          </p:nvPr>
        </p:nvGraphicFramePr>
        <p:xfrm>
          <a:off x="6997043" y="1772680"/>
          <a:ext cx="2057403" cy="5034279"/>
        </p:xfrm>
        <a:graphic>
          <a:graphicData uri="http://schemas.openxmlformats.org/drawingml/2006/table">
            <a:tbl>
              <a:tblPr firstRow="1" bandRow="1">
                <a:tableStyleId>{5C22544A-7EE6-4342-B048-85BDC9FD1C3A}</a:tableStyleId>
              </a:tblPr>
              <a:tblGrid>
                <a:gridCol w="990604"/>
                <a:gridCol w="1066799"/>
              </a:tblGrid>
              <a:tr h="370840">
                <a:tc>
                  <a:txBody>
                    <a:bodyPr/>
                    <a:lstStyle/>
                    <a:p>
                      <a:endParaRPr lang="en-US" dirty="0"/>
                    </a:p>
                  </a:txBody>
                  <a:tcPr/>
                </a:tc>
                <a:tc>
                  <a:txBody>
                    <a:bodyPr/>
                    <a:lstStyle/>
                    <a:p>
                      <a:pPr algn="ctr"/>
                      <a:r>
                        <a:rPr lang="en-US" sz="1400" dirty="0" smtClean="0"/>
                        <a:t>Statistical</a:t>
                      </a:r>
                    </a:p>
                    <a:p>
                      <a:pPr algn="ctr"/>
                      <a:r>
                        <a:rPr lang="en-US" sz="1400" dirty="0" smtClean="0"/>
                        <a:t>Difference?</a:t>
                      </a:r>
                      <a:endParaRPr lang="en-US" sz="1400" dirty="0"/>
                    </a:p>
                  </a:txBody>
                  <a:tcPr/>
                </a:tc>
              </a:tr>
              <a:tr h="370840">
                <a:tc>
                  <a:txBody>
                    <a:bodyPr/>
                    <a:lstStyle/>
                    <a:p>
                      <a:r>
                        <a:rPr lang="en-US" dirty="0" smtClean="0"/>
                        <a:t>MVPA</a:t>
                      </a:r>
                    </a:p>
                    <a:p>
                      <a:r>
                        <a:rPr lang="en-US" dirty="0" smtClean="0"/>
                        <a:t>recess</a:t>
                      </a:r>
                      <a:endParaRPr lang="en-US" dirty="0"/>
                    </a:p>
                  </a:txBody>
                  <a:tcPr/>
                </a:tc>
                <a:tc>
                  <a:txBody>
                    <a:bodyPr/>
                    <a:lstStyle/>
                    <a:p>
                      <a:r>
                        <a:rPr lang="en-US" dirty="0" smtClean="0"/>
                        <a:t>N/S</a:t>
                      </a:r>
                      <a:endParaRPr lang="en-US" dirty="0"/>
                    </a:p>
                  </a:txBody>
                  <a:tcPr/>
                </a:tc>
              </a:tr>
              <a:tr h="185420">
                <a:tc>
                  <a:txBody>
                    <a:bodyPr/>
                    <a:lstStyle/>
                    <a:p>
                      <a:r>
                        <a:rPr lang="en-US" dirty="0" smtClean="0"/>
                        <a:t>PA </a:t>
                      </a:r>
                      <a:endParaRPr lang="en-US" dirty="0"/>
                    </a:p>
                  </a:txBody>
                  <a:tcPr/>
                </a:tc>
                <a:tc>
                  <a:txBody>
                    <a:bodyPr/>
                    <a:lstStyle/>
                    <a:p>
                      <a:r>
                        <a:rPr lang="en-US" dirty="0" smtClean="0"/>
                        <a:t>N/S</a:t>
                      </a:r>
                      <a:endParaRPr lang="en-US" dirty="0"/>
                    </a:p>
                  </a:txBody>
                  <a:tcPr/>
                </a:tc>
              </a:tr>
              <a:tr h="185420">
                <a:tc>
                  <a:txBody>
                    <a:bodyPr/>
                    <a:lstStyle/>
                    <a:p>
                      <a:r>
                        <a:rPr lang="en-US" dirty="0" smtClean="0"/>
                        <a:t>FV</a:t>
                      </a:r>
                      <a:endParaRPr lang="en-US" dirty="0"/>
                    </a:p>
                  </a:txBody>
                  <a:tcPr/>
                </a:tc>
                <a:tc>
                  <a:txBody>
                    <a:bodyPr/>
                    <a:lstStyle/>
                    <a:p>
                      <a:r>
                        <a:rPr lang="en-US" dirty="0" smtClean="0"/>
                        <a:t>N/S</a:t>
                      </a:r>
                      <a:endParaRPr lang="en-US" dirty="0"/>
                    </a:p>
                  </a:txBody>
                  <a:tcPr/>
                </a:tc>
              </a:tr>
              <a:tr h="370840">
                <a:tc>
                  <a:txBody>
                    <a:bodyPr/>
                    <a:lstStyle/>
                    <a:p>
                      <a:r>
                        <a:rPr lang="en-US" dirty="0" smtClean="0"/>
                        <a:t>Soda</a:t>
                      </a:r>
                      <a:endParaRPr lang="en-US" dirty="0"/>
                    </a:p>
                  </a:txBody>
                  <a:tcPr/>
                </a:tc>
                <a:tc>
                  <a:txBody>
                    <a:bodyPr/>
                    <a:lstStyle/>
                    <a:p>
                      <a:r>
                        <a:rPr lang="en-US" dirty="0" smtClean="0"/>
                        <a:t>N/S</a:t>
                      </a:r>
                      <a:endParaRPr lang="en-US" dirty="0"/>
                    </a:p>
                  </a:txBody>
                  <a:tcPr/>
                </a:tc>
              </a:tr>
              <a:tr h="370840">
                <a:tc>
                  <a:txBody>
                    <a:bodyPr/>
                    <a:lstStyle/>
                    <a:p>
                      <a:r>
                        <a:rPr lang="en-US" dirty="0" smtClean="0"/>
                        <a:t>OST social </a:t>
                      </a:r>
                      <a:r>
                        <a:rPr lang="en-US" dirty="0" err="1" smtClean="0"/>
                        <a:t>cohes</a:t>
                      </a:r>
                      <a:r>
                        <a:rPr lang="en-US" dirty="0" smtClean="0"/>
                        <a:t>.</a:t>
                      </a:r>
                      <a:endParaRPr lang="en-US" dirty="0"/>
                    </a:p>
                  </a:txBody>
                  <a:tcPr/>
                </a:tc>
                <a:tc>
                  <a:txBody>
                    <a:bodyPr/>
                    <a:lstStyle/>
                    <a:p>
                      <a:r>
                        <a:rPr lang="en-US" dirty="0" smtClean="0"/>
                        <a:t>p=.001</a:t>
                      </a:r>
                    </a:p>
                    <a:p>
                      <a:r>
                        <a:rPr lang="en-US" dirty="0" smtClean="0"/>
                        <a:t>*Inter.</a:t>
                      </a:r>
                    </a:p>
                    <a:p>
                      <a:endParaRPr lang="en-US" dirty="0" smtClean="0"/>
                    </a:p>
                    <a:p>
                      <a:endParaRPr lang="en-US" dirty="0"/>
                    </a:p>
                  </a:txBody>
                  <a:tcPr/>
                </a:tc>
              </a:tr>
              <a:tr h="289560">
                <a:tc>
                  <a:txBody>
                    <a:bodyPr/>
                    <a:lstStyle/>
                    <a:p>
                      <a:r>
                        <a:rPr lang="en-US" sz="1600" dirty="0" smtClean="0"/>
                        <a:t>Student</a:t>
                      </a:r>
                    </a:p>
                    <a:p>
                      <a:r>
                        <a:rPr lang="en-US" sz="1600" dirty="0" smtClean="0"/>
                        <a:t>connect.</a:t>
                      </a:r>
                      <a:endParaRPr lang="en-US" sz="1600" dirty="0"/>
                    </a:p>
                  </a:txBody>
                  <a:tcPr/>
                </a:tc>
                <a:tc>
                  <a:txBody>
                    <a:bodyPr/>
                    <a:lstStyle/>
                    <a:p>
                      <a:r>
                        <a:rPr lang="en-US" dirty="0" smtClean="0"/>
                        <a:t>p=.001</a:t>
                      </a:r>
                    </a:p>
                    <a:p>
                      <a:r>
                        <a:rPr lang="en-US" dirty="0" smtClean="0"/>
                        <a:t>*Inter.</a:t>
                      </a:r>
                      <a:endParaRPr lang="en-US" dirty="0"/>
                    </a:p>
                  </a:txBody>
                  <a:tcPr/>
                </a:tc>
              </a:tr>
              <a:tr h="289560">
                <a:tc>
                  <a:txBody>
                    <a:bodyPr/>
                    <a:lstStyle/>
                    <a:p>
                      <a:r>
                        <a:rPr lang="en-US" sz="1400" dirty="0" smtClean="0"/>
                        <a:t>OST </a:t>
                      </a:r>
                      <a:r>
                        <a:rPr lang="en-US" sz="1400" dirty="0" err="1" smtClean="0"/>
                        <a:t>Satisfac-tion</a:t>
                      </a:r>
                      <a:endParaRPr lang="en-US" sz="1400" dirty="0"/>
                    </a:p>
                  </a:txBody>
                  <a:tcPr/>
                </a:tc>
                <a:tc>
                  <a:txBody>
                    <a:bodyPr/>
                    <a:lstStyle/>
                    <a:p>
                      <a:r>
                        <a:rPr lang="en-US" dirty="0" smtClean="0"/>
                        <a:t>p=.001</a:t>
                      </a:r>
                    </a:p>
                    <a:p>
                      <a:r>
                        <a:rPr lang="en-US" dirty="0" smtClean="0"/>
                        <a:t>*Inter.</a:t>
                      </a:r>
                      <a:endParaRPr lang="en-US" dirty="0"/>
                    </a:p>
                  </a:txBody>
                  <a:tcPr/>
                </a:tc>
              </a:tr>
            </a:tbl>
          </a:graphicData>
        </a:graphic>
      </p:graphicFrame>
    </p:spTree>
    <p:extLst>
      <p:ext uri="{BB962C8B-B14F-4D97-AF65-F5344CB8AC3E}">
        <p14:creationId xmlns:p14="http://schemas.microsoft.com/office/powerpoint/2010/main" val="164167132"/>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Lessons Learned &amp; Recommendations</a:t>
            </a:r>
            <a:endParaRPr lang="en-US" dirty="0"/>
          </a:p>
        </p:txBody>
      </p:sp>
      <p:sp>
        <p:nvSpPr>
          <p:cNvPr id="10" name="Content Placeholder 9"/>
          <p:cNvSpPr>
            <a:spLocks noGrp="1"/>
          </p:cNvSpPr>
          <p:nvPr>
            <p:ph idx="1"/>
          </p:nvPr>
        </p:nvSpPr>
        <p:spPr>
          <a:xfrm>
            <a:off x="0" y="999497"/>
            <a:ext cx="5334000" cy="5752571"/>
          </a:xfrm>
        </p:spPr>
        <p:txBody>
          <a:bodyPr/>
          <a:lstStyle/>
          <a:p>
            <a:pPr>
              <a:buFont typeface="Wingdings" panose="05000000000000000000" pitchFamily="2" charset="2"/>
              <a:buChar char="ü"/>
            </a:pPr>
            <a:r>
              <a:rPr lang="en-US" sz="2200" b="1" dirty="0" smtClean="0"/>
              <a:t>OST action planning workshops:   </a:t>
            </a:r>
            <a:r>
              <a:rPr lang="en-US" sz="2000" i="1" dirty="0" smtClean="0"/>
              <a:t>potential for increasing policy buy-in, OST-specific actions, and cross-OST site support for health promotion</a:t>
            </a:r>
            <a:r>
              <a:rPr lang="en-US" sz="2000" dirty="0" smtClean="0"/>
              <a:t>.</a:t>
            </a:r>
            <a:endParaRPr lang="en-US" sz="1600" dirty="0" smtClean="0"/>
          </a:p>
          <a:p>
            <a:pPr marL="0" indent="0">
              <a:buNone/>
            </a:pPr>
            <a:r>
              <a:rPr lang="en-US" sz="1000" dirty="0" smtClean="0"/>
              <a:t> </a:t>
            </a:r>
          </a:p>
          <a:p>
            <a:pPr>
              <a:buFont typeface="Wingdings" panose="05000000000000000000" pitchFamily="2" charset="2"/>
              <a:buChar char="ü"/>
            </a:pPr>
            <a:r>
              <a:rPr lang="en-US" sz="2200" b="1" dirty="0" smtClean="0"/>
              <a:t>Balance between proscriptive</a:t>
            </a:r>
            <a:r>
              <a:rPr lang="en-US" sz="2200" dirty="0" smtClean="0"/>
              <a:t> (efficient</a:t>
            </a:r>
            <a:r>
              <a:rPr lang="en-US" sz="2200" dirty="0"/>
              <a:t>?) </a:t>
            </a:r>
            <a:r>
              <a:rPr lang="en-US" sz="2200" dirty="0" smtClean="0"/>
              <a:t>and </a:t>
            </a:r>
            <a:r>
              <a:rPr lang="en-US" sz="2200" b="1" dirty="0" smtClean="0"/>
              <a:t>empowerment </a:t>
            </a:r>
            <a:r>
              <a:rPr lang="en-US" sz="2200" b="1" dirty="0"/>
              <a:t>approach </a:t>
            </a:r>
            <a:r>
              <a:rPr lang="en-US" sz="2200" dirty="0" smtClean="0"/>
              <a:t>(buy-in?)</a:t>
            </a:r>
            <a:endParaRPr lang="en-US" sz="2200" dirty="0"/>
          </a:p>
          <a:p>
            <a:pPr lvl="1">
              <a:buFont typeface="Arial" panose="020B0604020202020204" pitchFamily="34" charset="0"/>
              <a:buChar char="•"/>
            </a:pPr>
            <a:r>
              <a:rPr lang="en-US" sz="1400" i="1" dirty="0"/>
              <a:t>Beets et al</a:t>
            </a:r>
            <a:r>
              <a:rPr lang="en-US" sz="1400" i="1" baseline="30000" dirty="0"/>
              <a:t>1</a:t>
            </a:r>
            <a:r>
              <a:rPr lang="en-US" sz="1400" i="1" dirty="0"/>
              <a:t>: Frontline Staff!</a:t>
            </a:r>
          </a:p>
          <a:p>
            <a:pPr lvl="1">
              <a:buFont typeface="Arial" panose="020B0604020202020204" pitchFamily="34" charset="0"/>
              <a:buChar char="•"/>
            </a:pPr>
            <a:r>
              <a:rPr lang="en-US" sz="1400" i="1" dirty="0" smtClean="0"/>
              <a:t>Springer &amp; Evans</a:t>
            </a:r>
            <a:r>
              <a:rPr lang="en-US" sz="1400" i="1" baseline="30000" dirty="0" smtClean="0"/>
              <a:t>6</a:t>
            </a:r>
            <a:r>
              <a:rPr lang="en-US" sz="1400" i="1" dirty="0" smtClean="0"/>
              <a:t>: Environmental Assets</a:t>
            </a:r>
            <a:endParaRPr lang="en-US" sz="1400" i="1" baseline="30000" dirty="0" smtClean="0"/>
          </a:p>
          <a:p>
            <a:pPr lvl="1">
              <a:buFont typeface="Wingdings" panose="05000000000000000000" pitchFamily="2" charset="2"/>
              <a:buChar char="ü"/>
            </a:pPr>
            <a:endParaRPr lang="en-US" sz="800" i="1" dirty="0"/>
          </a:p>
          <a:p>
            <a:pPr>
              <a:buFont typeface="Wingdings" panose="05000000000000000000" pitchFamily="2" charset="2"/>
              <a:buChar char="ü"/>
            </a:pPr>
            <a:r>
              <a:rPr lang="en-US" sz="2200" b="1" dirty="0"/>
              <a:t>Importance of clear behavioral/ environmental </a:t>
            </a:r>
            <a:r>
              <a:rPr lang="en-US" sz="2200" b="1" dirty="0" smtClean="0"/>
              <a:t>outcomes </a:t>
            </a:r>
          </a:p>
          <a:p>
            <a:pPr lvl="1">
              <a:buFont typeface="Arial" panose="020B0604020202020204" pitchFamily="34" charset="0"/>
              <a:buChar char="•"/>
            </a:pPr>
            <a:r>
              <a:rPr lang="en-US" sz="1400" i="1" dirty="0" smtClean="0"/>
              <a:t>Align strategies w/outcomes.  Diversity of               strategies a challenge for measurement…</a:t>
            </a:r>
          </a:p>
          <a:p>
            <a:pPr marL="0" indent="0">
              <a:buNone/>
            </a:pPr>
            <a:endParaRPr lang="en-US" sz="400" dirty="0"/>
          </a:p>
          <a:p>
            <a:pPr>
              <a:buFont typeface="Wingdings" panose="05000000000000000000" pitchFamily="2" charset="2"/>
              <a:buChar char="ü"/>
            </a:pPr>
            <a:r>
              <a:rPr lang="en-US" sz="2200" b="1" dirty="0" smtClean="0"/>
              <a:t>Timeframe! </a:t>
            </a:r>
            <a:r>
              <a:rPr lang="en-US" sz="1600" i="1" dirty="0" err="1" smtClean="0"/>
              <a:t>Organiz</a:t>
            </a:r>
            <a:r>
              <a:rPr lang="en-US" sz="1600" i="1" dirty="0" smtClean="0"/>
              <a:t>. change takes time…</a:t>
            </a:r>
          </a:p>
          <a:p>
            <a:pPr>
              <a:buFont typeface="Wingdings" panose="05000000000000000000" pitchFamily="2" charset="2"/>
              <a:buChar char="ü"/>
            </a:pPr>
            <a:r>
              <a:rPr lang="en-US" sz="2200" b="1" dirty="0" smtClean="0"/>
              <a:t>Consider complexity of OST setting</a:t>
            </a:r>
            <a:r>
              <a:rPr lang="en-US" sz="2200" dirty="0" smtClean="0"/>
              <a:t>:</a:t>
            </a:r>
          </a:p>
          <a:p>
            <a:pPr lvl="1"/>
            <a:r>
              <a:rPr lang="en-US" sz="1400" dirty="0" smtClean="0"/>
              <a:t>Diversity of organizations (vendors, hosts)</a:t>
            </a:r>
          </a:p>
          <a:p>
            <a:pPr lvl="1"/>
            <a:r>
              <a:rPr lang="en-US" sz="1400" dirty="0" smtClean="0"/>
              <a:t>Who is the right decision maker for policy?</a:t>
            </a:r>
          </a:p>
          <a:p>
            <a:pPr lvl="1"/>
            <a:r>
              <a:rPr lang="en-US" sz="1400" dirty="0" smtClean="0"/>
              <a:t>Evaluation &amp; diversity of schedules/settings</a:t>
            </a:r>
          </a:p>
          <a:p>
            <a:endParaRPr lang="en-US" sz="2000" dirty="0"/>
          </a:p>
        </p:txBody>
      </p:sp>
      <p:sp>
        <p:nvSpPr>
          <p:cNvPr id="3" name="TextBox 2"/>
          <p:cNvSpPr txBox="1"/>
          <p:nvPr/>
        </p:nvSpPr>
        <p:spPr>
          <a:xfrm>
            <a:off x="4656122" y="5197566"/>
            <a:ext cx="4418846" cy="1646605"/>
          </a:xfrm>
          <a:prstGeom prst="rect">
            <a:avLst/>
          </a:prstGeom>
          <a:noFill/>
          <a:ln w="9525">
            <a:solidFill>
              <a:schemeClr val="tx1"/>
            </a:solidFill>
          </a:ln>
        </p:spPr>
        <p:txBody>
          <a:bodyPr wrap="square" rtlCol="0">
            <a:spAutoFit/>
          </a:bodyPr>
          <a:lstStyle/>
          <a:p>
            <a:r>
              <a:rPr lang="en-US" sz="1100" b="1" i="1" dirty="0" smtClean="0">
                <a:latin typeface="Franklin Gothic Book" panose="020B0503020102020204" pitchFamily="34" charset="0"/>
              </a:rPr>
              <a:t>References:  </a:t>
            </a:r>
            <a:r>
              <a:rPr lang="en-US" sz="900" dirty="0" smtClean="0">
                <a:latin typeface="Franklin Gothic Book" panose="020B0503020102020204" pitchFamily="34" charset="0"/>
              </a:rPr>
              <a:t>1. </a:t>
            </a:r>
            <a:r>
              <a:rPr lang="en-US" sz="900" dirty="0" err="1">
                <a:latin typeface="Franklin Gothic Book" panose="020B0503020102020204" pitchFamily="34" charset="0"/>
              </a:rPr>
              <a:t>Sallis</a:t>
            </a:r>
            <a:r>
              <a:rPr lang="en-US" sz="900" dirty="0">
                <a:latin typeface="Franklin Gothic Book" panose="020B0503020102020204" pitchFamily="34" charset="0"/>
              </a:rPr>
              <a:t> et al. An ecological approach to creating active living communities. Annual Review of Public Health, 27, 297-322. </a:t>
            </a:r>
          </a:p>
          <a:p>
            <a:r>
              <a:rPr lang="en-US" sz="900" dirty="0" smtClean="0">
                <a:latin typeface="Franklin Gothic Book" panose="020B0503020102020204" pitchFamily="34" charset="0"/>
              </a:rPr>
              <a:t>2. Beets et al., </a:t>
            </a:r>
            <a:r>
              <a:rPr lang="en-US" sz="900" dirty="0">
                <a:latin typeface="Franklin Gothic Book" panose="020B0503020102020204" pitchFamily="34" charset="0"/>
              </a:rPr>
              <a:t>Translating Policies Into </a:t>
            </a:r>
            <a:r>
              <a:rPr lang="en-US" sz="900" dirty="0" smtClean="0">
                <a:latin typeface="Franklin Gothic Book" panose="020B0503020102020204" pitchFamily="34" charset="0"/>
              </a:rPr>
              <a:t>Practice: A </a:t>
            </a:r>
            <a:r>
              <a:rPr lang="en-US" sz="900" dirty="0">
                <a:latin typeface="Franklin Gothic Book" panose="020B0503020102020204" pitchFamily="34" charset="0"/>
              </a:rPr>
              <a:t>Framework to Prevent </a:t>
            </a:r>
            <a:r>
              <a:rPr lang="en-US" sz="900" dirty="0" smtClean="0">
                <a:latin typeface="Franklin Gothic Book" panose="020B0503020102020204" pitchFamily="34" charset="0"/>
              </a:rPr>
              <a:t>Childhood Obesity </a:t>
            </a:r>
            <a:r>
              <a:rPr lang="en-US" sz="900" dirty="0">
                <a:latin typeface="Franklin Gothic Book" panose="020B0503020102020204" pitchFamily="34" charset="0"/>
              </a:rPr>
              <a:t>in Afterschool </a:t>
            </a:r>
            <a:r>
              <a:rPr lang="en-US" sz="900" dirty="0" smtClean="0">
                <a:latin typeface="Franklin Gothic Book" panose="020B0503020102020204" pitchFamily="34" charset="0"/>
              </a:rPr>
              <a:t>Programs. </a:t>
            </a:r>
            <a:r>
              <a:rPr lang="en-US" sz="900" dirty="0">
                <a:latin typeface="Franklin Gothic Book" panose="020B0503020102020204" pitchFamily="34" charset="0"/>
              </a:rPr>
              <a:t>Health </a:t>
            </a:r>
            <a:r>
              <a:rPr lang="en-US" sz="900" dirty="0" err="1">
                <a:latin typeface="Franklin Gothic Book" panose="020B0503020102020204" pitchFamily="34" charset="0"/>
              </a:rPr>
              <a:t>Promot</a:t>
            </a:r>
            <a:r>
              <a:rPr lang="en-US" sz="900" dirty="0">
                <a:latin typeface="Franklin Gothic Book" panose="020B0503020102020204" pitchFamily="34" charset="0"/>
              </a:rPr>
              <a:t> </a:t>
            </a:r>
            <a:r>
              <a:rPr lang="en-US" sz="900" dirty="0" err="1">
                <a:latin typeface="Franklin Gothic Book" panose="020B0503020102020204" pitchFamily="34" charset="0"/>
              </a:rPr>
              <a:t>Pract</a:t>
            </a:r>
            <a:r>
              <a:rPr lang="en-US" sz="900" dirty="0">
                <a:latin typeface="Franklin Gothic Book" panose="020B0503020102020204" pitchFamily="34" charset="0"/>
              </a:rPr>
              <a:t> 2013 14: </a:t>
            </a:r>
            <a:r>
              <a:rPr lang="en-US" sz="900" dirty="0" smtClean="0">
                <a:latin typeface="Franklin Gothic Book" panose="020B0503020102020204" pitchFamily="34" charset="0"/>
              </a:rPr>
              <a:t>228</a:t>
            </a:r>
          </a:p>
          <a:p>
            <a:r>
              <a:rPr lang="en-US" sz="900" dirty="0" smtClean="0">
                <a:latin typeface="Franklin Gothic Book" panose="020B0503020102020204" pitchFamily="34" charset="0"/>
              </a:rPr>
              <a:t>3. </a:t>
            </a:r>
            <a:r>
              <a:rPr lang="en-US" sz="900" dirty="0" err="1" smtClean="0">
                <a:latin typeface="Franklin Gothic Book" panose="020B0503020102020204" pitchFamily="34" charset="0"/>
              </a:rPr>
              <a:t>Wiecha</a:t>
            </a:r>
            <a:r>
              <a:rPr lang="en-US" sz="900" dirty="0" smtClean="0">
                <a:latin typeface="Franklin Gothic Book" panose="020B0503020102020204" pitchFamily="34" charset="0"/>
              </a:rPr>
              <a:t> et al. A </a:t>
            </a:r>
            <a:r>
              <a:rPr lang="en-US" sz="900" dirty="0">
                <a:latin typeface="Franklin Gothic Book" panose="020B0503020102020204" pitchFamily="34" charset="0"/>
              </a:rPr>
              <a:t>toolkit to promote fidelity to health promotion interventions in afterschool programs.  </a:t>
            </a:r>
            <a:r>
              <a:rPr lang="en-US" sz="900" i="1" dirty="0">
                <a:latin typeface="Franklin Gothic Book" panose="020B0503020102020204" pitchFamily="34" charset="0"/>
              </a:rPr>
              <a:t>Health Promotion Practice</a:t>
            </a:r>
            <a:r>
              <a:rPr lang="en-US" sz="900" dirty="0">
                <a:latin typeface="Franklin Gothic Book" panose="020B0503020102020204" pitchFamily="34" charset="0"/>
              </a:rPr>
              <a:t> 2012 </a:t>
            </a:r>
            <a:endParaRPr lang="en-US" sz="900" dirty="0" smtClean="0">
              <a:latin typeface="Franklin Gothic Book" panose="020B0503020102020204" pitchFamily="34" charset="0"/>
            </a:endParaRPr>
          </a:p>
          <a:p>
            <a:r>
              <a:rPr lang="en-US" sz="900" dirty="0" smtClean="0">
                <a:latin typeface="Franklin Gothic Book" panose="020B0503020102020204" pitchFamily="34" charset="0"/>
              </a:rPr>
              <a:t>4. </a:t>
            </a:r>
            <a:r>
              <a:rPr lang="de-DE" sz="900" dirty="0">
                <a:latin typeface="Franklin Gothic Book" panose="020B0503020102020204" pitchFamily="34" charset="0"/>
              </a:rPr>
              <a:t>Penkilo </a:t>
            </a:r>
            <a:r>
              <a:rPr lang="de-DE" sz="900" dirty="0" smtClean="0">
                <a:latin typeface="Franklin Gothic Book" panose="020B0503020102020204" pitchFamily="34" charset="0"/>
              </a:rPr>
              <a:t>et al. </a:t>
            </a:r>
            <a:r>
              <a:rPr lang="en-US" sz="900" dirty="0" smtClean="0">
                <a:latin typeface="Franklin Gothic Book" panose="020B0503020102020204" pitchFamily="34" charset="0"/>
              </a:rPr>
              <a:t>Reproducibility </a:t>
            </a:r>
            <a:r>
              <a:rPr lang="en-US" sz="900" dirty="0">
                <a:latin typeface="Franklin Gothic Book" panose="020B0503020102020204" pitchFamily="34" charset="0"/>
              </a:rPr>
              <a:t>of the School-Based Nutrition Monitoring questionnaire among fourth grade students in Texas. </a:t>
            </a:r>
            <a:r>
              <a:rPr lang="en-US" sz="900" i="1" dirty="0">
                <a:latin typeface="Franklin Gothic Book" panose="020B0503020102020204" pitchFamily="34" charset="0"/>
              </a:rPr>
              <a:t>J </a:t>
            </a:r>
            <a:r>
              <a:rPr lang="en-US" sz="900" i="1" dirty="0" err="1">
                <a:latin typeface="Franklin Gothic Book" panose="020B0503020102020204" pitchFamily="34" charset="0"/>
              </a:rPr>
              <a:t>Nutr</a:t>
            </a:r>
            <a:r>
              <a:rPr lang="en-US" sz="900" i="1" dirty="0">
                <a:latin typeface="Franklin Gothic Book" panose="020B0503020102020204" pitchFamily="34" charset="0"/>
              </a:rPr>
              <a:t> </a:t>
            </a:r>
            <a:r>
              <a:rPr lang="en-US" sz="900" i="1" dirty="0" err="1">
                <a:latin typeface="Franklin Gothic Book" panose="020B0503020102020204" pitchFamily="34" charset="0"/>
              </a:rPr>
              <a:t>Educ</a:t>
            </a:r>
            <a:r>
              <a:rPr lang="en-US" sz="900" i="1" dirty="0">
                <a:latin typeface="Franklin Gothic Book" panose="020B0503020102020204" pitchFamily="34" charset="0"/>
              </a:rPr>
              <a:t> </a:t>
            </a:r>
            <a:r>
              <a:rPr lang="en-US" sz="900" i="1" dirty="0" err="1">
                <a:latin typeface="Franklin Gothic Book" panose="020B0503020102020204" pitchFamily="34" charset="0"/>
              </a:rPr>
              <a:t>Behav</a:t>
            </a:r>
            <a:r>
              <a:rPr lang="en-US" sz="900" i="1" dirty="0">
                <a:latin typeface="Franklin Gothic Book" panose="020B0503020102020204" pitchFamily="34" charset="0"/>
              </a:rPr>
              <a:t> </a:t>
            </a:r>
            <a:r>
              <a:rPr lang="en-US" sz="900" dirty="0">
                <a:latin typeface="Franklin Gothic Book" panose="020B0503020102020204" pitchFamily="34" charset="0"/>
              </a:rPr>
              <a:t>2008; 40:20-27. </a:t>
            </a:r>
          </a:p>
          <a:p>
            <a:r>
              <a:rPr lang="en-US" sz="900" dirty="0" smtClean="0">
                <a:latin typeface="Franklin Gothic Book" panose="020B0503020102020204" pitchFamily="34" charset="0"/>
              </a:rPr>
              <a:t>5. Springer et al. Reliability </a:t>
            </a:r>
            <a:r>
              <a:rPr lang="en-US" sz="900" dirty="0">
                <a:latin typeface="Franklin Gothic Book" panose="020B0503020102020204" pitchFamily="34" charset="0"/>
              </a:rPr>
              <a:t>and validity of the Student Perceptions of School Cohesion </a:t>
            </a:r>
            <a:r>
              <a:rPr lang="en-US" sz="900" dirty="0" smtClean="0">
                <a:latin typeface="Franklin Gothic Book" panose="020B0503020102020204" pitchFamily="34" charset="0"/>
              </a:rPr>
              <a:t>Scale.  </a:t>
            </a:r>
            <a:r>
              <a:rPr lang="en-US" sz="900" i="1" dirty="0">
                <a:latin typeface="Franklin Gothic Book" panose="020B0503020102020204" pitchFamily="34" charset="0"/>
              </a:rPr>
              <a:t>BMC International Health and Human Rights</a:t>
            </a:r>
            <a:r>
              <a:rPr lang="en-US" sz="900" dirty="0">
                <a:latin typeface="Franklin Gothic Book" panose="020B0503020102020204" pitchFamily="34" charset="0"/>
              </a:rPr>
              <a:t> 2009; 9:30.  </a:t>
            </a:r>
            <a:endParaRPr lang="en-US" sz="900" dirty="0" smtClean="0">
              <a:latin typeface="Franklin Gothic Book" panose="020B0503020102020204" pitchFamily="34" charset="0"/>
            </a:endParaRPr>
          </a:p>
          <a:p>
            <a:r>
              <a:rPr lang="en-US" sz="900" dirty="0" smtClean="0">
                <a:latin typeface="Franklin Gothic Book" panose="020B0503020102020204" pitchFamily="34" charset="0"/>
              </a:rPr>
              <a:t>6. Springer &amp; Evans. Assessing environ. assets for health promotion plan. </a:t>
            </a:r>
            <a:r>
              <a:rPr lang="en-US" sz="900" i="1" dirty="0" smtClean="0">
                <a:latin typeface="Franklin Gothic Book" panose="020B0503020102020204" pitchFamily="34" charset="0"/>
              </a:rPr>
              <a:t>HPP</a:t>
            </a:r>
            <a:r>
              <a:rPr lang="en-US" sz="900" dirty="0" smtClean="0">
                <a:latin typeface="Franklin Gothic Book" panose="020B0503020102020204" pitchFamily="34" charset="0"/>
              </a:rPr>
              <a:t> 2016</a:t>
            </a:r>
          </a:p>
        </p:txBody>
      </p:sp>
      <p:pic>
        <p:nvPicPr>
          <p:cNvPr id="8"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5334000" y="999497"/>
            <a:ext cx="3740968" cy="30014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pic>
      <p:sp>
        <p:nvSpPr>
          <p:cNvPr id="9" name="TextBox 8"/>
          <p:cNvSpPr txBox="1"/>
          <p:nvPr/>
        </p:nvSpPr>
        <p:spPr>
          <a:xfrm>
            <a:off x="7315200" y="4008310"/>
            <a:ext cx="1878078" cy="307777"/>
          </a:xfrm>
          <a:prstGeom prst="rect">
            <a:avLst/>
          </a:prstGeom>
          <a:noFill/>
        </p:spPr>
        <p:txBody>
          <a:bodyPr wrap="none" rtlCol="0">
            <a:spAutoFit/>
          </a:bodyPr>
          <a:lstStyle/>
          <a:p>
            <a:r>
              <a:rPr lang="en-US" sz="1400" i="1" dirty="0" smtClean="0"/>
              <a:t>CTAN BOOST Team</a:t>
            </a:r>
            <a:endParaRPr lang="en-US" sz="1400" i="1" dirty="0"/>
          </a:p>
        </p:txBody>
      </p:sp>
      <p:sp>
        <p:nvSpPr>
          <p:cNvPr id="11" name="Rectangle 10"/>
          <p:cNvSpPr/>
          <p:nvPr/>
        </p:nvSpPr>
        <p:spPr>
          <a:xfrm>
            <a:off x="4656122" y="4302012"/>
            <a:ext cx="4407040" cy="1200329"/>
          </a:xfrm>
          <a:prstGeom prst="rect">
            <a:avLst/>
          </a:prstGeom>
        </p:spPr>
        <p:txBody>
          <a:bodyPr wrap="none">
            <a:spAutoFit/>
          </a:bodyPr>
          <a:lstStyle/>
          <a:p>
            <a:r>
              <a:rPr lang="en-US" i="1" dirty="0" smtClean="0"/>
              <a:t>Contact: </a:t>
            </a:r>
            <a:r>
              <a:rPr lang="en-US" dirty="0"/>
              <a:t>a</a:t>
            </a:r>
            <a:r>
              <a:rPr lang="en-US" dirty="0" smtClean="0"/>
              <a:t>ndrew.e.springer@uth.tmc.edu</a:t>
            </a:r>
            <a:endParaRPr lang="en-US" dirty="0" smtClean="0">
              <a:hlinkClick r:id="rId4"/>
            </a:endParaRPr>
          </a:p>
          <a:p>
            <a:r>
              <a:rPr lang="en-US" i="1" dirty="0" smtClean="0"/>
              <a:t>Funder: </a:t>
            </a:r>
            <a:r>
              <a:rPr lang="en-US" dirty="0" smtClean="0"/>
              <a:t>St. David’s Foundation</a:t>
            </a:r>
          </a:p>
          <a:p>
            <a:r>
              <a:rPr lang="en-US" dirty="0">
                <a:hlinkClick r:id="rId4"/>
              </a:rPr>
              <a:t>http://ctanafterschool.com/BOOST/</a:t>
            </a:r>
            <a:endParaRPr lang="en-US" dirty="0"/>
          </a:p>
          <a:p>
            <a:endParaRPr lang="en-US" dirty="0"/>
          </a:p>
        </p:txBody>
      </p:sp>
    </p:spTree>
    <p:extLst>
      <p:ext uri="{BB962C8B-B14F-4D97-AF65-F5344CB8AC3E}">
        <p14:creationId xmlns:p14="http://schemas.microsoft.com/office/powerpoint/2010/main" val="3912015194"/>
      </p:ext>
    </p:extLst>
  </p:cSld>
  <p:clrMapOvr>
    <a:masterClrMapping/>
  </p:clrMapOvr>
  <p:transition advClick="0"/>
  <p:timing>
    <p:tnLst>
      <p:par>
        <p:cTn id="1" dur="indefinite" restart="never" nodeType="tmRoot"/>
      </p:par>
    </p:tnLst>
  </p:timing>
</p:sld>
</file>

<file path=ppt/theme/theme1.xml><?xml version="1.0" encoding="utf-8"?>
<a:theme xmlns:a="http://schemas.openxmlformats.org/drawingml/2006/main" name="MSD Center Template_2014">
  <a:themeElements>
    <a:clrScheme name="DCHL 1">
      <a:dk1>
        <a:sysClr val="windowText" lastClr="000000"/>
      </a:dk1>
      <a:lt1>
        <a:sysClr val="window" lastClr="FFFFFF"/>
      </a:lt1>
      <a:dk2>
        <a:srgbClr val="352D2E"/>
      </a:dk2>
      <a:lt2>
        <a:srgbClr val="A3A094"/>
      </a:lt2>
      <a:accent1>
        <a:srgbClr val="352D2E"/>
      </a:accent1>
      <a:accent2>
        <a:srgbClr val="C44520"/>
      </a:accent2>
      <a:accent3>
        <a:srgbClr val="6AB139"/>
      </a:accent3>
      <a:accent4>
        <a:srgbClr val="663366"/>
      </a:accent4>
      <a:accent5>
        <a:srgbClr val="00929E"/>
      </a:accent5>
      <a:accent6>
        <a:srgbClr val="13131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2014_MSD Center PPT Template</Template>
  <TotalTime>1668</TotalTime>
  <Words>1312</Words>
  <Application>Microsoft Office PowerPoint</Application>
  <PresentationFormat>On-screen Show (4:3)</PresentationFormat>
  <Paragraphs>231</Paragraphs>
  <Slides>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ＭＳ Ｐゴシック</vt:lpstr>
      <vt:lpstr>Arial</vt:lpstr>
      <vt:lpstr>Calibri</vt:lpstr>
      <vt:lpstr>Franklin Gothic Book</vt:lpstr>
      <vt:lpstr>Times New Roman</vt:lpstr>
      <vt:lpstr>Wingdings</vt:lpstr>
      <vt:lpstr>MSD Center Template_2014</vt:lpstr>
      <vt:lpstr>PowerPoint Presentation</vt:lpstr>
      <vt:lpstr>Background</vt:lpstr>
      <vt:lpstr>CTAN BOOST Initiative</vt:lpstr>
      <vt:lpstr>Methods</vt:lpstr>
      <vt:lpstr>CTAN BOOST Workshop 1</vt:lpstr>
      <vt:lpstr>CTAN BOOST Workshop 2</vt:lpstr>
      <vt:lpstr>CTAN BOOST Workshop 3</vt:lpstr>
      <vt:lpstr>Initial Findings</vt:lpstr>
      <vt:lpstr>Lessons Learned &amp; Recommendations</vt:lpstr>
    </vt:vector>
  </TitlesOfParts>
  <Company>UT School of Public Health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Afternoon Tea at the Center</dc:title>
  <dc:creator>Albrecht, Kayla M</dc:creator>
  <cp:lastModifiedBy>Carol Gamble</cp:lastModifiedBy>
  <cp:revision>114</cp:revision>
  <cp:lastPrinted>2016-10-31T14:36:19Z</cp:lastPrinted>
  <dcterms:created xsi:type="dcterms:W3CDTF">2015-09-03T19:53:25Z</dcterms:created>
  <dcterms:modified xsi:type="dcterms:W3CDTF">2016-10-31T14:36:52Z</dcterms:modified>
</cp:coreProperties>
</file>